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B783DD-2E57-FF0C-CCDD-73CE2F2D0D58}" v="18" dt="2019-08-15T14:45:46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D6E919D9-FFBB-4A58-A6E7-1EAC52EBB4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C3F41A8-3DA1-4E2B-B8D7-7E7E43761F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A5D64-2184-4841-8651-41840836BAF2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E13C12C-7AE5-4858-B46E-9585BEE6BC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036105F-8621-435B-998C-DD85A971C2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64DDA-618E-4009-BBC0-BF02AE9316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986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EBF36-CE55-4071-ADE9-E857C7799BC2}" type="datetimeFigureOut">
              <a:rPr lang="pt-BR" smtClean="0"/>
              <a:t>15/08/2019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935A-39BA-4822-9CF7-7B1774E65E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920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5935A-39BA-4822-9CF7-7B1774E65EA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450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E782D618-E31A-46E2-B2EF-17C9DAB0E97E}"/>
              </a:ext>
            </a:extLst>
          </p:cNvPr>
          <p:cNvSpPr/>
          <p:nvPr userDrawn="1"/>
        </p:nvSpPr>
        <p:spPr>
          <a:xfrm rot="5400000">
            <a:off x="1120394" y="2982020"/>
            <a:ext cx="1554480" cy="1371600"/>
          </a:xfrm>
          <a:prstGeom prst="hexagon">
            <a:avLst>
              <a:gd name="adj" fmla="val 29673"/>
              <a:gd name="vf" fmla="val 115470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3" name="Hexágono 22">
            <a:extLst>
              <a:ext uri="{FF2B5EF4-FFF2-40B4-BE49-F238E27FC236}">
                <a16:creationId xmlns:a16="http://schemas.microsoft.com/office/drawing/2014/main" id="{531259DD-64CB-4DA1-AD6D-175D1BC0C080}"/>
              </a:ext>
            </a:extLst>
          </p:cNvPr>
          <p:cNvSpPr/>
          <p:nvPr userDrawn="1"/>
        </p:nvSpPr>
        <p:spPr>
          <a:xfrm rot="5400000">
            <a:off x="3188555" y="2821679"/>
            <a:ext cx="1554480" cy="1371600"/>
          </a:xfrm>
          <a:prstGeom prst="hexagon">
            <a:avLst>
              <a:gd name="adj" fmla="val 29673"/>
              <a:gd name="vf" fmla="val 115470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4" name="Hexágono 23">
            <a:extLst>
              <a:ext uri="{FF2B5EF4-FFF2-40B4-BE49-F238E27FC236}">
                <a16:creationId xmlns:a16="http://schemas.microsoft.com/office/drawing/2014/main" id="{949D4368-1CD6-4BEA-A610-DE42970EA0EA}"/>
              </a:ext>
            </a:extLst>
          </p:cNvPr>
          <p:cNvSpPr/>
          <p:nvPr userDrawn="1"/>
        </p:nvSpPr>
        <p:spPr>
          <a:xfrm rot="5400000">
            <a:off x="5242057" y="2982020"/>
            <a:ext cx="1554480" cy="1371600"/>
          </a:xfrm>
          <a:prstGeom prst="hexagon">
            <a:avLst>
              <a:gd name="adj" fmla="val 29673"/>
              <a:gd name="vf" fmla="val 115470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5" name="Hexágono 24">
            <a:extLst>
              <a:ext uri="{FF2B5EF4-FFF2-40B4-BE49-F238E27FC236}">
                <a16:creationId xmlns:a16="http://schemas.microsoft.com/office/drawing/2014/main" id="{ACAABC50-D387-484A-AA0F-EB04645F2116}"/>
              </a:ext>
            </a:extLst>
          </p:cNvPr>
          <p:cNvSpPr/>
          <p:nvPr userDrawn="1"/>
        </p:nvSpPr>
        <p:spPr>
          <a:xfrm rot="5400000">
            <a:off x="7324562" y="2821679"/>
            <a:ext cx="1554480" cy="1371600"/>
          </a:xfrm>
          <a:prstGeom prst="hexagon">
            <a:avLst>
              <a:gd name="adj" fmla="val 29673"/>
              <a:gd name="vf" fmla="val 115470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6" name="Hexágono 25">
            <a:extLst>
              <a:ext uri="{FF2B5EF4-FFF2-40B4-BE49-F238E27FC236}">
                <a16:creationId xmlns:a16="http://schemas.microsoft.com/office/drawing/2014/main" id="{A9C2DD4D-CD5E-405E-A1A0-E8D0CD03D43F}"/>
              </a:ext>
            </a:extLst>
          </p:cNvPr>
          <p:cNvSpPr/>
          <p:nvPr userDrawn="1"/>
        </p:nvSpPr>
        <p:spPr>
          <a:xfrm rot="5400000">
            <a:off x="9378064" y="2982020"/>
            <a:ext cx="1554480" cy="1371600"/>
          </a:xfrm>
          <a:prstGeom prst="hexagon">
            <a:avLst>
              <a:gd name="adj" fmla="val 29673"/>
              <a:gd name="vf" fmla="val 115470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schemeClr val="bg1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58F9F8B1-6BAC-4AD8-A471-D0C2B6FC88EB}"/>
              </a:ext>
            </a:extLst>
          </p:cNvPr>
          <p:cNvGrpSpPr/>
          <p:nvPr userDrawn="1"/>
        </p:nvGrpSpPr>
        <p:grpSpPr>
          <a:xfrm>
            <a:off x="883715" y="2433382"/>
            <a:ext cx="10284482" cy="2311399"/>
            <a:chOff x="764773" y="2273300"/>
            <a:chExt cx="10284482" cy="2311399"/>
          </a:xfrm>
        </p:grpSpPr>
        <p:cxnSp>
          <p:nvCxnSpPr>
            <p:cNvPr id="38" name="Conector Reto 37">
              <a:extLst>
                <a:ext uri="{FF2B5EF4-FFF2-40B4-BE49-F238E27FC236}">
                  <a16:creationId xmlns:a16="http://schemas.microsoft.com/office/drawing/2014/main" id="{98B00A50-8F71-4989-BC6C-70721A8EDF4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64773" y="2821940"/>
              <a:ext cx="1" cy="1357623"/>
            </a:xfrm>
            <a:prstGeom prst="line">
              <a:avLst/>
            </a:prstGeom>
            <a:ln w="101600" cap="rnd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to 38">
              <a:extLst>
                <a:ext uri="{FF2B5EF4-FFF2-40B4-BE49-F238E27FC236}">
                  <a16:creationId xmlns:a16="http://schemas.microsoft.com/office/drawing/2014/main" id="{07D9CB32-4FF6-46E7-AD10-4891F90C114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64773" y="2273300"/>
              <a:ext cx="1023052" cy="548640"/>
            </a:xfrm>
            <a:prstGeom prst="line">
              <a:avLst/>
            </a:prstGeom>
            <a:ln w="101600" cap="rnd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>
              <a:extLst>
                <a:ext uri="{FF2B5EF4-FFF2-40B4-BE49-F238E27FC236}">
                  <a16:creationId xmlns:a16="http://schemas.microsoft.com/office/drawing/2014/main" id="{CD4C385E-0386-47EB-A5CD-8B5E6A7F9F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87825" y="2273300"/>
              <a:ext cx="1023052" cy="548640"/>
            </a:xfrm>
            <a:prstGeom prst="line">
              <a:avLst/>
            </a:prstGeom>
            <a:ln w="1016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CA247777-17E8-47B0-9C02-A34C1E5702AD}"/>
                </a:ext>
              </a:extLst>
            </p:cNvPr>
            <p:cNvGrpSpPr/>
            <p:nvPr userDrawn="1"/>
          </p:nvGrpSpPr>
          <p:grpSpPr>
            <a:xfrm rot="10800000">
              <a:off x="2809142" y="2821940"/>
              <a:ext cx="2068161" cy="1762759"/>
              <a:chOff x="548642" y="2133600"/>
              <a:chExt cx="2068161" cy="1762759"/>
            </a:xfrm>
          </p:grpSpPr>
          <p:cxnSp>
            <p:nvCxnSpPr>
              <p:cNvPr id="57" name="Conector Reto 56">
                <a:extLst>
                  <a:ext uri="{FF2B5EF4-FFF2-40B4-BE49-F238E27FC236}">
                    <a16:creationId xmlns:a16="http://schemas.microsoft.com/office/drawing/2014/main" id="{ECB83C0A-AF62-4845-9EB4-5D06A0CF437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H="1">
                <a:off x="548642" y="2133600"/>
                <a:ext cx="1023052" cy="548640"/>
              </a:xfrm>
              <a:prstGeom prst="line">
                <a:avLst/>
              </a:prstGeom>
              <a:ln w="101600" cap="rnd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3" name="Grupo 52">
                <a:extLst>
                  <a:ext uri="{FF2B5EF4-FFF2-40B4-BE49-F238E27FC236}">
                    <a16:creationId xmlns:a16="http://schemas.microsoft.com/office/drawing/2014/main" id="{32048AA9-3DFF-4A3E-8093-E7F3FB7D19E3}"/>
                  </a:ext>
                </a:extLst>
              </p:cNvPr>
              <p:cNvGrpSpPr/>
              <p:nvPr userDrawn="1"/>
            </p:nvGrpSpPr>
            <p:grpSpPr>
              <a:xfrm flipH="1">
                <a:off x="1571694" y="2133600"/>
                <a:ext cx="1045109" cy="1762759"/>
                <a:chOff x="394504" y="2235200"/>
                <a:chExt cx="1045109" cy="1762759"/>
              </a:xfrm>
            </p:grpSpPr>
            <p:cxnSp>
              <p:nvCxnSpPr>
                <p:cNvPr id="54" name="Conector Reto 53">
                  <a:extLst>
                    <a:ext uri="{FF2B5EF4-FFF2-40B4-BE49-F238E27FC236}">
                      <a16:creationId xmlns:a16="http://schemas.microsoft.com/office/drawing/2014/main" id="{7392E648-DDB8-4745-B06E-3D83FB0F1F5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rot="10800000" flipV="1">
                  <a:off x="394504" y="2823211"/>
                  <a:ext cx="22057" cy="1174748"/>
                </a:xfrm>
                <a:prstGeom prst="line">
                  <a:avLst/>
                </a:prstGeom>
                <a:ln w="1016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ector reto 54">
                  <a:extLst>
                    <a:ext uri="{FF2B5EF4-FFF2-40B4-BE49-F238E27FC236}">
                      <a16:creationId xmlns:a16="http://schemas.microsoft.com/office/drawing/2014/main" id="{1478A9A5-3601-4DBF-99BF-C2F33B3CE6A5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416561" y="2235200"/>
                  <a:ext cx="1023052" cy="548640"/>
                </a:xfrm>
                <a:prstGeom prst="line">
                  <a:avLst/>
                </a:prstGeom>
                <a:ln w="1016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9" name="Grupo 58">
              <a:extLst>
                <a:ext uri="{FF2B5EF4-FFF2-40B4-BE49-F238E27FC236}">
                  <a16:creationId xmlns:a16="http://schemas.microsoft.com/office/drawing/2014/main" id="{A0C33B8E-B78E-4624-BE44-B396658EC6B5}"/>
                </a:ext>
              </a:extLst>
            </p:cNvPr>
            <p:cNvGrpSpPr/>
            <p:nvPr userDrawn="1"/>
          </p:nvGrpSpPr>
          <p:grpSpPr>
            <a:xfrm>
              <a:off x="4877303" y="2273300"/>
              <a:ext cx="4114800" cy="2311399"/>
              <a:chOff x="546372" y="2133600"/>
              <a:chExt cx="4114800" cy="2311399"/>
            </a:xfrm>
          </p:grpSpPr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36948F02-2A58-4B70-878D-138873EF5487}"/>
                  </a:ext>
                </a:extLst>
              </p:cNvPr>
              <p:cNvGrpSpPr/>
              <p:nvPr userDrawn="1"/>
            </p:nvGrpSpPr>
            <p:grpSpPr>
              <a:xfrm>
                <a:off x="546372" y="2133600"/>
                <a:ext cx="2048374" cy="1755137"/>
                <a:chOff x="546372" y="2133600"/>
                <a:chExt cx="2048374" cy="1755137"/>
              </a:xfrm>
            </p:grpSpPr>
            <p:grpSp>
              <p:nvGrpSpPr>
                <p:cNvPr id="68" name="Grupo 67">
                  <a:extLst>
                    <a:ext uri="{FF2B5EF4-FFF2-40B4-BE49-F238E27FC236}">
                      <a16:creationId xmlns:a16="http://schemas.microsoft.com/office/drawing/2014/main" id="{2374C11E-A36A-4A02-91FB-1E2A147716EF}"/>
                    </a:ext>
                  </a:extLst>
                </p:cNvPr>
                <p:cNvGrpSpPr/>
                <p:nvPr userDrawn="1"/>
              </p:nvGrpSpPr>
              <p:grpSpPr>
                <a:xfrm>
                  <a:off x="546372" y="2133600"/>
                  <a:ext cx="1025322" cy="1755137"/>
                  <a:chOff x="414292" y="2235200"/>
                  <a:chExt cx="1025322" cy="1755137"/>
                </a:xfrm>
              </p:grpSpPr>
              <p:cxnSp>
                <p:nvCxnSpPr>
                  <p:cNvPr id="72" name="Conector Reto 71">
                    <a:extLst>
                      <a:ext uri="{FF2B5EF4-FFF2-40B4-BE49-F238E27FC236}">
                        <a16:creationId xmlns:a16="http://schemas.microsoft.com/office/drawing/2014/main" id="{A7659665-8409-4C94-81A8-ED44F07985C3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414292" y="2783840"/>
                    <a:ext cx="2268" cy="1206497"/>
                  </a:xfrm>
                  <a:prstGeom prst="line">
                    <a:avLst/>
                  </a:prstGeom>
                  <a:ln w="1016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Conector Reto 72">
                    <a:extLst>
                      <a:ext uri="{FF2B5EF4-FFF2-40B4-BE49-F238E27FC236}">
                        <a16:creationId xmlns:a16="http://schemas.microsoft.com/office/drawing/2014/main" id="{8CC43616-6493-4804-BA75-1DAA7A1D8B18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 flipH="1">
                    <a:off x="416562" y="2235200"/>
                    <a:ext cx="1023052" cy="548640"/>
                  </a:xfrm>
                  <a:prstGeom prst="line">
                    <a:avLst/>
                  </a:prstGeom>
                  <a:ln w="1016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1" name="Conector Reto 70">
                  <a:extLst>
                    <a:ext uri="{FF2B5EF4-FFF2-40B4-BE49-F238E27FC236}">
                      <a16:creationId xmlns:a16="http://schemas.microsoft.com/office/drawing/2014/main" id="{995EA5E0-F8C9-46F5-9994-0DBB5532E9C8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1571694" y="2133600"/>
                  <a:ext cx="1023052" cy="548640"/>
                </a:xfrm>
                <a:prstGeom prst="line">
                  <a:avLst/>
                </a:prstGeom>
                <a:ln w="1016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upo 60">
                <a:extLst>
                  <a:ext uri="{FF2B5EF4-FFF2-40B4-BE49-F238E27FC236}">
                    <a16:creationId xmlns:a16="http://schemas.microsoft.com/office/drawing/2014/main" id="{07CCC38F-9AFC-4443-AF2B-8B972EE312B9}"/>
                  </a:ext>
                </a:extLst>
              </p:cNvPr>
              <p:cNvGrpSpPr/>
              <p:nvPr userDrawn="1"/>
            </p:nvGrpSpPr>
            <p:grpSpPr>
              <a:xfrm rot="10800000">
                <a:off x="2590206" y="2722878"/>
                <a:ext cx="2070966" cy="1722121"/>
                <a:chOff x="548642" y="2133600"/>
                <a:chExt cx="2070966" cy="1722121"/>
              </a:xfrm>
            </p:grpSpPr>
            <p:cxnSp>
              <p:nvCxnSpPr>
                <p:cNvPr id="67" name="Conector Reto 66">
                  <a:extLst>
                    <a:ext uri="{FF2B5EF4-FFF2-40B4-BE49-F238E27FC236}">
                      <a16:creationId xmlns:a16="http://schemas.microsoft.com/office/drawing/2014/main" id="{85D60560-17BE-42C4-956A-FD0CCF2B311F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548642" y="2133600"/>
                  <a:ext cx="1023052" cy="548640"/>
                </a:xfrm>
                <a:prstGeom prst="line">
                  <a:avLst/>
                </a:prstGeom>
                <a:ln w="1016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3" name="Grupo 62">
                  <a:extLst>
                    <a:ext uri="{FF2B5EF4-FFF2-40B4-BE49-F238E27FC236}">
                      <a16:creationId xmlns:a16="http://schemas.microsoft.com/office/drawing/2014/main" id="{314ADB2B-6BAC-4187-9AD6-234699323C6F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1571694" y="2133600"/>
                  <a:ext cx="1047914" cy="1722121"/>
                  <a:chOff x="391699" y="2235200"/>
                  <a:chExt cx="1047914" cy="1722121"/>
                </a:xfrm>
              </p:grpSpPr>
              <p:cxnSp>
                <p:nvCxnSpPr>
                  <p:cNvPr id="64" name="Conector Reto 63">
                    <a:extLst>
                      <a:ext uri="{FF2B5EF4-FFF2-40B4-BE49-F238E27FC236}">
                        <a16:creationId xmlns:a16="http://schemas.microsoft.com/office/drawing/2014/main" id="{3AA32475-F311-40BF-84DB-2FBFF05A09E9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 rot="10800000" flipV="1">
                    <a:off x="391699" y="2791460"/>
                    <a:ext cx="29076" cy="1165861"/>
                  </a:xfrm>
                  <a:prstGeom prst="line">
                    <a:avLst/>
                  </a:prstGeom>
                  <a:ln w="1016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Conector Reto 64">
                    <a:extLst>
                      <a:ext uri="{FF2B5EF4-FFF2-40B4-BE49-F238E27FC236}">
                        <a16:creationId xmlns:a16="http://schemas.microsoft.com/office/drawing/2014/main" id="{8076BDAC-837A-46AB-939A-33B4CAC4432D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 flipH="1">
                    <a:off x="416561" y="2235200"/>
                    <a:ext cx="1023052" cy="548640"/>
                  </a:xfrm>
                  <a:prstGeom prst="line">
                    <a:avLst/>
                  </a:prstGeom>
                  <a:ln w="101600" cap="rnd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41" name="Grupo 40">
              <a:extLst>
                <a:ext uri="{FF2B5EF4-FFF2-40B4-BE49-F238E27FC236}">
                  <a16:creationId xmlns:a16="http://schemas.microsoft.com/office/drawing/2014/main" id="{61A353AA-3B37-493F-A75A-FBE55A7FEAC3}"/>
                </a:ext>
              </a:extLst>
            </p:cNvPr>
            <p:cNvGrpSpPr/>
            <p:nvPr userDrawn="1"/>
          </p:nvGrpSpPr>
          <p:grpSpPr>
            <a:xfrm>
              <a:off x="8992103" y="2273300"/>
              <a:ext cx="2057152" cy="1851337"/>
              <a:chOff x="547757" y="2133600"/>
              <a:chExt cx="2057152" cy="1851337"/>
            </a:xfrm>
          </p:grpSpPr>
          <p:grpSp>
            <p:nvGrpSpPr>
              <p:cNvPr id="76" name="Grupo 75">
                <a:extLst>
                  <a:ext uri="{FF2B5EF4-FFF2-40B4-BE49-F238E27FC236}">
                    <a16:creationId xmlns:a16="http://schemas.microsoft.com/office/drawing/2014/main" id="{E7AC040A-1737-484C-8CEA-2ADF0DBFE9FB}"/>
                  </a:ext>
                </a:extLst>
              </p:cNvPr>
              <p:cNvGrpSpPr/>
              <p:nvPr userDrawn="1"/>
            </p:nvGrpSpPr>
            <p:grpSpPr>
              <a:xfrm>
                <a:off x="547757" y="2133600"/>
                <a:ext cx="1023937" cy="1762759"/>
                <a:chOff x="415677" y="2235200"/>
                <a:chExt cx="1023937" cy="1762759"/>
              </a:xfrm>
            </p:grpSpPr>
            <p:cxnSp>
              <p:nvCxnSpPr>
                <p:cNvPr id="80" name="Conector reto 79">
                  <a:extLst>
                    <a:ext uri="{FF2B5EF4-FFF2-40B4-BE49-F238E27FC236}">
                      <a16:creationId xmlns:a16="http://schemas.microsoft.com/office/drawing/2014/main" id="{9CD9887E-CE43-4192-9065-D2A75389118E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415677" y="2783840"/>
                  <a:ext cx="1" cy="1214119"/>
                </a:xfrm>
                <a:prstGeom prst="line">
                  <a:avLst/>
                </a:prstGeom>
                <a:ln w="1016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Conector Reto 80">
                  <a:extLst>
                    <a:ext uri="{FF2B5EF4-FFF2-40B4-BE49-F238E27FC236}">
                      <a16:creationId xmlns:a16="http://schemas.microsoft.com/office/drawing/2014/main" id="{3D14A159-829D-4CE4-9A8E-E2C0CBD3F3F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416562" y="2235200"/>
                  <a:ext cx="1023052" cy="548640"/>
                </a:xfrm>
                <a:prstGeom prst="line">
                  <a:avLst/>
                </a:prstGeom>
                <a:ln w="1016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7" name="Grupo 76">
                <a:extLst>
                  <a:ext uri="{FF2B5EF4-FFF2-40B4-BE49-F238E27FC236}">
                    <a16:creationId xmlns:a16="http://schemas.microsoft.com/office/drawing/2014/main" id="{31D099CA-B8FD-4314-AEDD-819F910D5BDB}"/>
                  </a:ext>
                </a:extLst>
              </p:cNvPr>
              <p:cNvGrpSpPr/>
              <p:nvPr userDrawn="1"/>
            </p:nvGrpSpPr>
            <p:grpSpPr>
              <a:xfrm flipH="1">
                <a:off x="1571694" y="2133600"/>
                <a:ext cx="1033215" cy="1851337"/>
                <a:chOff x="406398" y="2235200"/>
                <a:chExt cx="1033215" cy="1851337"/>
              </a:xfrm>
            </p:grpSpPr>
            <p:cxnSp>
              <p:nvCxnSpPr>
                <p:cNvPr id="78" name="Conector reto 77">
                  <a:extLst>
                    <a:ext uri="{FF2B5EF4-FFF2-40B4-BE49-F238E27FC236}">
                      <a16:creationId xmlns:a16="http://schemas.microsoft.com/office/drawing/2014/main" id="{C02C6F16-E0CD-428F-BD21-449948C9D678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406398" y="2783840"/>
                  <a:ext cx="10163" cy="1302697"/>
                </a:xfrm>
                <a:prstGeom prst="line">
                  <a:avLst/>
                </a:prstGeom>
                <a:ln w="1016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Conector reto 78">
                  <a:extLst>
                    <a:ext uri="{FF2B5EF4-FFF2-40B4-BE49-F238E27FC236}">
                      <a16:creationId xmlns:a16="http://schemas.microsoft.com/office/drawing/2014/main" id="{E6C222D2-654F-4BD1-A0BD-34C233CD23D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416561" y="2235200"/>
                  <a:ext cx="1023052" cy="548640"/>
                </a:xfrm>
                <a:prstGeom prst="line">
                  <a:avLst/>
                </a:prstGeom>
                <a:ln w="101600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EA93BAA0-B72B-4BFD-BCF9-4608ADE3AC72}"/>
              </a:ext>
            </a:extLst>
          </p:cNvPr>
          <p:cNvSpPr/>
          <p:nvPr userDrawn="1"/>
        </p:nvSpPr>
        <p:spPr>
          <a:xfrm>
            <a:off x="659872" y="4111045"/>
            <a:ext cx="457200" cy="457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07EC39C5-C4D5-4BE2-80A8-355FC3ECC12F}"/>
              </a:ext>
            </a:extLst>
          </p:cNvPr>
          <p:cNvSpPr/>
          <p:nvPr userDrawn="1"/>
        </p:nvSpPr>
        <p:spPr>
          <a:xfrm>
            <a:off x="1677924" y="2268282"/>
            <a:ext cx="457200" cy="457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F5775AD5-ACEB-4CBE-BD90-53D7E05FA5AC}"/>
              </a:ext>
            </a:extLst>
          </p:cNvPr>
          <p:cNvSpPr/>
          <p:nvPr userDrawn="1"/>
        </p:nvSpPr>
        <p:spPr>
          <a:xfrm>
            <a:off x="3746085" y="4525070"/>
            <a:ext cx="457200" cy="457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658774E0-9642-4F13-A5E6-09E3CB03DBB5}"/>
              </a:ext>
            </a:extLst>
          </p:cNvPr>
          <p:cNvSpPr/>
          <p:nvPr userDrawn="1"/>
        </p:nvSpPr>
        <p:spPr>
          <a:xfrm>
            <a:off x="5799587" y="2268282"/>
            <a:ext cx="457200" cy="457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D65EF3DD-F676-4685-9875-B94CF9FB2C8D}"/>
              </a:ext>
            </a:extLst>
          </p:cNvPr>
          <p:cNvSpPr/>
          <p:nvPr userDrawn="1"/>
        </p:nvSpPr>
        <p:spPr>
          <a:xfrm>
            <a:off x="7882093" y="4499666"/>
            <a:ext cx="457200" cy="457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160A3CDF-ADAF-4527-8705-2F8E3851CF65}"/>
              </a:ext>
            </a:extLst>
          </p:cNvPr>
          <p:cNvSpPr/>
          <p:nvPr userDrawn="1"/>
        </p:nvSpPr>
        <p:spPr>
          <a:xfrm>
            <a:off x="9935595" y="2246690"/>
            <a:ext cx="457200" cy="457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3FD028A3-58B1-44C9-AC6A-A869FC68B50F}"/>
              </a:ext>
            </a:extLst>
          </p:cNvPr>
          <p:cNvSpPr/>
          <p:nvPr userDrawn="1"/>
        </p:nvSpPr>
        <p:spPr>
          <a:xfrm>
            <a:off x="10938323" y="4100876"/>
            <a:ext cx="457200" cy="4572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30" name="Título 29">
            <a:extLst>
              <a:ext uri="{FF2B5EF4-FFF2-40B4-BE49-F238E27FC236}">
                <a16:creationId xmlns:a16="http://schemas.microsoft.com/office/drawing/2014/main" id="{18F0CF87-D85A-411D-8002-1157A047CB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5402" y="207551"/>
            <a:ext cx="10515600" cy="644475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>
              <a:defRPr sz="3200"/>
            </a:lvl1pPr>
          </a:lstStyle>
          <a:p>
            <a:pPr rtl="0"/>
            <a:r>
              <a:rPr lang="pt-BR"/>
              <a:t>Clique para editar o estilo de título Mestre</a:t>
            </a:r>
          </a:p>
        </p:txBody>
      </p:sp>
      <p:sp>
        <p:nvSpPr>
          <p:cNvPr id="31" name="Caixa de texto 30">
            <a:extLst>
              <a:ext uri="{FF2B5EF4-FFF2-40B4-BE49-F238E27FC236}">
                <a16:creationId xmlns:a16="http://schemas.microsoft.com/office/drawing/2014/main" id="{9E8F9015-A4A2-47D3-9665-686A67F0ED81}"/>
              </a:ext>
            </a:extLst>
          </p:cNvPr>
          <p:cNvSpPr txBox="1"/>
          <p:nvPr userDrawn="1"/>
        </p:nvSpPr>
        <p:spPr>
          <a:xfrm>
            <a:off x="1452894" y="1614177"/>
            <a:ext cx="889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BR" sz="3600" b="1">
                <a:solidFill>
                  <a:schemeClr val="accent2"/>
                </a:solidFill>
                <a:latin typeface="+mj-lt"/>
              </a:rPr>
              <a:t>01</a:t>
            </a:r>
            <a:endParaRPr lang="pt-BR" b="1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03" name="Caixa de texto 102">
            <a:extLst>
              <a:ext uri="{FF2B5EF4-FFF2-40B4-BE49-F238E27FC236}">
                <a16:creationId xmlns:a16="http://schemas.microsoft.com/office/drawing/2014/main" id="{426A1182-EDE9-44E7-BA1C-CCAA1B422C3C}"/>
              </a:ext>
            </a:extLst>
          </p:cNvPr>
          <p:cNvSpPr txBox="1"/>
          <p:nvPr userDrawn="1"/>
        </p:nvSpPr>
        <p:spPr>
          <a:xfrm>
            <a:off x="3516779" y="5001792"/>
            <a:ext cx="889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BR" sz="3600" b="1">
                <a:solidFill>
                  <a:schemeClr val="accent3"/>
                </a:solidFill>
                <a:latin typeface="+mj-lt"/>
              </a:rPr>
              <a:t>02</a:t>
            </a:r>
            <a:endParaRPr lang="pt-BR" b="1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04" name="Caixa de texto 103">
            <a:extLst>
              <a:ext uri="{FF2B5EF4-FFF2-40B4-BE49-F238E27FC236}">
                <a16:creationId xmlns:a16="http://schemas.microsoft.com/office/drawing/2014/main" id="{453D0452-E8F6-4E1D-8D89-47F4DE14020B}"/>
              </a:ext>
            </a:extLst>
          </p:cNvPr>
          <p:cNvSpPr txBox="1"/>
          <p:nvPr userDrawn="1"/>
        </p:nvSpPr>
        <p:spPr>
          <a:xfrm>
            <a:off x="5574557" y="1593858"/>
            <a:ext cx="889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BR" sz="3600" b="1">
                <a:solidFill>
                  <a:schemeClr val="accent4"/>
                </a:solidFill>
                <a:latin typeface="+mj-lt"/>
              </a:rPr>
              <a:t>03</a:t>
            </a:r>
            <a:endParaRPr lang="pt-BR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5" name="Caixa de texto 104">
            <a:extLst>
              <a:ext uri="{FF2B5EF4-FFF2-40B4-BE49-F238E27FC236}">
                <a16:creationId xmlns:a16="http://schemas.microsoft.com/office/drawing/2014/main" id="{58EE8165-DF59-42CB-A646-DBDAB53967B1}"/>
              </a:ext>
            </a:extLst>
          </p:cNvPr>
          <p:cNvSpPr txBox="1"/>
          <p:nvPr userDrawn="1"/>
        </p:nvSpPr>
        <p:spPr>
          <a:xfrm>
            <a:off x="7657062" y="4982270"/>
            <a:ext cx="889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BR" sz="3600" b="1">
                <a:solidFill>
                  <a:schemeClr val="accent5"/>
                </a:solidFill>
                <a:latin typeface="+mj-lt"/>
              </a:rPr>
              <a:t>04</a:t>
            </a:r>
            <a:endParaRPr lang="pt-BR" b="1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6" name="Caixa de texto 105">
            <a:extLst>
              <a:ext uri="{FF2B5EF4-FFF2-40B4-BE49-F238E27FC236}">
                <a16:creationId xmlns:a16="http://schemas.microsoft.com/office/drawing/2014/main" id="{3EC5584D-5A50-4F4A-A8CD-530EFB27FD79}"/>
              </a:ext>
            </a:extLst>
          </p:cNvPr>
          <p:cNvSpPr txBox="1"/>
          <p:nvPr userDrawn="1"/>
        </p:nvSpPr>
        <p:spPr>
          <a:xfrm>
            <a:off x="9696220" y="1554587"/>
            <a:ext cx="889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BR" sz="3600" b="1">
                <a:solidFill>
                  <a:schemeClr val="accent6"/>
                </a:solidFill>
                <a:latin typeface="+mj-lt"/>
              </a:rPr>
              <a:t>05</a:t>
            </a:r>
            <a:endParaRPr lang="pt-BR" b="1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35" name="Espaço Reservado para Texto 34">
            <a:extLst>
              <a:ext uri="{FF2B5EF4-FFF2-40B4-BE49-F238E27FC236}">
                <a16:creationId xmlns:a16="http://schemas.microsoft.com/office/drawing/2014/main" id="{FF7EDF04-AD2B-463F-873D-F9F513090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81445" y="4610158"/>
            <a:ext cx="2068694" cy="391634"/>
          </a:xfrm>
          <a:prstGeom prst="rect">
            <a:avLst/>
          </a:prstGeo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07" name="Espaço Reservado para Texto 34">
            <a:extLst>
              <a:ext uri="{FF2B5EF4-FFF2-40B4-BE49-F238E27FC236}">
                <a16:creationId xmlns:a16="http://schemas.microsoft.com/office/drawing/2014/main" id="{7F70B278-4654-46AC-8DD6-824CEF1DFA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72177" y="5036815"/>
            <a:ext cx="2068694" cy="115956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08" name="Espaço Reservado para Texto 34">
            <a:extLst>
              <a:ext uri="{FF2B5EF4-FFF2-40B4-BE49-F238E27FC236}">
                <a16:creationId xmlns:a16="http://schemas.microsoft.com/office/drawing/2014/main" id="{3B7069E5-61AE-4AB2-8653-98A7F283E0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98513" y="4610158"/>
            <a:ext cx="2068694" cy="391634"/>
          </a:xfrm>
          <a:prstGeom prst="rect">
            <a:avLst/>
          </a:prstGeo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09" name="Espaço Reservado para Texto 34">
            <a:extLst>
              <a:ext uri="{FF2B5EF4-FFF2-40B4-BE49-F238E27FC236}">
                <a16:creationId xmlns:a16="http://schemas.microsoft.com/office/drawing/2014/main" id="{38A8EB30-9561-4857-91EC-C9B25464AF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89245" y="5036815"/>
            <a:ext cx="2068694" cy="115956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0" name="Espaço Reservado para Texto 34">
            <a:extLst>
              <a:ext uri="{FF2B5EF4-FFF2-40B4-BE49-F238E27FC236}">
                <a16:creationId xmlns:a16="http://schemas.microsoft.com/office/drawing/2014/main" id="{AE1932D4-1CD4-4631-9E96-954227141C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089340" y="4613478"/>
            <a:ext cx="2068694" cy="391634"/>
          </a:xfrm>
          <a:prstGeom prst="rect">
            <a:avLst/>
          </a:prstGeo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accent6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1" name="Espaço Reservado para Texto 34">
            <a:extLst>
              <a:ext uri="{FF2B5EF4-FFF2-40B4-BE49-F238E27FC236}">
                <a16:creationId xmlns:a16="http://schemas.microsoft.com/office/drawing/2014/main" id="{7A6D526A-E91A-4FC8-8AB8-5FEA321F6A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80072" y="5040135"/>
            <a:ext cx="2068694" cy="115956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2" name="Espaço Reservado para Texto 34">
            <a:extLst>
              <a:ext uri="{FF2B5EF4-FFF2-40B4-BE49-F238E27FC236}">
                <a16:creationId xmlns:a16="http://schemas.microsoft.com/office/drawing/2014/main" id="{61A32F9F-4ACF-442A-8853-0E4B42CC9E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65654" y="1126350"/>
            <a:ext cx="2068694" cy="391634"/>
          </a:xfrm>
          <a:prstGeom prst="rect">
            <a:avLst/>
          </a:prstGeo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3" name="Espaço Reservado para Texto 34">
            <a:extLst>
              <a:ext uri="{FF2B5EF4-FFF2-40B4-BE49-F238E27FC236}">
                <a16:creationId xmlns:a16="http://schemas.microsoft.com/office/drawing/2014/main" id="{B3D0AD38-B8DA-4C19-97D0-C4BF494F2F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956386" y="1553007"/>
            <a:ext cx="2068694" cy="115956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4" name="Espaço Reservado para Texto 34">
            <a:extLst>
              <a:ext uri="{FF2B5EF4-FFF2-40B4-BE49-F238E27FC236}">
                <a16:creationId xmlns:a16="http://schemas.microsoft.com/office/drawing/2014/main" id="{A8DE427E-A7F5-47D9-AA8C-5F8089A99E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29515" y="1066973"/>
            <a:ext cx="2068694" cy="391634"/>
          </a:xfrm>
          <a:prstGeom prst="rect">
            <a:avLst/>
          </a:prstGeo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accent5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5" name="Espaço Reservado para Texto 34">
            <a:extLst>
              <a:ext uri="{FF2B5EF4-FFF2-40B4-BE49-F238E27FC236}">
                <a16:creationId xmlns:a16="http://schemas.microsoft.com/office/drawing/2014/main" id="{E764A502-6D62-4133-90C7-1FE9B38E747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20247" y="1493630"/>
            <a:ext cx="2068694" cy="115956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301409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205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texto 9">
            <a:extLst>
              <a:ext uri="{FF2B5EF4-FFF2-40B4-BE49-F238E27FC236}">
                <a16:creationId xmlns:a16="http://schemas.microsoft.com/office/drawing/2014/main" id="{7F91FCB5-969A-4197-B988-F9A8763360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661261" y="4933795"/>
            <a:ext cx="3356567" cy="1159565"/>
          </a:xfrm>
        </p:spPr>
        <p:txBody>
          <a:bodyPr rtlCol="0" anchor="t">
            <a:noAutofit/>
          </a:bodyPr>
          <a:lstStyle/>
          <a:p>
            <a:pPr rtl="0">
              <a:lnSpc>
                <a:spcPct val="100000"/>
              </a:lnSpc>
            </a:pPr>
            <a:r>
              <a:rPr lang="pt-BR" sz="1100"/>
              <a:t>Nenhum suplemento alimentar pode conter substâncias proscritas ou consideradas no </a:t>
            </a:r>
            <a:r>
              <a:rPr lang="pt-BR" sz="1100" i="1"/>
              <a:t>doping</a:t>
            </a:r>
            <a:r>
              <a:rPr lang="pt-BR" sz="1100"/>
              <a:t>. </a:t>
            </a:r>
          </a:p>
          <a:p>
            <a:pPr>
              <a:lnSpc>
                <a:spcPct val="100000"/>
              </a:lnSpc>
            </a:pPr>
            <a:r>
              <a:rPr lang="pt-BR" sz="1100"/>
              <a:t>Esses alimentos não podem ser associados à prevenção, ao tratamento ou à cura de doenças.</a:t>
            </a:r>
            <a:endParaRPr lang="pt-BR" sz="1100">
              <a:cs typeface="Arial"/>
            </a:endParaRPr>
          </a:p>
          <a:p>
            <a:pPr>
              <a:lnSpc>
                <a:spcPct val="100000"/>
              </a:lnSpc>
            </a:pPr>
            <a:r>
              <a:rPr lang="pt-BR" sz="1100"/>
              <a:t>Encontrou suplementos com promessas milagrosas ou para tratamento de doenças? </a:t>
            </a:r>
            <a:r>
              <a:rPr lang="pt-BR" sz="1100">
                <a:highlight>
                  <a:srgbClr val="FFFF00"/>
                </a:highlight>
              </a:rPr>
              <a:t>Denuncie</a:t>
            </a:r>
            <a:r>
              <a:rPr lang="pt-BR" sz="1100"/>
              <a:t> e não consuma, pois eles podem conter substâncias prejudiciais à saúde! 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A45D0C56-3BA5-487F-850D-EDB088C973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085635" y="4542161"/>
            <a:ext cx="2068694" cy="391634"/>
          </a:xfrm>
        </p:spPr>
        <p:txBody>
          <a:bodyPr rtlCol="0"/>
          <a:lstStyle/>
          <a:p>
            <a:pPr rtl="0"/>
            <a:r>
              <a:rPr lang="pt-BR" b="1"/>
              <a:t>PROIBIÇÕES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9EFD1FD8-37C4-4591-A698-CB3B4B2DE0D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87695" y="838647"/>
            <a:ext cx="3133796" cy="1159565"/>
          </a:xfrm>
        </p:spPr>
        <p:txBody>
          <a:bodyPr rtlCol="0" anchor="t">
            <a:noAutofit/>
          </a:bodyPr>
          <a:lstStyle/>
          <a:p>
            <a:r>
              <a:rPr lang="en-US" sz="1100"/>
              <a:t>Com </a:t>
            </a:r>
            <a:r>
              <a:rPr lang="en-US" sz="1100" err="1"/>
              <a:t>exceção</a:t>
            </a:r>
            <a:r>
              <a:rPr lang="en-US" sz="1100"/>
              <a:t> dos </a:t>
            </a:r>
            <a:r>
              <a:rPr lang="en-US" sz="1100" err="1"/>
              <a:t>suplementos</a:t>
            </a:r>
            <a:r>
              <a:rPr lang="en-US" sz="1100"/>
              <a:t> de </a:t>
            </a:r>
            <a:r>
              <a:rPr lang="en-US" sz="1100" err="1"/>
              <a:t>enzimas</a:t>
            </a:r>
            <a:r>
              <a:rPr lang="en-US" sz="1100"/>
              <a:t> e </a:t>
            </a:r>
            <a:r>
              <a:rPr lang="en-US" sz="1100" err="1"/>
              <a:t>probióticos</a:t>
            </a:r>
            <a:r>
              <a:rPr lang="en-US" sz="1100"/>
              <a:t>, </a:t>
            </a:r>
            <a:r>
              <a:rPr lang="en-US" sz="1100" err="1"/>
              <a:t>não</a:t>
            </a:r>
            <a:r>
              <a:rPr lang="en-US" sz="1100"/>
              <a:t> é </a:t>
            </a:r>
            <a:r>
              <a:rPr lang="en-US" sz="1100" err="1"/>
              <a:t>preciso</a:t>
            </a:r>
            <a:r>
              <a:rPr lang="en-US" sz="1100"/>
              <a:t> </a:t>
            </a:r>
            <a:r>
              <a:rPr lang="en-US" sz="1100" err="1"/>
              <a:t>destacar</a:t>
            </a:r>
            <a:r>
              <a:rPr lang="en-US" sz="1100"/>
              <a:t> no </a:t>
            </a:r>
            <a:r>
              <a:rPr lang="en-US" sz="1100" err="1"/>
              <a:t>rótulo</a:t>
            </a:r>
            <a:r>
              <a:rPr lang="en-US" sz="1100"/>
              <a:t> o </a:t>
            </a:r>
            <a:r>
              <a:rPr lang="en-US" sz="1100" err="1"/>
              <a:t>benefício</a:t>
            </a:r>
            <a:r>
              <a:rPr lang="en-US" sz="1100"/>
              <a:t> </a:t>
            </a:r>
            <a:r>
              <a:rPr lang="en-US" sz="1100" err="1"/>
              <a:t>obtido</a:t>
            </a:r>
            <a:r>
              <a:rPr lang="en-US" sz="1100"/>
              <a:t> </a:t>
            </a:r>
            <a:r>
              <a:rPr lang="en-US" sz="1100" err="1"/>
              <a:t>pelo</a:t>
            </a:r>
            <a:r>
              <a:rPr lang="en-US" sz="1100"/>
              <a:t> </a:t>
            </a:r>
            <a:r>
              <a:rPr lang="en-US" sz="1100" err="1"/>
              <a:t>consumo</a:t>
            </a:r>
            <a:r>
              <a:rPr lang="en-US" sz="1100"/>
              <a:t> dos </a:t>
            </a:r>
            <a:r>
              <a:rPr lang="en-US" sz="1100" err="1"/>
              <a:t>suplementos</a:t>
            </a:r>
            <a:r>
              <a:rPr lang="en-US" sz="1100"/>
              <a:t>.</a:t>
            </a:r>
          </a:p>
          <a:p>
            <a:r>
              <a:rPr lang="en-US" sz="1100"/>
              <a:t>Caso </a:t>
            </a:r>
            <a:r>
              <a:rPr lang="en-US" sz="1100" err="1"/>
              <a:t>haja</a:t>
            </a:r>
            <a:r>
              <a:rPr lang="en-US" sz="1100"/>
              <a:t> </a:t>
            </a:r>
            <a:r>
              <a:rPr lang="en-US" sz="1100" err="1"/>
              <a:t>esse</a:t>
            </a:r>
            <a:r>
              <a:rPr lang="en-US" sz="1100"/>
              <a:t> </a:t>
            </a:r>
            <a:r>
              <a:rPr lang="en-US" sz="1100" err="1"/>
              <a:t>destaque</a:t>
            </a:r>
            <a:r>
              <a:rPr lang="en-US" sz="1100"/>
              <a:t>, </a:t>
            </a:r>
            <a:r>
              <a:rPr lang="en-US" sz="1100" err="1"/>
              <a:t>só</a:t>
            </a:r>
            <a:r>
              <a:rPr lang="en-US" sz="1100"/>
              <a:t> </a:t>
            </a:r>
            <a:r>
              <a:rPr lang="en-US" sz="1100" err="1"/>
              <a:t>podem</a:t>
            </a:r>
            <a:r>
              <a:rPr lang="en-US" sz="1100"/>
              <a:t> ser </a:t>
            </a:r>
            <a:r>
              <a:rPr lang="en-US" sz="1100" err="1"/>
              <a:t>usadas</a:t>
            </a:r>
            <a:r>
              <a:rPr lang="en-US" sz="1100"/>
              <a:t> as </a:t>
            </a:r>
            <a:r>
              <a:rPr lang="en-US" sz="1100" err="1"/>
              <a:t>alegações</a:t>
            </a:r>
            <a:r>
              <a:rPr lang="en-US" sz="1100"/>
              <a:t> </a:t>
            </a:r>
            <a:r>
              <a:rPr lang="en-US" sz="1100" err="1"/>
              <a:t>aprovadas</a:t>
            </a:r>
            <a:r>
              <a:rPr lang="en-US" sz="1100"/>
              <a:t> pela </a:t>
            </a:r>
            <a:r>
              <a:rPr lang="en-US" sz="1100" err="1"/>
              <a:t>Anvisa</a:t>
            </a:r>
            <a:r>
              <a:rPr lang="pt-BR" sz="1100"/>
              <a:t>. A </a:t>
            </a:r>
            <a:r>
              <a:rPr lang="pt-BR" sz="1100">
                <a:highlight>
                  <a:srgbClr val="FFFF00"/>
                </a:highlight>
              </a:rPr>
              <a:t>lista completa </a:t>
            </a:r>
            <a:r>
              <a:rPr lang="pt-BR" sz="1100"/>
              <a:t>das alegações aprovadas está disponível no portal da Agência.</a:t>
            </a:r>
            <a:endParaRPr lang="en-US" sz="110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CA59AE5F-3A9D-4E5B-BE20-3802EE56C05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20246" y="2343328"/>
            <a:ext cx="2068694" cy="391634"/>
          </a:xfrm>
        </p:spPr>
        <p:txBody>
          <a:bodyPr rtlCol="0"/>
          <a:lstStyle/>
          <a:p>
            <a:pPr rtl="0"/>
            <a:r>
              <a:rPr lang="pt-BR" b="1"/>
              <a:t>BENEFÍCIOS</a:t>
            </a:r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1542ED92-E0E5-43BF-A314-F5F899A21C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00501" y="5037333"/>
            <a:ext cx="2989334" cy="1512031"/>
          </a:xfrm>
        </p:spPr>
        <p:txBody>
          <a:bodyPr rtlCol="0">
            <a:noAutofit/>
          </a:bodyPr>
          <a:lstStyle/>
          <a:p>
            <a:pPr rtl="0"/>
            <a:r>
              <a:rPr lang="pt-BR" sz="1100"/>
              <a:t>Há limites mínimos e máximos estabelecidos para cada nutriente, substância bioativa e enzimas. Esses limites variam de acordo com o grupo populacional.</a:t>
            </a:r>
          </a:p>
          <a:p>
            <a:pPr rtl="0"/>
            <a:r>
              <a:rPr lang="pt-BR" sz="1100"/>
              <a:t>Os constituintes usados devem ser aprovados pela Anvisa. A </a:t>
            </a:r>
            <a:r>
              <a:rPr lang="pt-BR" sz="1100">
                <a:highlight>
                  <a:srgbClr val="FFFF00"/>
                </a:highlight>
              </a:rPr>
              <a:t>lista completa </a:t>
            </a:r>
            <a:r>
              <a:rPr lang="pt-BR" sz="1100"/>
              <a:t>de constituintes autorizados e os limites previstos podem ser consultados no portal da Agência.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E698899-451C-4012-A03B-438076B22A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60821" y="4588772"/>
            <a:ext cx="2068694" cy="391634"/>
          </a:xfrm>
        </p:spPr>
        <p:txBody>
          <a:bodyPr rtlCol="0"/>
          <a:lstStyle/>
          <a:p>
            <a:pPr rtl="0"/>
            <a:r>
              <a:rPr lang="pt-BR" b="1"/>
              <a:t>COMPOSIÇÃO</a:t>
            </a:r>
          </a:p>
        </p:txBody>
      </p:sp>
      <p:sp>
        <p:nvSpPr>
          <p:cNvPr id="12" name="Espaço Reservado para Texto 11">
            <a:extLst>
              <a:ext uri="{FF2B5EF4-FFF2-40B4-BE49-F238E27FC236}">
                <a16:creationId xmlns:a16="http://schemas.microsoft.com/office/drawing/2014/main" id="{1B10BBD8-0C9D-4B4E-855D-EE18027468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629533" y="860786"/>
            <a:ext cx="2793882" cy="1159565"/>
          </a:xfrm>
        </p:spPr>
        <p:txBody>
          <a:bodyPr rtlCol="0" anchor="t">
            <a:noAutofit/>
          </a:bodyPr>
          <a:lstStyle/>
          <a:p>
            <a:pPr rtl="0">
              <a:lnSpc>
                <a:spcPct val="100000"/>
              </a:lnSpc>
            </a:pPr>
            <a:r>
              <a:rPr lang="pt-BR" sz="1100"/>
              <a:t>Há alguns tipos de suplementos que podem ser usados em qualquer idade ou grupo populacional. Mas há produtos com uso restrito. </a:t>
            </a:r>
          </a:p>
          <a:p>
            <a:pPr>
              <a:lnSpc>
                <a:spcPct val="100000"/>
              </a:lnSpc>
            </a:pPr>
            <a:r>
              <a:rPr lang="pt-BR" sz="1100"/>
              <a:t>Fique atento à rotulagem, pois o fabricante é obrigado a informar a população indicada.</a:t>
            </a:r>
          </a:p>
        </p:txBody>
      </p:sp>
      <p:sp>
        <p:nvSpPr>
          <p:cNvPr id="11" name="Espaço Reservado para Texto 10">
            <a:extLst>
              <a:ext uri="{FF2B5EF4-FFF2-40B4-BE49-F238E27FC236}">
                <a16:creationId xmlns:a16="http://schemas.microsoft.com/office/drawing/2014/main" id="{168B0C2B-3695-4D6A-AED2-61B1E08049F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92127" y="2343328"/>
            <a:ext cx="2068694" cy="391634"/>
          </a:xfrm>
        </p:spPr>
        <p:txBody>
          <a:bodyPr rtlCol="0"/>
          <a:lstStyle/>
          <a:p>
            <a:pPr rtl="0"/>
            <a:r>
              <a:rPr lang="pt-BR" b="1"/>
              <a:t>PÚBLICO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DDF732AD-9B2B-4AB7-A555-574842C41F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6658" y="5037332"/>
            <a:ext cx="2870618" cy="1512031"/>
          </a:xfrm>
        </p:spPr>
        <p:txBody>
          <a:bodyPr rtlCol="0" anchor="t">
            <a:noAutofit/>
          </a:bodyPr>
          <a:lstStyle/>
          <a:p>
            <a:pPr rtl="0">
              <a:lnSpc>
                <a:spcPct val="100000"/>
              </a:lnSpc>
            </a:pPr>
            <a:r>
              <a:rPr lang="pt-BR" sz="1100"/>
              <a:t>Complementar a dieta de </a:t>
            </a:r>
            <a:r>
              <a:rPr lang="pt-BR" sz="1100" b="1"/>
              <a:t>PESSOAS SAUDÁVEIS</a:t>
            </a:r>
            <a:r>
              <a:rPr lang="pt-BR" sz="1100"/>
              <a:t> com nutrientes, substâncias bioativas, enzimas ou probióticos.</a:t>
            </a:r>
          </a:p>
          <a:p>
            <a:pPr rtl="0">
              <a:lnSpc>
                <a:spcPct val="100000"/>
              </a:lnSpc>
            </a:pPr>
            <a:r>
              <a:rPr lang="pt-BR" sz="1100"/>
              <a:t>São alimentos, mas apresentados em forma farmacêutica. Pessoas doentes ou com condições especiais de saúde devem usá-los por indicação de profissional de saúde habilitado.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3B92369-599A-4F81-A928-2DF2B9E096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7671" y="4598576"/>
            <a:ext cx="1887393" cy="391634"/>
          </a:xfrm>
        </p:spPr>
        <p:txBody>
          <a:bodyPr rtlCol="0">
            <a:normAutofit/>
          </a:bodyPr>
          <a:lstStyle/>
          <a:p>
            <a:pPr rtl="0"/>
            <a:r>
              <a:rPr lang="pt-BR" sz="1800" b="1"/>
              <a:t>FINALIDADE</a:t>
            </a: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7C74F4C-78ED-4AFC-BEB8-A0EADB60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368" y="114938"/>
            <a:ext cx="10515600" cy="450749"/>
          </a:xfrm>
        </p:spPr>
        <p:txBody>
          <a:bodyPr rtlCol="0">
            <a:noAutofit/>
          </a:bodyPr>
          <a:lstStyle/>
          <a:p>
            <a:pPr algn="ctr" rtl="0"/>
            <a:r>
              <a:rPr lang="pt-BR" sz="1800" b="1" dirty="0"/>
              <a:t>SUPLEMENTOS ALIMENTARES</a:t>
            </a:r>
            <a:br>
              <a:rPr lang="pt-BR" sz="1800" b="1" dirty="0"/>
            </a:br>
            <a:r>
              <a:rPr lang="pt-BR" sz="1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Conheça esses alimentos em cinco passos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C833E97-FFB3-4C8D-A11A-A84DF7008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834" y="3236806"/>
            <a:ext cx="1110093" cy="8575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9" name="Agrupar 48">
            <a:extLst>
              <a:ext uri="{FF2B5EF4-FFF2-40B4-BE49-F238E27FC236}">
                <a16:creationId xmlns:a16="http://schemas.microsoft.com/office/drawing/2014/main" id="{7E17F635-3C9C-4A17-BAD1-75326EE00C7D}"/>
              </a:ext>
            </a:extLst>
          </p:cNvPr>
          <p:cNvGrpSpPr/>
          <p:nvPr/>
        </p:nvGrpSpPr>
        <p:grpSpPr>
          <a:xfrm>
            <a:off x="0" y="432021"/>
            <a:ext cx="3596417" cy="64626"/>
            <a:chOff x="0" y="527820"/>
            <a:chExt cx="3596417" cy="64626"/>
          </a:xfrm>
        </p:grpSpPr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BA00EB44-BB85-4478-82F0-A81DF1C3E5D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8693"/>
              <a:ext cx="334721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Agrupar 47">
              <a:extLst>
                <a:ext uri="{FF2B5EF4-FFF2-40B4-BE49-F238E27FC236}">
                  <a16:creationId xmlns:a16="http://schemas.microsoft.com/office/drawing/2014/main" id="{25018E49-673F-4F81-95A3-2D0990EC0280}"/>
                </a:ext>
              </a:extLst>
            </p:cNvPr>
            <p:cNvGrpSpPr/>
            <p:nvPr/>
          </p:nvGrpSpPr>
          <p:grpSpPr>
            <a:xfrm>
              <a:off x="3337886" y="527820"/>
              <a:ext cx="258531" cy="64626"/>
              <a:chOff x="3337886" y="527820"/>
              <a:chExt cx="258531" cy="64626"/>
            </a:xfrm>
          </p:grpSpPr>
          <p:sp>
            <p:nvSpPr>
              <p:cNvPr id="31" name="Elipse 30">
                <a:extLst>
                  <a:ext uri="{FF2B5EF4-FFF2-40B4-BE49-F238E27FC236}">
                    <a16:creationId xmlns:a16="http://schemas.microsoft.com/office/drawing/2014/main" id="{23015436-6B26-428F-9802-B54B038FAA5A}"/>
                  </a:ext>
                </a:extLst>
              </p:cNvPr>
              <p:cNvSpPr/>
              <p:nvPr/>
            </p:nvSpPr>
            <p:spPr>
              <a:xfrm>
                <a:off x="3337886" y="530701"/>
                <a:ext cx="65314" cy="6174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3" name="Elipse 32">
                <a:extLst>
                  <a:ext uri="{FF2B5EF4-FFF2-40B4-BE49-F238E27FC236}">
                    <a16:creationId xmlns:a16="http://schemas.microsoft.com/office/drawing/2014/main" id="{3C4262A2-986B-44E4-A6AC-A77AE0B9FEFB}"/>
                  </a:ext>
                </a:extLst>
              </p:cNvPr>
              <p:cNvSpPr/>
              <p:nvPr/>
            </p:nvSpPr>
            <p:spPr>
              <a:xfrm>
                <a:off x="3434619" y="530701"/>
                <a:ext cx="65314" cy="6174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34" name="Elipse 33">
                <a:extLst>
                  <a:ext uri="{FF2B5EF4-FFF2-40B4-BE49-F238E27FC236}">
                    <a16:creationId xmlns:a16="http://schemas.microsoft.com/office/drawing/2014/main" id="{0CD5B650-D5C9-40C8-8704-CCFC5180F958}"/>
                  </a:ext>
                </a:extLst>
              </p:cNvPr>
              <p:cNvSpPr/>
              <p:nvPr/>
            </p:nvSpPr>
            <p:spPr>
              <a:xfrm>
                <a:off x="3531103" y="527820"/>
                <a:ext cx="65314" cy="6174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C7C22A63-CB8C-4595-A3D4-A1DCD545A90D}"/>
              </a:ext>
            </a:extLst>
          </p:cNvPr>
          <p:cNvGrpSpPr/>
          <p:nvPr/>
        </p:nvGrpSpPr>
        <p:grpSpPr>
          <a:xfrm rot="10800000">
            <a:off x="8595947" y="429140"/>
            <a:ext cx="3592184" cy="64626"/>
            <a:chOff x="0" y="527820"/>
            <a:chExt cx="3592184" cy="64626"/>
          </a:xfrm>
        </p:grpSpPr>
        <p:cxnSp>
          <p:nvCxnSpPr>
            <p:cNvPr id="40" name="Conector reto 39">
              <a:extLst>
                <a:ext uri="{FF2B5EF4-FFF2-40B4-BE49-F238E27FC236}">
                  <a16:creationId xmlns:a16="http://schemas.microsoft.com/office/drawing/2014/main" id="{FDC524E3-A8AD-4358-93E2-C5D143591D0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58693"/>
              <a:ext cx="334721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555AB2A6-5FD3-453E-95F6-4DF66881EC16}"/>
                </a:ext>
              </a:extLst>
            </p:cNvPr>
            <p:cNvGrpSpPr/>
            <p:nvPr/>
          </p:nvGrpSpPr>
          <p:grpSpPr>
            <a:xfrm>
              <a:off x="3337886" y="527820"/>
              <a:ext cx="254298" cy="64626"/>
              <a:chOff x="3337886" y="527820"/>
              <a:chExt cx="254298" cy="64626"/>
            </a:xfrm>
          </p:grpSpPr>
          <p:sp>
            <p:nvSpPr>
              <p:cNvPr id="42" name="Elipse 41">
                <a:extLst>
                  <a:ext uri="{FF2B5EF4-FFF2-40B4-BE49-F238E27FC236}">
                    <a16:creationId xmlns:a16="http://schemas.microsoft.com/office/drawing/2014/main" id="{0E6776FA-E6A9-4BC2-A9C9-7EC41A5C8A6D}"/>
                  </a:ext>
                </a:extLst>
              </p:cNvPr>
              <p:cNvSpPr/>
              <p:nvPr/>
            </p:nvSpPr>
            <p:spPr>
              <a:xfrm>
                <a:off x="3337886" y="530701"/>
                <a:ext cx="65314" cy="6174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3" name="Elipse 42">
                <a:extLst>
                  <a:ext uri="{FF2B5EF4-FFF2-40B4-BE49-F238E27FC236}">
                    <a16:creationId xmlns:a16="http://schemas.microsoft.com/office/drawing/2014/main" id="{5D6D0DEB-492C-437E-A0C8-9D106414BDCF}"/>
                  </a:ext>
                </a:extLst>
              </p:cNvPr>
              <p:cNvSpPr/>
              <p:nvPr/>
            </p:nvSpPr>
            <p:spPr>
              <a:xfrm>
                <a:off x="3434619" y="530701"/>
                <a:ext cx="65314" cy="6174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4" name="Elipse 43">
                <a:extLst>
                  <a:ext uri="{FF2B5EF4-FFF2-40B4-BE49-F238E27FC236}">
                    <a16:creationId xmlns:a16="http://schemas.microsoft.com/office/drawing/2014/main" id="{CA0E9722-AE20-425F-88EA-0AA6AF2E9E46}"/>
                  </a:ext>
                </a:extLst>
              </p:cNvPr>
              <p:cNvSpPr/>
              <p:nvPr/>
            </p:nvSpPr>
            <p:spPr>
              <a:xfrm>
                <a:off x="3526870" y="527820"/>
                <a:ext cx="65314" cy="6174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pic>
        <p:nvPicPr>
          <p:cNvPr id="45" name="Imagem 44">
            <a:extLst>
              <a:ext uri="{FF2B5EF4-FFF2-40B4-BE49-F238E27FC236}">
                <a16:creationId xmlns:a16="http://schemas.microsoft.com/office/drawing/2014/main" id="{C43A05DB-7708-46BF-9CFF-A9125199D2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57" y="3030061"/>
            <a:ext cx="1047363" cy="9184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7" name="Imagem 46">
            <a:extLst>
              <a:ext uri="{FF2B5EF4-FFF2-40B4-BE49-F238E27FC236}">
                <a16:creationId xmlns:a16="http://schemas.microsoft.com/office/drawing/2014/main" id="{25091241-3548-4390-81CC-9A27B4767F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2183" y="3173036"/>
            <a:ext cx="1110093" cy="8294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" name="Imagem 50">
            <a:extLst>
              <a:ext uri="{FF2B5EF4-FFF2-40B4-BE49-F238E27FC236}">
                <a16:creationId xmlns:a16="http://schemas.microsoft.com/office/drawing/2014/main" id="{AE15C781-02F7-4696-AB44-BEA83FA3EC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9861" y="3146988"/>
            <a:ext cx="1047363" cy="8015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2" name="Imagem 51">
            <a:extLst>
              <a:ext uri="{FF2B5EF4-FFF2-40B4-BE49-F238E27FC236}">
                <a16:creationId xmlns:a16="http://schemas.microsoft.com/office/drawing/2014/main" id="{52470530-3F5B-4908-9B71-E9B2F0FA54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95717" y="3171388"/>
            <a:ext cx="937449" cy="88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135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1983553_TF00872402.potx" id="{09136694-0E90-424A-89DC-92BF13DDABEC}" vid="{FEECB106-131B-44FD-8BCA-83F90E9A9AB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D1906765CA30D4A8B2291F9854AE029" ma:contentTypeVersion="10" ma:contentTypeDescription="Crie um novo documento." ma:contentTypeScope="" ma:versionID="4dcf4a850141821dc745749db9ac60e9">
  <xsd:schema xmlns:xsd="http://www.w3.org/2001/XMLSchema" xmlns:xs="http://www.w3.org/2001/XMLSchema" xmlns:p="http://schemas.microsoft.com/office/2006/metadata/properties" xmlns:ns2="428a53f1-658d-4ee5-a76d-b00116534d7d" xmlns:ns3="f52012fd-4b10-4ea1-ac2f-8cc8cd3ddf31" targetNamespace="http://schemas.microsoft.com/office/2006/metadata/properties" ma:root="true" ma:fieldsID="f64a99ced67c8e169f2adc6fabff0608" ns2:_="" ns3:_="">
    <xsd:import namespace="428a53f1-658d-4ee5-a76d-b00116534d7d"/>
    <xsd:import namespace="f52012fd-4b10-4ea1-ac2f-8cc8cd3ddf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8a53f1-658d-4ee5-a76d-b00116534d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2012fd-4b10-4ea1-ac2f-8cc8cd3ddf3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88BC08-9951-464A-A38D-3E43702B19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F51B71-0550-46B0-B8CF-640E2AED07AB}">
  <ds:schemaRefs>
    <ds:schemaRef ds:uri="428a53f1-658d-4ee5-a76d-b00116534d7d"/>
    <ds:schemaRef ds:uri="f52012fd-4b10-4ea1-ac2f-8cc8cd3ddf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2E8669B-9A70-470C-97EF-1B185069E35E}">
  <ds:schemaRefs>
    <ds:schemaRef ds:uri="6dc4bcd6-49db-4c07-9060-8acfc67cef9f"/>
    <ds:schemaRef ds:uri="fb0879af-3eba-417a-a55a-ffe6dcd6ca7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Linha do tempo com infográfico de cinco anos</Template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SUPLEMENTOS ALIMENTARES Conheça esses alimentos em cinco passos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SUPLEMENTOS ALIMENTARES conheça esses alimentos em cinco passos</dc:title>
  <dc:subject/>
  <dc:creator/>
  <cp:keywords/>
  <dc:description/>
  <cp:revision>5</cp:revision>
  <dcterms:created xsi:type="dcterms:W3CDTF">2019-08-01T12:13:33Z</dcterms:created>
  <dcterms:modified xsi:type="dcterms:W3CDTF">2019-08-15T14:51:15Z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0x0101008D1906765CA30D4A8B2291F9854AE029</vt:lpwstr>
  </property>
</Properties>
</file>