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36"/>
  </p:notesMasterIdLst>
  <p:sldIdLst>
    <p:sldId id="298" r:id="rId5"/>
    <p:sldId id="746" r:id="rId6"/>
    <p:sldId id="747" r:id="rId7"/>
    <p:sldId id="748" r:id="rId8"/>
    <p:sldId id="749" r:id="rId9"/>
    <p:sldId id="696" r:id="rId10"/>
    <p:sldId id="750" r:id="rId11"/>
    <p:sldId id="710" r:id="rId12"/>
    <p:sldId id="633" r:id="rId13"/>
    <p:sldId id="697" r:id="rId14"/>
    <p:sldId id="712" r:id="rId15"/>
    <p:sldId id="751" r:id="rId16"/>
    <p:sldId id="752" r:id="rId17"/>
    <p:sldId id="753" r:id="rId18"/>
    <p:sldId id="715" r:id="rId19"/>
    <p:sldId id="754" r:id="rId20"/>
    <p:sldId id="755" r:id="rId21"/>
    <p:sldId id="762" r:id="rId22"/>
    <p:sldId id="756" r:id="rId23"/>
    <p:sldId id="721" r:id="rId24"/>
    <p:sldId id="757" r:id="rId25"/>
    <p:sldId id="759" r:id="rId26"/>
    <p:sldId id="758" r:id="rId27"/>
    <p:sldId id="725" r:id="rId28"/>
    <p:sldId id="732" r:id="rId29"/>
    <p:sldId id="760" r:id="rId30"/>
    <p:sldId id="733" r:id="rId31"/>
    <p:sldId id="745" r:id="rId32"/>
    <p:sldId id="744" r:id="rId33"/>
    <p:sldId id="717" r:id="rId34"/>
    <p:sldId id="761" r:id="rId35"/>
  </p:sldIdLst>
  <p:sldSz cx="12192000" cy="6858000"/>
  <p:notesSz cx="6681788" cy="98123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96" userDrawn="1">
          <p15:clr>
            <a:srgbClr val="A4A3A4"/>
          </p15:clr>
        </p15:guide>
        <p15:guide id="2" pos="377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a Prado" initials="C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C"/>
    <a:srgbClr val="404040"/>
    <a:srgbClr val="014EA0"/>
    <a:srgbClr val="DAE3F3"/>
    <a:srgbClr val="F4D55C"/>
    <a:srgbClr val="004D9D"/>
    <a:srgbClr val="D9D9D9"/>
    <a:srgbClr val="016BD9"/>
    <a:srgbClr val="1A3062"/>
    <a:srgbClr val="004B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4C1A8A3-306A-4EB7-A6B1-4F7E0EB9C5D6}" styleName="Estilo Médio 3 - Destaqu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Estilo Médio 1 - Destaqu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4280" autoAdjust="0"/>
  </p:normalViewPr>
  <p:slideViewPr>
    <p:cSldViewPr snapToGrid="0">
      <p:cViewPr>
        <p:scale>
          <a:sx n="82" d="100"/>
          <a:sy n="82" d="100"/>
        </p:scale>
        <p:origin x="-198" y="174"/>
      </p:cViewPr>
      <p:guideLst>
        <p:guide orient="horz" pos="2296"/>
        <p:guide pos="377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Carolina\Downloads\Nota%20Geral%20Satisfa&#231;&#227;o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C:\Users\Carolina\Downloads\Nota%20Geral%20Satisfa&#231;&#227;o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file:///C:\Users\Carolina\Downloads\Nota%20Geral%20Satisfa&#231;&#227;o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Carolina\Downloads\Nota%20Geral%20Satisfa&#231;&#227;o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Carolina\Downloads\Nota%20Geral%20Satisfa&#231;&#227;o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Carolina\Downloads\Nota%20Geral%20Satisfa&#231;&#227;o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Carolina\Downloads\Nota%20Geral%20Satisfa&#231;&#227;o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Carolina\Downloads\Respostas%20Question&#225;rio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C:\Users\Carolina\Downloads\Nota%20Geral%20Satisfa&#231;&#227;o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C:\Users\Carolina\Downloads\Nota%20Geral%20Satisfa&#231;&#227;o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C:\Users\Carolina\Downloads\Question&#225;rio%20para%20Empresas%20-%20Feira%20Hospitalar%20Maio.2018%20(Responses)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452020366601762E-2"/>
          <c:y val="5.4723998283583306E-2"/>
          <c:w val="0.6248297024988323"/>
          <c:h val="0.88702075165778749"/>
        </c:manualLayout>
      </c:layout>
      <c:pieChart>
        <c:varyColors val="1"/>
        <c:ser>
          <c:idx val="0"/>
          <c:order val="0"/>
          <c:tx>
            <c:strRef>
              <c:f>'[Nota Geral Satisfação.xlsx]Tempo Análise 1'!$L$4</c:f>
              <c:strCache>
                <c:ptCount val="1"/>
                <c:pt idx="0">
                  <c:v>GERAL</c:v>
                </c:pt>
              </c:strCache>
            </c:strRef>
          </c:tx>
          <c:spPr>
            <a:solidFill>
              <a:srgbClr val="00B050"/>
            </a:solidFill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BB0-4909-A885-E29528E13AE3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BB0-4909-A885-E29528E13AE3}"/>
              </c:ext>
            </c:extLst>
          </c:dPt>
          <c:dLbls>
            <c:dLbl>
              <c:idx val="0"/>
              <c:layout>
                <c:manualLayout>
                  <c:x val="-0.16211163355265842"/>
                  <c:y val="2.751693780464012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BB0-4909-A885-E29528E13AE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6633822044409866"/>
                  <c:y val="-2.074097236242937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BB0-4909-A885-E29528E13AE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'[Nota Geral Satisfação.xlsx]Tempo Análise 1'!$B$14:$B$15</c:f>
              <c:strCache>
                <c:ptCount val="2"/>
                <c:pt idx="0">
                  <c:v>Aprovação</c:v>
                </c:pt>
                <c:pt idx="1">
                  <c:v>Reprovação</c:v>
                </c:pt>
              </c:strCache>
            </c:strRef>
          </c:cat>
          <c:val>
            <c:numRef>
              <c:f>'[Nota Geral Satisfação.xlsx]Tempo Análise 1'!$L$14:$L$15</c:f>
              <c:numCache>
                <c:formatCode>#,##0</c:formatCode>
                <c:ptCount val="2"/>
                <c:pt idx="0">
                  <c:v>170</c:v>
                </c:pt>
                <c:pt idx="1">
                  <c:v>161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BB0-4909-A885-E29528E13A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255558671879635"/>
          <c:y val="0.38947558745936023"/>
          <c:w val="0.27213900178788569"/>
          <c:h val="0.224836808252297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latin typeface="Franklin Gothic Book" panose="020B0503020102020204" pitchFamily="34" charset="0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'[Nota Geral Satisfação.xlsx]foco de atuação'!$C$2</c:f>
              <c:strCache>
                <c:ptCount val="1"/>
                <c:pt idx="0">
                  <c:v>Respostas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'[Nota Geral Satisfação.xlsx]foco de atuação'!$B$3:$B$8</c:f>
              <c:strCache>
                <c:ptCount val="6"/>
                <c:pt idx="0">
                  <c:v>Tempo médio para publicação da decisão final</c:v>
                </c:pt>
                <c:pt idx="1">
                  <c:v>Comunicação e transparência do processo</c:v>
                </c:pt>
                <c:pt idx="2">
                  <c:v>Peticionamento eletrônico</c:v>
                </c:pt>
                <c:pt idx="3">
                  <c:v>Quantidade de exigências emitidas</c:v>
                </c:pt>
                <c:pt idx="4">
                  <c:v>Notificação das petições de classe de risco I</c:v>
                </c:pt>
                <c:pt idx="5">
                  <c:v>Outros</c:v>
                </c:pt>
              </c:strCache>
            </c:strRef>
          </c:cat>
          <c:val>
            <c:numRef>
              <c:f>'[Nota Geral Satisfação.xlsx]foco de atuação'!$C$3:$C$8</c:f>
              <c:numCache>
                <c:formatCode>General</c:formatCode>
                <c:ptCount val="6"/>
                <c:pt idx="0">
                  <c:v>72</c:v>
                </c:pt>
                <c:pt idx="1">
                  <c:v>69</c:v>
                </c:pt>
                <c:pt idx="2">
                  <c:v>65</c:v>
                </c:pt>
                <c:pt idx="3">
                  <c:v>46</c:v>
                </c:pt>
                <c:pt idx="4">
                  <c:v>33</c:v>
                </c:pt>
                <c:pt idx="5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E9-47F0-BD53-CABF0F1939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1142016"/>
        <c:axId val="131143552"/>
      </c:barChart>
      <c:catAx>
        <c:axId val="13114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pt-BR"/>
          </a:p>
        </c:txPr>
        <c:crossAx val="131143552"/>
        <c:crosses val="autoZero"/>
        <c:auto val="1"/>
        <c:lblAlgn val="ctr"/>
        <c:lblOffset val="100"/>
        <c:noMultiLvlLbl val="0"/>
      </c:catAx>
      <c:valAx>
        <c:axId val="131143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pt-BR"/>
          </a:p>
        </c:txPr>
        <c:crossAx val="131142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Franklin Gothic Book" panose="020B0503020102020204" pitchFamily="34" charset="0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695432221782864E-2"/>
          <c:y val="0.1409922695650333"/>
          <c:w val="0.62083600446262888"/>
          <c:h val="0.8443547067045813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DEE-49D1-AAF3-E07D630A849A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DEE-49D1-AAF3-E07D630A849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DEE-49D1-AAF3-E07D630A849A}"/>
              </c:ext>
            </c:extLst>
          </c:dPt>
          <c:dLbls>
            <c:dLbl>
              <c:idx val="1"/>
              <c:layout>
                <c:manualLayout>
                  <c:x val="5.909167619477549E-2"/>
                  <c:y val="0.1194546095771471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DEE-49D1-AAF3-E07D630A84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'[Nota Geral Satisfação.xlsx]foco de atuação'!$B$14:$B$16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Outros</c:v>
                </c:pt>
              </c:strCache>
            </c:strRef>
          </c:cat>
          <c:val>
            <c:numRef>
              <c:f>'[Nota Geral Satisfação.xlsx]foco de atuação'!$D$14:$D$16</c:f>
              <c:numCache>
                <c:formatCode>0%</c:formatCode>
                <c:ptCount val="3"/>
                <c:pt idx="0">
                  <c:v>0.92727272727272725</c:v>
                </c:pt>
                <c:pt idx="1">
                  <c:v>2.7272727272727271E-2</c:v>
                </c:pt>
                <c:pt idx="2">
                  <c:v>4.5454545454545456E-2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DEE-49D1-AAF3-E07D630A849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0453630366074904"/>
          <c:y val="0.57548572753405269"/>
          <c:w val="0.21104340636894064"/>
          <c:h val="0.293358672870567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Franklin Gothic Book" panose="020B0503020102020204" pitchFamily="34" charset="0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2461890000201"/>
          <c:y val="3.5471204225039375E-2"/>
          <c:w val="0.74895936891431591"/>
          <c:h val="0.8684962360024902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'[Nota Geral Satisfação.xlsx]GRÁFICOS NORMATIZAÇÃO'!$A$11</c:f>
              <c:strCache>
                <c:ptCount val="1"/>
                <c:pt idx="0">
                  <c:v>Aprovação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'[Nota Geral Satisfação.xlsx]GRÁFICOS NORMATIZAÇÃO'!$B$10:$D$10</c:f>
              <c:strCache>
                <c:ptCount val="3"/>
                <c:pt idx="0">
                  <c:v>CADASTRO</c:v>
                </c:pt>
                <c:pt idx="1">
                  <c:v>REGISTRO</c:v>
                </c:pt>
                <c:pt idx="2">
                  <c:v>PÓS - REGISTRO</c:v>
                </c:pt>
              </c:strCache>
            </c:strRef>
          </c:cat>
          <c:val>
            <c:numRef>
              <c:f>'[Nota Geral Satisfação.xlsx]GRÁFICOS NORMATIZAÇÃO'!$B$11:$D$11</c:f>
              <c:numCache>
                <c:formatCode>0%</c:formatCode>
                <c:ptCount val="3"/>
                <c:pt idx="0">
                  <c:v>0.60769230769230764</c:v>
                </c:pt>
                <c:pt idx="1">
                  <c:v>0.43548387096774194</c:v>
                </c:pt>
                <c:pt idx="2">
                  <c:v>0.4375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B1-4210-BFC9-EBBD8056B84F}"/>
            </c:ext>
          </c:extLst>
        </c:ser>
        <c:ser>
          <c:idx val="1"/>
          <c:order val="1"/>
          <c:tx>
            <c:strRef>
              <c:f>'[Nota Geral Satisfação.xlsx]GRÁFICOS NORMATIZAÇÃO'!$A$12</c:f>
              <c:strCache>
                <c:ptCount val="1"/>
                <c:pt idx="0">
                  <c:v>Reprovação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'[Nota Geral Satisfação.xlsx]GRÁFICOS NORMATIZAÇÃO'!$B$10:$D$10</c:f>
              <c:strCache>
                <c:ptCount val="3"/>
                <c:pt idx="0">
                  <c:v>CADASTRO</c:v>
                </c:pt>
                <c:pt idx="1">
                  <c:v>REGISTRO</c:v>
                </c:pt>
                <c:pt idx="2">
                  <c:v>PÓS - REGISTRO</c:v>
                </c:pt>
              </c:strCache>
            </c:strRef>
          </c:cat>
          <c:val>
            <c:numRef>
              <c:f>'[Nota Geral Satisfação.xlsx]GRÁFICOS NORMATIZAÇÃO'!$B$12:$D$12</c:f>
              <c:numCache>
                <c:formatCode>0%</c:formatCode>
                <c:ptCount val="3"/>
                <c:pt idx="0">
                  <c:v>0.3923076923076923</c:v>
                </c:pt>
                <c:pt idx="1">
                  <c:v>0.56451612903225812</c:v>
                </c:pt>
                <c:pt idx="2">
                  <c:v>0.5625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3B1-4210-BFC9-EBBD8056B84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8722432"/>
        <c:axId val="108728320"/>
      </c:barChart>
      <c:catAx>
        <c:axId val="10872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pt-BR"/>
          </a:p>
        </c:txPr>
        <c:crossAx val="108728320"/>
        <c:crosses val="autoZero"/>
        <c:auto val="1"/>
        <c:lblAlgn val="ctr"/>
        <c:lblOffset val="100"/>
        <c:noMultiLvlLbl val="0"/>
      </c:catAx>
      <c:valAx>
        <c:axId val="10872832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pt-BR"/>
          </a:p>
        </c:txPr>
        <c:crossAx val="108722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1578295543661317"/>
          <c:y val="0.4258094626559441"/>
          <c:w val="0.17109203652834978"/>
          <c:h val="0.297515144388748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Franklin Gothic Book" panose="020B0503020102020204" pitchFamily="34" charset="0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702342255414982E-2"/>
          <c:y val="0.12250843250299839"/>
          <c:w val="0.70281833329750809"/>
          <c:h val="0.8070075417012223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'[Nota Geral Satisfação.xlsx]GRÁFICOS NORMATIZAÇÃO DIS'!$A$11</c:f>
              <c:strCache>
                <c:ptCount val="1"/>
                <c:pt idx="0">
                  <c:v>Aprovação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'[Nota Geral Satisfação.xlsx]GRÁFICOS NORMATIZAÇÃO DIS'!$B$10:$D$10</c:f>
              <c:strCache>
                <c:ptCount val="3"/>
                <c:pt idx="0">
                  <c:v>CADASTRO</c:v>
                </c:pt>
                <c:pt idx="1">
                  <c:v>REGISTRO</c:v>
                </c:pt>
                <c:pt idx="2">
                  <c:v>PÓS - REGISTRO</c:v>
                </c:pt>
              </c:strCache>
            </c:strRef>
          </c:cat>
          <c:val>
            <c:numRef>
              <c:f>'[Nota Geral Satisfação.xlsx]GRÁFICOS NORMATIZAÇÃO DIS'!$B$11:$D$11</c:f>
              <c:numCache>
                <c:formatCode>0%</c:formatCode>
                <c:ptCount val="3"/>
                <c:pt idx="0">
                  <c:v>0.84962406015037595</c:v>
                </c:pt>
                <c:pt idx="1">
                  <c:v>0.78151260504201681</c:v>
                </c:pt>
                <c:pt idx="2">
                  <c:v>0.7192982456140351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65-4988-844D-8AFED29F6691}"/>
            </c:ext>
          </c:extLst>
        </c:ser>
        <c:ser>
          <c:idx val="1"/>
          <c:order val="1"/>
          <c:tx>
            <c:strRef>
              <c:f>'[Nota Geral Satisfação.xlsx]GRÁFICOS NORMATIZAÇÃO DIS'!$A$12</c:f>
              <c:strCache>
                <c:ptCount val="1"/>
                <c:pt idx="0">
                  <c:v>Reprovação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'[Nota Geral Satisfação.xlsx]GRÁFICOS NORMATIZAÇÃO DIS'!$B$10:$D$10</c:f>
              <c:strCache>
                <c:ptCount val="3"/>
                <c:pt idx="0">
                  <c:v>CADASTRO</c:v>
                </c:pt>
                <c:pt idx="1">
                  <c:v>REGISTRO</c:v>
                </c:pt>
                <c:pt idx="2">
                  <c:v>PÓS - REGISTRO</c:v>
                </c:pt>
              </c:strCache>
            </c:strRef>
          </c:cat>
          <c:val>
            <c:numRef>
              <c:f>'[Nota Geral Satisfação.xlsx]GRÁFICOS NORMATIZAÇÃO DIS'!$B$12:$D$12</c:f>
              <c:numCache>
                <c:formatCode>0%</c:formatCode>
                <c:ptCount val="3"/>
                <c:pt idx="0">
                  <c:v>0.15037593984962405</c:v>
                </c:pt>
                <c:pt idx="1">
                  <c:v>0.21848739495798319</c:v>
                </c:pt>
                <c:pt idx="2">
                  <c:v>0.2807017543859649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65-4988-844D-8AFED29F66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8812544"/>
        <c:axId val="108814336"/>
      </c:barChart>
      <c:catAx>
        <c:axId val="108812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pt-BR"/>
          </a:p>
        </c:txPr>
        <c:crossAx val="108814336"/>
        <c:crosses val="autoZero"/>
        <c:auto val="1"/>
        <c:lblAlgn val="ctr"/>
        <c:lblOffset val="100"/>
        <c:noMultiLvlLbl val="0"/>
      </c:catAx>
      <c:valAx>
        <c:axId val="10881433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pt-BR"/>
          </a:p>
        </c:txPr>
        <c:crossAx val="108812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776249764150383"/>
          <c:y val="0.34200753057083783"/>
          <c:w val="0.20233357774120947"/>
          <c:h val="0.252772269611552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Franklin Gothic Book" panose="020B0503020102020204" pitchFamily="34" charset="0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327111784778761E-2"/>
          <c:y val="3.2030498190543072E-2"/>
          <c:w val="0.7862706693115481"/>
          <c:h val="0.8892468594693642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'[Nota Geral Satisfação.xlsx]GRÁFICOS EXIGÊNCIAS'!$A$11</c:f>
              <c:strCache>
                <c:ptCount val="1"/>
                <c:pt idx="0">
                  <c:v>Aprovação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'[Nota Geral Satisfação.xlsx]GRÁFICOS EXIGÊNCIAS'!$B$10:$D$10</c:f>
              <c:strCache>
                <c:ptCount val="3"/>
                <c:pt idx="0">
                  <c:v>CADASTRO</c:v>
                </c:pt>
                <c:pt idx="1">
                  <c:v>REGISTRO</c:v>
                </c:pt>
                <c:pt idx="2">
                  <c:v>PÓS - REGISTRO</c:v>
                </c:pt>
              </c:strCache>
            </c:strRef>
          </c:cat>
          <c:val>
            <c:numRef>
              <c:f>'[Nota Geral Satisfação.xlsx]GRÁFICOS EXIGÊNCIAS'!$B$11:$D$11</c:f>
              <c:numCache>
                <c:formatCode>0%</c:formatCode>
                <c:ptCount val="3"/>
                <c:pt idx="0">
                  <c:v>0.33898305084745761</c:v>
                </c:pt>
                <c:pt idx="1">
                  <c:v>0.28695652173913044</c:v>
                </c:pt>
                <c:pt idx="2">
                  <c:v>0.30392156862745096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2AA-423B-B60E-2C30D9B9AC47}"/>
            </c:ext>
          </c:extLst>
        </c:ser>
        <c:ser>
          <c:idx val="1"/>
          <c:order val="1"/>
          <c:tx>
            <c:strRef>
              <c:f>'[Nota Geral Satisfação.xlsx]GRÁFICOS EXIGÊNCIAS'!$A$12</c:f>
              <c:strCache>
                <c:ptCount val="1"/>
                <c:pt idx="0">
                  <c:v>Reprovação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'[Nota Geral Satisfação.xlsx]GRÁFICOS EXIGÊNCIAS'!$B$10:$D$10</c:f>
              <c:strCache>
                <c:ptCount val="3"/>
                <c:pt idx="0">
                  <c:v>CADASTRO</c:v>
                </c:pt>
                <c:pt idx="1">
                  <c:v>REGISTRO</c:v>
                </c:pt>
                <c:pt idx="2">
                  <c:v>PÓS - REGISTRO</c:v>
                </c:pt>
              </c:strCache>
            </c:strRef>
          </c:cat>
          <c:val>
            <c:numRef>
              <c:f>'[Nota Geral Satisfação.xlsx]GRÁFICOS EXIGÊNCIAS'!$B$12:$D$12</c:f>
              <c:numCache>
                <c:formatCode>0%</c:formatCode>
                <c:ptCount val="3"/>
                <c:pt idx="0">
                  <c:v>0.66101694915254239</c:v>
                </c:pt>
                <c:pt idx="1">
                  <c:v>0.71304347826086956</c:v>
                </c:pt>
                <c:pt idx="2">
                  <c:v>0.69607843137254899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2AA-423B-B60E-2C30D9B9AC4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0613248"/>
        <c:axId val="130614784"/>
      </c:barChart>
      <c:catAx>
        <c:axId val="13061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pt-BR"/>
          </a:p>
        </c:txPr>
        <c:crossAx val="130614784"/>
        <c:crosses val="autoZero"/>
        <c:auto val="1"/>
        <c:lblAlgn val="ctr"/>
        <c:lblOffset val="100"/>
        <c:noMultiLvlLbl val="0"/>
      </c:catAx>
      <c:valAx>
        <c:axId val="13061478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pt-BR"/>
          </a:p>
        </c:txPr>
        <c:crossAx val="130613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1593878982499424"/>
          <c:y val="0.44713482569860402"/>
          <c:w val="0.18406121017500579"/>
          <c:h val="0.189852861475241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Franklin Gothic Book" panose="020B0503020102020204" pitchFamily="34" charset="0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921977053170089E-2"/>
          <c:y val="0.12311495796439245"/>
          <c:w val="0.70833048774430662"/>
          <c:h val="0.7239510177880953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'[Nota Geral Satisfação.xlsx]GRÁFICOS EXIGÊNCIAS (QTD)'!$A$11</c:f>
              <c:strCache>
                <c:ptCount val="1"/>
                <c:pt idx="0">
                  <c:v>Aprovação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'[Nota Geral Satisfação.xlsx]GRÁFICOS EXIGÊNCIAS (QTD)'!$B$10:$D$10</c:f>
              <c:strCache>
                <c:ptCount val="3"/>
                <c:pt idx="0">
                  <c:v>CADASTRO</c:v>
                </c:pt>
                <c:pt idx="1">
                  <c:v>REGISTRO</c:v>
                </c:pt>
                <c:pt idx="2">
                  <c:v>PÓS - REGISTRO</c:v>
                </c:pt>
              </c:strCache>
            </c:strRef>
          </c:cat>
          <c:val>
            <c:numRef>
              <c:f>'[Nota Geral Satisfação.xlsx]GRÁFICOS EXIGÊNCIAS (QTD)'!$B$11:$D$11</c:f>
              <c:numCache>
                <c:formatCode>0%</c:formatCode>
                <c:ptCount val="3"/>
                <c:pt idx="0">
                  <c:v>0.51401869158878499</c:v>
                </c:pt>
                <c:pt idx="1">
                  <c:v>0.4563106796116505</c:v>
                </c:pt>
                <c:pt idx="2">
                  <c:v>0.45977011494252873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2D-44CF-A3C4-0CE2B508BE55}"/>
            </c:ext>
          </c:extLst>
        </c:ser>
        <c:ser>
          <c:idx val="1"/>
          <c:order val="1"/>
          <c:tx>
            <c:strRef>
              <c:f>'[Nota Geral Satisfação.xlsx]GRÁFICOS EXIGÊNCIAS (QTD)'!$A$12</c:f>
              <c:strCache>
                <c:ptCount val="1"/>
                <c:pt idx="0">
                  <c:v>Reprovação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'[Nota Geral Satisfação.xlsx]GRÁFICOS EXIGÊNCIAS (QTD)'!$B$10:$D$10</c:f>
              <c:strCache>
                <c:ptCount val="3"/>
                <c:pt idx="0">
                  <c:v>CADASTRO</c:v>
                </c:pt>
                <c:pt idx="1">
                  <c:v>REGISTRO</c:v>
                </c:pt>
                <c:pt idx="2">
                  <c:v>PÓS - REGISTRO</c:v>
                </c:pt>
              </c:strCache>
            </c:strRef>
          </c:cat>
          <c:val>
            <c:numRef>
              <c:f>'[Nota Geral Satisfação.xlsx]GRÁFICOS EXIGÊNCIAS (QTD)'!$B$12:$D$12</c:f>
              <c:numCache>
                <c:formatCode>0%</c:formatCode>
                <c:ptCount val="3"/>
                <c:pt idx="0">
                  <c:v>0.48598130841121495</c:v>
                </c:pt>
                <c:pt idx="1">
                  <c:v>0.5436893203883495</c:v>
                </c:pt>
                <c:pt idx="2">
                  <c:v>0.54022988505747127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02D-44CF-A3C4-0CE2B508BE5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7362944"/>
        <c:axId val="107368832"/>
      </c:barChart>
      <c:catAx>
        <c:axId val="10736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pt-BR"/>
          </a:p>
        </c:txPr>
        <c:crossAx val="107368832"/>
        <c:crosses val="autoZero"/>
        <c:auto val="1"/>
        <c:lblAlgn val="ctr"/>
        <c:lblOffset val="100"/>
        <c:noMultiLvlLbl val="0"/>
      </c:catAx>
      <c:valAx>
        <c:axId val="10736883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pt-BR"/>
          </a:p>
        </c:txPr>
        <c:crossAx val="10736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8083992475227859"/>
          <c:y val="0.34784955314134031"/>
          <c:w val="0.21695075992748405"/>
          <c:h val="0.220634012904197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Franklin Gothic Book" panose="020B0503020102020204" pitchFamily="34" charset="0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Quali_exigência_apura!$C$1</c:f>
              <c:strCache>
                <c:ptCount val="1"/>
                <c:pt idx="0">
                  <c:v>Qtde.</c:v>
                </c:pt>
              </c:strCache>
            </c:strRef>
          </c:tx>
          <c:spPr>
            <a:solidFill>
              <a:srgbClr val="004C9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Quali_exigência_apura!$B$2:$B$13</c:f>
              <c:strCache>
                <c:ptCount val="12"/>
                <c:pt idx="0">
                  <c:v>Falta de clareza</c:v>
                </c:pt>
                <c:pt idx="1">
                  <c:v>Falta de harmonização</c:v>
                </c:pt>
                <c:pt idx="2">
                  <c:v>Lentidão para análise</c:v>
                </c:pt>
                <c:pt idx="3">
                  <c:v>Falhas na análise pelo técnico da Anvisa</c:v>
                </c:pt>
                <c:pt idx="4">
                  <c:v>Exigência sem respaldo normativo</c:v>
                </c:pt>
                <c:pt idx="5">
                  <c:v>Falta de transparência quanto ao andamento da análise</c:v>
                </c:pt>
                <c:pt idx="6">
                  <c:v>Satisfeito</c:v>
                </c:pt>
                <c:pt idx="7">
                  <c:v>Canal de comunicação ruim com a GGTPS</c:v>
                </c:pt>
                <c:pt idx="8">
                  <c:v>Outros</c:v>
                </c:pt>
                <c:pt idx="9">
                  <c:v>Inexistência de fila de cumprimento de exigência</c:v>
                </c:pt>
                <c:pt idx="10">
                  <c:v>Discordância com indeferimento sumário</c:v>
                </c:pt>
                <c:pt idx="11">
                  <c:v>Tempo curto para cumprimento</c:v>
                </c:pt>
              </c:strCache>
            </c:strRef>
          </c:cat>
          <c:val>
            <c:numRef>
              <c:f>Quali_exigência_apura!$C$2:$C$13</c:f>
              <c:numCache>
                <c:formatCode>#,##0</c:formatCode>
                <c:ptCount val="12"/>
                <c:pt idx="0">
                  <c:v>16</c:v>
                </c:pt>
                <c:pt idx="1">
                  <c:v>15</c:v>
                </c:pt>
                <c:pt idx="2">
                  <c:v>14</c:v>
                </c:pt>
                <c:pt idx="3">
                  <c:v>9</c:v>
                </c:pt>
                <c:pt idx="4">
                  <c:v>7</c:v>
                </c:pt>
                <c:pt idx="5">
                  <c:v>6</c:v>
                </c:pt>
                <c:pt idx="6">
                  <c:v>5</c:v>
                </c:pt>
                <c:pt idx="7">
                  <c:v>4</c:v>
                </c:pt>
                <c:pt idx="8">
                  <c:v>4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015744"/>
        <c:axId val="124017280"/>
      </c:barChart>
      <c:catAx>
        <c:axId val="12401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124017280"/>
        <c:crosses val="autoZero"/>
        <c:auto val="1"/>
        <c:lblAlgn val="ctr"/>
        <c:lblOffset val="100"/>
        <c:noMultiLvlLbl val="0"/>
      </c:catAx>
      <c:valAx>
        <c:axId val="12401728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124015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j-lt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224960470391879E-2"/>
          <c:y val="9.0857907467448928E-2"/>
          <c:w val="0.69688504179560995"/>
          <c:h val="0.7917984149040193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'[Nota Geral Satisfação.xlsx]GRÁFICOS TEMPO'!$A$11</c:f>
              <c:strCache>
                <c:ptCount val="1"/>
                <c:pt idx="0">
                  <c:v>Aprovação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'[Nota Geral Satisfação.xlsx]GRÁFICOS TEMPO'!$B$10:$D$10</c:f>
              <c:strCache>
                <c:ptCount val="3"/>
                <c:pt idx="0">
                  <c:v>CADASTRO</c:v>
                </c:pt>
                <c:pt idx="1">
                  <c:v>REGISTRO</c:v>
                </c:pt>
                <c:pt idx="2">
                  <c:v>PÓS - REGISTRO</c:v>
                </c:pt>
              </c:strCache>
            </c:strRef>
          </c:cat>
          <c:val>
            <c:numRef>
              <c:f>'[Nota Geral Satisfação.xlsx]GRÁFICOS TEMPO'!$B$11:$D$11</c:f>
              <c:numCache>
                <c:formatCode>0%</c:formatCode>
                <c:ptCount val="3"/>
                <c:pt idx="0">
                  <c:v>0.66153846153846152</c:v>
                </c:pt>
                <c:pt idx="1">
                  <c:v>0.52066115702479343</c:v>
                </c:pt>
                <c:pt idx="2">
                  <c:v>0.26250000000000001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8E-4FFA-9649-D1421CCF8542}"/>
            </c:ext>
          </c:extLst>
        </c:ser>
        <c:ser>
          <c:idx val="1"/>
          <c:order val="1"/>
          <c:tx>
            <c:strRef>
              <c:f>'[Nota Geral Satisfação.xlsx]GRÁFICOS TEMPO'!$A$12</c:f>
              <c:strCache>
                <c:ptCount val="1"/>
                <c:pt idx="0">
                  <c:v>Reprovação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'[Nota Geral Satisfação.xlsx]GRÁFICOS TEMPO'!$B$10:$D$10</c:f>
              <c:strCache>
                <c:ptCount val="3"/>
                <c:pt idx="0">
                  <c:v>CADASTRO</c:v>
                </c:pt>
                <c:pt idx="1">
                  <c:v>REGISTRO</c:v>
                </c:pt>
                <c:pt idx="2">
                  <c:v>PÓS - REGISTRO</c:v>
                </c:pt>
              </c:strCache>
            </c:strRef>
          </c:cat>
          <c:val>
            <c:numRef>
              <c:f>'[Nota Geral Satisfação.xlsx]GRÁFICOS TEMPO'!$B$12:$D$12</c:f>
              <c:numCache>
                <c:formatCode>0%</c:formatCode>
                <c:ptCount val="3"/>
                <c:pt idx="0">
                  <c:v>0.33846153846153848</c:v>
                </c:pt>
                <c:pt idx="1">
                  <c:v>0.47933884297520662</c:v>
                </c:pt>
                <c:pt idx="2">
                  <c:v>0.73750000000000004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88E-4FFA-9649-D1421CCF854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4230656"/>
        <c:axId val="124232448"/>
      </c:barChart>
      <c:catAx>
        <c:axId val="124230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pt-BR"/>
          </a:p>
        </c:txPr>
        <c:crossAx val="124232448"/>
        <c:crosses val="autoZero"/>
        <c:auto val="1"/>
        <c:lblAlgn val="ctr"/>
        <c:lblOffset val="100"/>
        <c:noMultiLvlLbl val="0"/>
      </c:catAx>
      <c:valAx>
        <c:axId val="12423244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pt-BR"/>
          </a:p>
        </c:txPr>
        <c:crossAx val="124230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223302359066814"/>
          <c:y val="0.37428464824249907"/>
          <c:w val="0.22100675703359451"/>
          <c:h val="0.27277417528691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Franklin Gothic Book" panose="020B0503020102020204" pitchFamily="34" charset="0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25618310751267"/>
          <c:y val="5.0822035064413879E-2"/>
          <c:w val="0.66603829459928654"/>
          <c:h val="0.80812438455779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'[Nota Geral Satisfação.xlsx]GRÁFICOS PUBLICAÇÃO'!$A$11</c:f>
              <c:strCache>
                <c:ptCount val="1"/>
                <c:pt idx="0">
                  <c:v>Aprovação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'[Nota Geral Satisfação.xlsx]GRÁFICOS PUBLICAÇÃO'!$B$10:$D$10</c:f>
              <c:strCache>
                <c:ptCount val="3"/>
                <c:pt idx="0">
                  <c:v>CADASTRO</c:v>
                </c:pt>
                <c:pt idx="1">
                  <c:v>REGISTRO</c:v>
                </c:pt>
                <c:pt idx="2">
                  <c:v>PÓS - REGISTRO</c:v>
                </c:pt>
              </c:strCache>
            </c:strRef>
          </c:cat>
          <c:val>
            <c:numRef>
              <c:f>'[Nota Geral Satisfação.xlsx]GRÁFICOS PUBLICAÇÃO'!$B$11:$D$11</c:f>
              <c:numCache>
                <c:formatCode>0%</c:formatCode>
                <c:ptCount val="3"/>
                <c:pt idx="0">
                  <c:v>0.5901639344262295</c:v>
                </c:pt>
                <c:pt idx="1">
                  <c:v>0.50442477876106195</c:v>
                </c:pt>
                <c:pt idx="2">
                  <c:v>0.5145631067961165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AE-4D66-9279-C1C07413231F}"/>
            </c:ext>
          </c:extLst>
        </c:ser>
        <c:ser>
          <c:idx val="1"/>
          <c:order val="1"/>
          <c:tx>
            <c:strRef>
              <c:f>'[Nota Geral Satisfação.xlsx]GRÁFICOS PUBLICAÇÃO'!$A$12</c:f>
              <c:strCache>
                <c:ptCount val="1"/>
                <c:pt idx="0">
                  <c:v>Reprovação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'[Nota Geral Satisfação.xlsx]GRÁFICOS PUBLICAÇÃO'!$B$10:$D$10</c:f>
              <c:strCache>
                <c:ptCount val="3"/>
                <c:pt idx="0">
                  <c:v>CADASTRO</c:v>
                </c:pt>
                <c:pt idx="1">
                  <c:v>REGISTRO</c:v>
                </c:pt>
                <c:pt idx="2">
                  <c:v>PÓS - REGISTRO</c:v>
                </c:pt>
              </c:strCache>
            </c:strRef>
          </c:cat>
          <c:val>
            <c:numRef>
              <c:f>'[Nota Geral Satisfação.xlsx]GRÁFICOS PUBLICAÇÃO'!$B$12:$D$12</c:f>
              <c:numCache>
                <c:formatCode>0%</c:formatCode>
                <c:ptCount val="3"/>
                <c:pt idx="0">
                  <c:v>0.4098360655737705</c:v>
                </c:pt>
                <c:pt idx="1">
                  <c:v>0.49557522123893805</c:v>
                </c:pt>
                <c:pt idx="2">
                  <c:v>0.4854368932038835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7AE-4D66-9279-C1C07413231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1001728"/>
        <c:axId val="131007616"/>
      </c:barChart>
      <c:catAx>
        <c:axId val="13100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pt-BR"/>
          </a:p>
        </c:txPr>
        <c:crossAx val="131007616"/>
        <c:crosses val="autoZero"/>
        <c:auto val="1"/>
        <c:lblAlgn val="ctr"/>
        <c:lblOffset val="100"/>
        <c:noMultiLvlLbl val="0"/>
      </c:catAx>
      <c:valAx>
        <c:axId val="13100761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pt-BR"/>
          </a:p>
        </c:txPr>
        <c:crossAx val="131001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8388508495414355"/>
          <c:y val="0.39465859599990277"/>
          <c:w val="0.21224447354937911"/>
          <c:h val="0.245804310011673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Franklin Gothic Book" panose="020B0503020102020204" pitchFamily="34" charset="0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62173047334603"/>
          <c:y val="0.18252041916062184"/>
          <c:w val="0.61452688026065705"/>
          <c:h val="0.72488967701401175"/>
        </c:manualLayout>
      </c:layout>
      <c:pieChart>
        <c:varyColors val="1"/>
        <c:ser>
          <c:idx val="0"/>
          <c:order val="0"/>
          <c:tx>
            <c:strRef>
              <c:f>'[Questionário para Empresas - Feira Hospitalar Maio.2018 (Responses) (1).xlsx]Folha6'!$B$13</c:f>
              <c:strCache>
                <c:ptCount val="1"/>
                <c:pt idx="0">
                  <c:v>Contagem de Você gostaria de ter o processo todo eletronicamente, desde o momento do peticionamento (sem entrada e tramitação de documentação física?) </c:v>
                </c:pt>
              </c:strCache>
            </c:strRef>
          </c:tx>
          <c:spPr>
            <a:solidFill>
              <a:srgbClr val="00B050"/>
            </a:solidFill>
          </c:spPr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AD1-473B-B737-B13F2FB16F11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AD1-473B-B737-B13F2FB16F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'[Questionário para Empresas - Feira Hospitalar Maio.2018 (Responses) (1).xlsx]Folha6'!$A$14:$A$15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'[Questionário para Empresas - Feira Hospitalar Maio.2018 (Responses) (1).xlsx]Folha6'!$B$14:$B$15</c:f>
              <c:numCache>
                <c:formatCode>General</c:formatCode>
                <c:ptCount val="2"/>
                <c:pt idx="0">
                  <c:v>11</c:v>
                </c:pt>
                <c:pt idx="1">
                  <c:v>137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AD1-473B-B737-B13F2FB16F1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004163272694373"/>
          <c:y val="0.58148660990955836"/>
          <c:w val="0.16715788759163724"/>
          <c:h val="0.154122559269079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Franklin Gothic Book" panose="020B0503020102020204" pitchFamily="34" charset="0"/>
        </a:defRPr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5441" cy="4923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84801" y="0"/>
            <a:ext cx="2895441" cy="4923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4AE43-684D-4269-B7E7-445DA769CF98}" type="datetimeFigureOut">
              <a:rPr lang="pt-BR" smtClean="0"/>
              <a:t>31/08/2018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27138"/>
            <a:ext cx="5884862" cy="3311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8179" y="4722188"/>
            <a:ext cx="5345430" cy="386360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20019"/>
            <a:ext cx="2895441" cy="492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84801" y="9320019"/>
            <a:ext cx="2895441" cy="492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7279B-EC57-4ECA-A5DB-1FF1C520F4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3741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7279B-EC57-4ECA-A5DB-1FF1C520F41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0215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6AA7B-CC74-4290-9105-14F97E907D73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5738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dirty="0"/>
              <a:t>GRMED - 914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200" dirty="0"/>
              <a:t>Genérico e Similar – 811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200" dirty="0"/>
              <a:t>Novos- 24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200" dirty="0"/>
              <a:t>Inovador – 79</a:t>
            </a:r>
          </a:p>
          <a:p>
            <a:endParaRPr lang="pt-BR" sz="1200" dirty="0"/>
          </a:p>
          <a:p>
            <a:r>
              <a:rPr lang="pt-BR" sz="1200" dirty="0"/>
              <a:t>GESEF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200" dirty="0"/>
              <a:t>Novo – 36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200" dirty="0"/>
              <a:t>Inovador – 224</a:t>
            </a:r>
          </a:p>
          <a:p>
            <a:endParaRPr lang="pt-BR" sz="1200" dirty="0"/>
          </a:p>
          <a:p>
            <a:r>
              <a:rPr lang="pt-BR" sz="1200" dirty="0"/>
              <a:t>GPBIO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200" dirty="0"/>
              <a:t>Biológico – 13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200" dirty="0" err="1"/>
              <a:t>Radiofármaco</a:t>
            </a:r>
            <a:r>
              <a:rPr lang="pt-BR" sz="1200" dirty="0"/>
              <a:t> – 37</a:t>
            </a:r>
          </a:p>
          <a:p>
            <a:endParaRPr lang="pt-BR" sz="1200" dirty="0"/>
          </a:p>
          <a:p>
            <a:r>
              <a:rPr lang="pt-BR" sz="1200" dirty="0"/>
              <a:t>GMESP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200" dirty="0"/>
              <a:t>Dinamizado – 9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200" dirty="0"/>
              <a:t>Específico – 53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200" dirty="0"/>
              <a:t>Fitoterápico – 40</a:t>
            </a:r>
          </a:p>
          <a:p>
            <a:endParaRPr lang="pt-BR" sz="1200" dirty="0"/>
          </a:p>
          <a:p>
            <a:r>
              <a:rPr lang="pt-BR" sz="1200" dirty="0"/>
              <a:t>CLONE - 763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7279B-EC57-4ECA-A5DB-1FF1C520F41D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9517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31/08/2018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0" b="64795"/>
          <a:stretch/>
        </p:blipFill>
        <p:spPr>
          <a:xfrm>
            <a:off x="-1334" y="6502400"/>
            <a:ext cx="12193333" cy="3556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38" y="6015041"/>
            <a:ext cx="2176162" cy="33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5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31/08/2018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3001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31/08/2018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0271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ção 02 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4">
            <a:extLst>
              <a:ext uri="{FF2B5EF4-FFF2-40B4-BE49-F238E27FC236}">
                <a16:creationId xmlns:a16="http://schemas.microsoft.com/office/drawing/2014/main" xmlns="" id="{6CF477C8-4AAC-43F7-8276-2CBFF541B87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12513" y="6408738"/>
            <a:ext cx="5476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defTabSz="457145" eaLnBrk="1" hangingPunct="1">
              <a:defRPr/>
            </a:pPr>
            <a:r>
              <a:rPr lang="en-US" altLang="pt-BR" sz="1200" dirty="0">
                <a:solidFill>
                  <a:srgbClr val="8CBDEC"/>
                </a:solidFill>
                <a:cs typeface="Arial" panose="020B0604020202020204" pitchFamily="34" charset="0"/>
              </a:rPr>
              <a:t>|</a:t>
            </a:r>
            <a:r>
              <a:rPr lang="en-US" altLang="pt-BR" sz="1200" dirty="0">
                <a:solidFill>
                  <a:srgbClr val="5A5A5A"/>
                </a:solidFill>
                <a:cs typeface="Arial" panose="020B0604020202020204" pitchFamily="34" charset="0"/>
              </a:rPr>
              <a:t> </a:t>
            </a:r>
            <a:fld id="{98CEAF31-EAE0-4172-A87D-7929B014E93C}" type="slidenum">
              <a:rPr lang="en-US" altLang="pt-BR" sz="1200" b="1" smtClean="0">
                <a:solidFill>
                  <a:srgbClr val="656365"/>
                </a:solidFill>
                <a:cs typeface="Arial" panose="020B0604020202020204" pitchFamily="34" charset="0"/>
              </a:rPr>
              <a:pPr algn="r" defTabSz="457145" eaLnBrk="1" hangingPunct="1">
                <a:defRPr/>
              </a:pPr>
              <a:t>‹nº›</a:t>
            </a:fld>
            <a:endParaRPr lang="en-US" altLang="pt-BR" sz="1200" dirty="0">
              <a:solidFill>
                <a:srgbClr val="656365"/>
              </a:solidFill>
              <a:cs typeface="Arial" panose="020B0604020202020204" pitchFamily="34" charset="0"/>
            </a:endParaRPr>
          </a:p>
        </p:txBody>
      </p:sp>
      <p:sp>
        <p:nvSpPr>
          <p:cNvPr id="5" name="Espaço Reservado para Texto 11"/>
          <p:cNvSpPr>
            <a:spLocks noGrp="1"/>
          </p:cNvSpPr>
          <p:nvPr>
            <p:ph type="body" sz="quarter" idx="10"/>
          </p:nvPr>
        </p:nvSpPr>
        <p:spPr>
          <a:xfrm>
            <a:off x="753533" y="274638"/>
            <a:ext cx="10947400" cy="396240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>
              <a:buFontTx/>
              <a:buNone/>
              <a:defRPr sz="22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45526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31/08/2018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757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31/08/2018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16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31/08/2018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644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31/08/2018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5241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31/08/2018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915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31/08/2018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293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31/08/2018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4604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31/08/2018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33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12661-EB4F-4B58-AF1C-ACA672A31E5D}" type="datetimeFigureOut">
              <a:rPr lang="pt-BR" smtClean="0"/>
              <a:t>31/08/2018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0" b="59386"/>
          <a:stretch/>
        </p:blipFill>
        <p:spPr>
          <a:xfrm>
            <a:off x="-1335" y="0"/>
            <a:ext cx="12193333" cy="4953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0" b="64795"/>
          <a:stretch/>
        </p:blipFill>
        <p:spPr>
          <a:xfrm>
            <a:off x="-1334" y="6502400"/>
            <a:ext cx="12193333" cy="3556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38" y="6015041"/>
            <a:ext cx="2176162" cy="33719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1" y="141688"/>
            <a:ext cx="1157890" cy="113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2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9" y="1417776"/>
            <a:ext cx="9144000" cy="3429762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Franklin Gothic Demi Cond" panose="020B0706030402020204" pitchFamily="34" charset="0"/>
              </a:rPr>
              <a:t>EVENTO PRODUTOS PARA SAÚDE E SETOR REGULADO</a:t>
            </a:r>
            <a:br>
              <a:rPr lang="pt-PT" dirty="0">
                <a:latin typeface="Franklin Gothic Demi Cond" panose="020B0706030402020204" pitchFamily="34" charset="0"/>
              </a:rPr>
            </a:br>
            <a:r>
              <a:rPr lang="pt-PT" sz="3100" dirty="0">
                <a:latin typeface="Franklin Gothic Demi Cond" panose="020B0706030402020204" pitchFamily="34" charset="0"/>
              </a:rPr>
              <a:t>RESULTADOS FEIRA HOSPITALAR - MAIO/2018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1690972" y="5066480"/>
            <a:ext cx="9144000" cy="750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PT" sz="2400" dirty="0"/>
              <a:t>29 de agosto de 2018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56059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/>
          <p:cNvSpPr txBox="1">
            <a:spLocks/>
          </p:cNvSpPr>
          <p:nvPr/>
        </p:nvSpPr>
        <p:spPr>
          <a:xfrm>
            <a:off x="1758463" y="509145"/>
            <a:ext cx="8997461" cy="7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pt-BR"/>
            </a:defPPr>
            <a:lvl1pPr defTabSz="420688">
              <a:lnSpc>
                <a:spcPct val="90000"/>
              </a:lnSpc>
              <a:defRPr sz="2400">
                <a:latin typeface="Franklin Gothic Demi Cond" charset="0"/>
              </a:defRPr>
            </a:lvl1pPr>
            <a:lvl2pPr marL="742950" indent="-285750" defTabSz="420688">
              <a:defRPr>
                <a:latin typeface="Calibri" charset="0"/>
              </a:defRPr>
            </a:lvl2pPr>
            <a:lvl3pPr marL="1143000" indent="-228600" defTabSz="420688">
              <a:defRPr>
                <a:latin typeface="Calibri" charset="0"/>
              </a:defRPr>
            </a:lvl3pPr>
            <a:lvl4pPr marL="1600200" indent="-228600" defTabSz="420688">
              <a:defRPr>
                <a:latin typeface="Calibri" charset="0"/>
              </a:defRPr>
            </a:lvl4pPr>
            <a:lvl5pPr marL="2057400" indent="-228600" defTabSz="420688">
              <a:defRPr>
                <a:latin typeface="Calibri" charset="0"/>
              </a:defRPr>
            </a:lvl5pPr>
            <a:lvl6pPr marL="25146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6pPr>
            <a:lvl7pPr marL="29718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7pPr>
            <a:lvl8pPr marL="34290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8pPr>
            <a:lvl9pPr marL="38862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9pPr>
          </a:lstStyle>
          <a:p>
            <a:r>
              <a:rPr lang="pt-BR" altLang="pt-BR" sz="2800" dirty="0"/>
              <a:t>RESULTADOS</a:t>
            </a:r>
            <a:r>
              <a:rPr lang="pt-BR" altLang="pt-BR" sz="2800" dirty="0">
                <a:solidFill>
                  <a:srgbClr val="004C9C"/>
                </a:solidFill>
              </a:rPr>
              <a:t>|</a:t>
            </a:r>
            <a:r>
              <a:rPr lang="pt-BR" altLang="pt-BR" dirty="0"/>
              <a:t> </a:t>
            </a:r>
            <a:r>
              <a:rPr lang="pt-BR" altLang="pt-BR" sz="2800" dirty="0">
                <a:solidFill>
                  <a:srgbClr val="004C9C"/>
                </a:solidFill>
              </a:rPr>
              <a:t>A SATISFAÇÃO COM O PROCESSO 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xmlns="" id="{15FE293B-FB1E-48DF-A97C-7297E3075D77}"/>
              </a:ext>
            </a:extLst>
          </p:cNvPr>
          <p:cNvSpPr/>
          <p:nvPr/>
        </p:nvSpPr>
        <p:spPr>
          <a:xfrm>
            <a:off x="7380690" y="5804126"/>
            <a:ext cx="4619223" cy="683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526400" y="1486668"/>
            <a:ext cx="83085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pt-BR" sz="1600" b="1" dirty="0">
                <a:solidFill>
                  <a:srgbClr val="004C9C"/>
                </a:solidFill>
                <a:latin typeface="+mj-lt"/>
              </a:rPr>
              <a:t>GRAU DE SATISFAÇÃO COM OS PROCESSOS DE CADASTRO, REGISTRO E PÓS - REGISTRO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xmlns="" id="{2D752297-DA9F-400D-B19C-0EC7807FCD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5153629"/>
              </p:ext>
            </p:extLst>
          </p:nvPr>
        </p:nvGraphicFramePr>
        <p:xfrm>
          <a:off x="3876541" y="2414832"/>
          <a:ext cx="5462276" cy="3556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1" name="Grupo 10"/>
          <p:cNvGrpSpPr/>
          <p:nvPr/>
        </p:nvGrpSpPr>
        <p:grpSpPr>
          <a:xfrm>
            <a:off x="0" y="2749736"/>
            <a:ext cx="4811481" cy="2889405"/>
            <a:chOff x="5890541" y="344560"/>
            <a:chExt cx="3683048" cy="3869749"/>
          </a:xfrm>
        </p:grpSpPr>
        <p:sp>
          <p:nvSpPr>
            <p:cNvPr id="12" name="CaixaDeTexto 11"/>
            <p:cNvSpPr txBox="1"/>
            <p:nvPr/>
          </p:nvSpPr>
          <p:spPr>
            <a:xfrm>
              <a:off x="6229275" y="898558"/>
              <a:ext cx="2799786" cy="276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600" i="1" dirty="0">
                  <a:latin typeface="+mj-lt"/>
                </a:rPr>
                <a:t>Processo é </a:t>
              </a:r>
              <a:r>
                <a:rPr lang="pt-BR" sz="1600" b="1" i="1" dirty="0">
                  <a:latin typeface="+mj-lt"/>
                </a:rPr>
                <a:t>muito moroso </a:t>
              </a:r>
              <a:r>
                <a:rPr lang="pt-BR" sz="1600" i="1" dirty="0">
                  <a:latin typeface="+mj-lt"/>
                </a:rPr>
                <a:t>e infelizmente lidamos com concorrência internacional que parece ter prioridade e muitas vezes não são exigidos com a mesma criticidade as documentações, pois </a:t>
              </a:r>
              <a:r>
                <a:rPr lang="pt-BR" sz="1600" b="1" i="1" dirty="0">
                  <a:latin typeface="+mj-lt"/>
                </a:rPr>
                <a:t>não existe um padrão de documentação </a:t>
              </a:r>
              <a:r>
                <a:rPr lang="pt-BR" sz="1600" i="1" dirty="0">
                  <a:latin typeface="+mj-lt"/>
                </a:rPr>
                <a:t>que são solicitado por produtos e sim a avaliação do técnico.</a:t>
              </a: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5890541" y="344560"/>
              <a:ext cx="918703" cy="1107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pt-BR" sz="6600" dirty="0">
                  <a:solidFill>
                    <a:srgbClr val="004C9C"/>
                  </a:solidFill>
                  <a:latin typeface="Franklin Gothic Book" panose="020B0503020102020204" pitchFamily="34" charset="0"/>
                </a:rPr>
                <a:t>“</a:t>
              </a: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8654886" y="3106312"/>
              <a:ext cx="918703" cy="1107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pt-BR" sz="6600" dirty="0">
                  <a:solidFill>
                    <a:srgbClr val="004C9C"/>
                  </a:solidFill>
                  <a:latin typeface="Franklin Gothic Book" panose="020B0503020102020204" pitchFamily="34" charset="0"/>
                </a:rPr>
                <a:t>”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7162437" y="2058558"/>
            <a:ext cx="4463299" cy="1518480"/>
            <a:chOff x="6272209" y="526871"/>
            <a:chExt cx="3416525" cy="2033683"/>
          </a:xfrm>
        </p:grpSpPr>
        <p:sp>
          <p:nvSpPr>
            <p:cNvPr id="19" name="CaixaDeTexto 18"/>
            <p:cNvSpPr txBox="1"/>
            <p:nvPr/>
          </p:nvSpPr>
          <p:spPr>
            <a:xfrm>
              <a:off x="6550214" y="898558"/>
              <a:ext cx="2578184" cy="783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600" i="1" dirty="0">
                  <a:latin typeface="+mj-lt"/>
                </a:rPr>
                <a:t>O tempo de análise das petições melhorou significativamente.</a:t>
              </a: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6272209" y="526871"/>
              <a:ext cx="918703" cy="1107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pt-BR" sz="6600" dirty="0">
                  <a:solidFill>
                    <a:srgbClr val="004C9C"/>
                  </a:solidFill>
                  <a:latin typeface="Franklin Gothic Book" panose="020B0503020102020204" pitchFamily="34" charset="0"/>
                </a:rPr>
                <a:t>“</a:t>
              </a: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8770031" y="1452557"/>
              <a:ext cx="918703" cy="1107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pt-BR" sz="6600" dirty="0">
                  <a:solidFill>
                    <a:srgbClr val="004C9C"/>
                  </a:solidFill>
                  <a:latin typeface="Franklin Gothic Book" panose="020B0503020102020204" pitchFamily="34" charset="0"/>
                </a:rPr>
                <a:t>”</a:t>
              </a:r>
            </a:p>
          </p:txBody>
        </p:sp>
      </p:grpSp>
      <p:sp>
        <p:nvSpPr>
          <p:cNvPr id="16" name="CaixaDeTexto 15"/>
          <p:cNvSpPr txBox="1"/>
          <p:nvPr/>
        </p:nvSpPr>
        <p:spPr>
          <a:xfrm>
            <a:off x="5830880" y="6045110"/>
            <a:ext cx="7532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latin typeface="Franklin Gothic Book" panose="020B0503020102020204" pitchFamily="34" charset="0"/>
              </a:rPr>
              <a:t>*foram desconsidrados para fins de cálculo as respostas para </a:t>
            </a:r>
            <a:r>
              <a:rPr lang="pt-BR" sz="1200" b="1" i="1" dirty="0" smtClean="0">
                <a:latin typeface="Franklin Gothic Book" panose="020B0503020102020204" pitchFamily="34" charset="0"/>
              </a:rPr>
              <a:t>indiferentes e não sei avalair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7980265" y="3757777"/>
            <a:ext cx="161666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Franklin Gothic Book" panose="020B0503020102020204" pitchFamily="34" charset="0"/>
              </a:rPr>
              <a:t>M</a:t>
            </a:r>
            <a:r>
              <a:rPr lang="pt-BR" sz="1200" dirty="0" smtClean="0">
                <a:latin typeface="Franklin Gothic Book" panose="020B0503020102020204" pitchFamily="34" charset="0"/>
              </a:rPr>
              <a:t>uito satisfeitos e satisfeitos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7980266" y="4275760"/>
            <a:ext cx="14490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Franklin Gothic Book" panose="020B0503020102020204" pitchFamily="34" charset="0"/>
              </a:rPr>
              <a:t>M</a:t>
            </a:r>
            <a:r>
              <a:rPr lang="pt-BR" sz="1200" dirty="0" smtClean="0">
                <a:latin typeface="Franklin Gothic Book" panose="020B0503020102020204" pitchFamily="34" charset="0"/>
              </a:rPr>
              <a:t>uito insatisfeitos e insatisfeitos</a:t>
            </a:r>
          </a:p>
        </p:txBody>
      </p:sp>
      <p:sp>
        <p:nvSpPr>
          <p:cNvPr id="23" name="Retângulo 22">
            <a:extLst/>
          </p:cNvPr>
          <p:cNvSpPr/>
          <p:nvPr/>
        </p:nvSpPr>
        <p:spPr>
          <a:xfrm>
            <a:off x="526400" y="1808007"/>
            <a:ext cx="2610253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342904">
              <a:defRPr/>
            </a:pPr>
            <a:r>
              <a:rPr lang="pt-BR" kern="0" dirty="0">
                <a:solidFill>
                  <a:srgbClr val="014EA0"/>
                </a:solidFill>
                <a:latin typeface="Franklin Gothic Demi Cond" panose="020B0706030402020204" pitchFamily="34" charset="0"/>
                <a:ea typeface="Arial"/>
                <a:cs typeface="Arial"/>
              </a:rPr>
              <a:t>TOTAL: </a:t>
            </a:r>
            <a:r>
              <a:rPr lang="pt-BR" kern="0" dirty="0" smtClean="0">
                <a:latin typeface="Franklin Gothic Demi Cond" panose="020B0706030402020204" pitchFamily="34" charset="0"/>
                <a:ea typeface="Arial"/>
                <a:cs typeface="Arial"/>
              </a:rPr>
              <a:t>148 </a:t>
            </a:r>
            <a:r>
              <a:rPr lang="pt-BR" kern="0" dirty="0">
                <a:latin typeface="Franklin Gothic Demi Cond" panose="020B0706030402020204" pitchFamily="34" charset="0"/>
                <a:ea typeface="Arial"/>
                <a:cs typeface="Arial"/>
              </a:rPr>
              <a:t>RESPOSTAS</a:t>
            </a:r>
          </a:p>
        </p:txBody>
      </p:sp>
    </p:spTree>
    <p:extLst>
      <p:ext uri="{BB962C8B-B14F-4D97-AF65-F5344CB8AC3E}">
        <p14:creationId xmlns:p14="http://schemas.microsoft.com/office/powerpoint/2010/main" val="64029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15"/>
          <p:cNvSpPr>
            <a:spLocks noEditPoints="1"/>
          </p:cNvSpPr>
          <p:nvPr/>
        </p:nvSpPr>
        <p:spPr bwMode="auto">
          <a:xfrm>
            <a:off x="5882688" y="1287013"/>
            <a:ext cx="426625" cy="349767"/>
          </a:xfrm>
          <a:custGeom>
            <a:avLst/>
            <a:gdLst>
              <a:gd name="T0" fmla="*/ 192 w 384"/>
              <a:gd name="T1" fmla="*/ 72 h 312"/>
              <a:gd name="T2" fmla="*/ 0 w 384"/>
              <a:gd name="T3" fmla="*/ 0 h 312"/>
              <a:gd name="T4" fmla="*/ 0 w 384"/>
              <a:gd name="T5" fmla="*/ 264 h 312"/>
              <a:gd name="T6" fmla="*/ 12 w 384"/>
              <a:gd name="T7" fmla="*/ 264 h 312"/>
              <a:gd name="T8" fmla="*/ 24 w 384"/>
              <a:gd name="T9" fmla="*/ 264 h 312"/>
              <a:gd name="T10" fmla="*/ 24 w 384"/>
              <a:gd name="T11" fmla="*/ 288 h 312"/>
              <a:gd name="T12" fmla="*/ 168 w 384"/>
              <a:gd name="T13" fmla="*/ 312 h 312"/>
              <a:gd name="T14" fmla="*/ 216 w 384"/>
              <a:gd name="T15" fmla="*/ 312 h 312"/>
              <a:gd name="T16" fmla="*/ 360 w 384"/>
              <a:gd name="T17" fmla="*/ 288 h 312"/>
              <a:gd name="T18" fmla="*/ 360 w 384"/>
              <a:gd name="T19" fmla="*/ 264 h 312"/>
              <a:gd name="T20" fmla="*/ 372 w 384"/>
              <a:gd name="T21" fmla="*/ 264 h 312"/>
              <a:gd name="T22" fmla="*/ 384 w 384"/>
              <a:gd name="T23" fmla="*/ 264 h 312"/>
              <a:gd name="T24" fmla="*/ 384 w 384"/>
              <a:gd name="T25" fmla="*/ 0 h 312"/>
              <a:gd name="T26" fmla="*/ 192 w 384"/>
              <a:gd name="T27" fmla="*/ 72 h 312"/>
              <a:gd name="T28" fmla="*/ 168 w 384"/>
              <a:gd name="T29" fmla="*/ 251 h 312"/>
              <a:gd name="T30" fmla="*/ 24 w 384"/>
              <a:gd name="T31" fmla="*/ 228 h 312"/>
              <a:gd name="T32" fmla="*/ 24 w 384"/>
              <a:gd name="T33" fmla="*/ 24 h 312"/>
              <a:gd name="T34" fmla="*/ 57 w 384"/>
              <a:gd name="T35" fmla="*/ 25 h 312"/>
              <a:gd name="T36" fmla="*/ 63 w 384"/>
              <a:gd name="T37" fmla="*/ 26 h 312"/>
              <a:gd name="T38" fmla="*/ 65 w 384"/>
              <a:gd name="T39" fmla="*/ 26 h 312"/>
              <a:gd name="T40" fmla="*/ 167 w 384"/>
              <a:gd name="T41" fmla="*/ 67 h 312"/>
              <a:gd name="T42" fmla="*/ 168 w 384"/>
              <a:gd name="T43" fmla="*/ 72 h 312"/>
              <a:gd name="T44" fmla="*/ 168 w 384"/>
              <a:gd name="T45" fmla="*/ 251 h 312"/>
              <a:gd name="T46" fmla="*/ 360 w 384"/>
              <a:gd name="T47" fmla="*/ 228 h 312"/>
              <a:gd name="T48" fmla="*/ 216 w 384"/>
              <a:gd name="T49" fmla="*/ 251 h 312"/>
              <a:gd name="T50" fmla="*/ 216 w 384"/>
              <a:gd name="T51" fmla="*/ 72 h 312"/>
              <a:gd name="T52" fmla="*/ 360 w 384"/>
              <a:gd name="T53" fmla="*/ 24 h 312"/>
              <a:gd name="T54" fmla="*/ 360 w 384"/>
              <a:gd name="T55" fmla="*/ 228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84" h="312">
                <a:moveTo>
                  <a:pt x="192" y="72"/>
                </a:moveTo>
                <a:cubicBezTo>
                  <a:pt x="192" y="12"/>
                  <a:pt x="58" y="0"/>
                  <a:pt x="0" y="0"/>
                </a:cubicBezTo>
                <a:cubicBezTo>
                  <a:pt x="0" y="264"/>
                  <a:pt x="0" y="264"/>
                  <a:pt x="0" y="264"/>
                </a:cubicBezTo>
                <a:cubicBezTo>
                  <a:pt x="12" y="264"/>
                  <a:pt x="12" y="264"/>
                  <a:pt x="12" y="264"/>
                </a:cubicBezTo>
                <a:cubicBezTo>
                  <a:pt x="16" y="264"/>
                  <a:pt x="20" y="264"/>
                  <a:pt x="24" y="264"/>
                </a:cubicBezTo>
                <a:cubicBezTo>
                  <a:pt x="24" y="288"/>
                  <a:pt x="24" y="288"/>
                  <a:pt x="24" y="288"/>
                </a:cubicBezTo>
                <a:cubicBezTo>
                  <a:pt x="72" y="288"/>
                  <a:pt x="168" y="274"/>
                  <a:pt x="168" y="312"/>
                </a:cubicBezTo>
                <a:cubicBezTo>
                  <a:pt x="216" y="312"/>
                  <a:pt x="216" y="312"/>
                  <a:pt x="216" y="312"/>
                </a:cubicBezTo>
                <a:cubicBezTo>
                  <a:pt x="216" y="274"/>
                  <a:pt x="312" y="288"/>
                  <a:pt x="360" y="288"/>
                </a:cubicBezTo>
                <a:cubicBezTo>
                  <a:pt x="360" y="264"/>
                  <a:pt x="360" y="264"/>
                  <a:pt x="360" y="264"/>
                </a:cubicBezTo>
                <a:cubicBezTo>
                  <a:pt x="364" y="264"/>
                  <a:pt x="368" y="264"/>
                  <a:pt x="372" y="264"/>
                </a:cubicBezTo>
                <a:cubicBezTo>
                  <a:pt x="384" y="264"/>
                  <a:pt x="384" y="264"/>
                  <a:pt x="384" y="264"/>
                </a:cubicBezTo>
                <a:cubicBezTo>
                  <a:pt x="384" y="0"/>
                  <a:pt x="384" y="0"/>
                  <a:pt x="384" y="0"/>
                </a:cubicBezTo>
                <a:cubicBezTo>
                  <a:pt x="326" y="0"/>
                  <a:pt x="192" y="12"/>
                  <a:pt x="192" y="72"/>
                </a:cubicBezTo>
                <a:close/>
                <a:moveTo>
                  <a:pt x="168" y="251"/>
                </a:moveTo>
                <a:cubicBezTo>
                  <a:pt x="133" y="230"/>
                  <a:pt x="67" y="228"/>
                  <a:pt x="24" y="228"/>
                </a:cubicBezTo>
                <a:cubicBezTo>
                  <a:pt x="24" y="24"/>
                  <a:pt x="24" y="24"/>
                  <a:pt x="24" y="24"/>
                </a:cubicBezTo>
                <a:cubicBezTo>
                  <a:pt x="36" y="24"/>
                  <a:pt x="47" y="25"/>
                  <a:pt x="57" y="25"/>
                </a:cubicBezTo>
                <a:cubicBezTo>
                  <a:pt x="63" y="26"/>
                  <a:pt x="63" y="26"/>
                  <a:pt x="63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112" y="29"/>
                  <a:pt x="162" y="39"/>
                  <a:pt x="167" y="67"/>
                </a:cubicBezTo>
                <a:cubicBezTo>
                  <a:pt x="168" y="72"/>
                  <a:pt x="168" y="72"/>
                  <a:pt x="168" y="72"/>
                </a:cubicBezTo>
                <a:lnTo>
                  <a:pt x="168" y="251"/>
                </a:lnTo>
                <a:close/>
                <a:moveTo>
                  <a:pt x="360" y="228"/>
                </a:moveTo>
                <a:cubicBezTo>
                  <a:pt x="317" y="228"/>
                  <a:pt x="251" y="230"/>
                  <a:pt x="216" y="251"/>
                </a:cubicBezTo>
                <a:cubicBezTo>
                  <a:pt x="216" y="72"/>
                  <a:pt x="216" y="72"/>
                  <a:pt x="216" y="72"/>
                </a:cubicBezTo>
                <a:cubicBezTo>
                  <a:pt x="216" y="56"/>
                  <a:pt x="241" y="25"/>
                  <a:pt x="360" y="24"/>
                </a:cubicBezTo>
                <a:lnTo>
                  <a:pt x="360" y="2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latin typeface="+mn-lt"/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0" y="5815096"/>
            <a:ext cx="12191999" cy="648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2" name="Grupo 51"/>
          <p:cNvGrpSpPr/>
          <p:nvPr/>
        </p:nvGrpSpPr>
        <p:grpSpPr>
          <a:xfrm>
            <a:off x="515153" y="1600778"/>
            <a:ext cx="10882650" cy="2478057"/>
            <a:chOff x="4207099" y="1596107"/>
            <a:chExt cx="9440216" cy="2478057"/>
          </a:xfrm>
        </p:grpSpPr>
        <p:cxnSp>
          <p:nvCxnSpPr>
            <p:cNvPr id="53" name="Conector reto 52"/>
            <p:cNvCxnSpPr/>
            <p:nvPr/>
          </p:nvCxnSpPr>
          <p:spPr>
            <a:xfrm>
              <a:off x="4207099" y="1596107"/>
              <a:ext cx="6920247" cy="0"/>
            </a:xfrm>
            <a:prstGeom prst="line">
              <a:avLst/>
            </a:prstGeom>
            <a:ln w="19050">
              <a:solidFill>
                <a:srgbClr val="004D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ítulo 1"/>
            <p:cNvSpPr txBox="1">
              <a:spLocks/>
            </p:cNvSpPr>
            <p:nvPr/>
          </p:nvSpPr>
          <p:spPr>
            <a:xfrm>
              <a:off x="4207099" y="2233648"/>
              <a:ext cx="9440216" cy="184051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BR" sz="5400" b="1" dirty="0">
                  <a:latin typeface="Franklin Gothic Demi Cond" panose="020B0706030402020204" pitchFamily="34" charset="0"/>
                </a:rPr>
                <a:t>AVALIAÇÃO DOS PROCESSOS DE CADASTRO, REGISTRO E PÓS - REGISTRO</a:t>
              </a:r>
            </a:p>
          </p:txBody>
        </p:sp>
        <p:grpSp>
          <p:nvGrpSpPr>
            <p:cNvPr id="55" name="Grupo 54"/>
            <p:cNvGrpSpPr/>
            <p:nvPr/>
          </p:nvGrpSpPr>
          <p:grpSpPr>
            <a:xfrm>
              <a:off x="10245826" y="1723475"/>
              <a:ext cx="881520" cy="166006"/>
              <a:chOff x="6510953" y="1774991"/>
              <a:chExt cx="1177733" cy="221788"/>
            </a:xfrm>
          </p:grpSpPr>
          <p:sp>
            <p:nvSpPr>
              <p:cNvPr id="56" name="Retângulo 55"/>
              <p:cNvSpPr/>
              <p:nvPr/>
            </p:nvSpPr>
            <p:spPr>
              <a:xfrm>
                <a:off x="7466136" y="1774991"/>
                <a:ext cx="222550" cy="221788"/>
              </a:xfrm>
              <a:prstGeom prst="rect">
                <a:avLst/>
              </a:prstGeom>
              <a:solidFill>
                <a:srgbClr val="ABAA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7" name="Retângulo 56"/>
              <p:cNvSpPr/>
              <p:nvPr/>
            </p:nvSpPr>
            <p:spPr>
              <a:xfrm>
                <a:off x="6510953" y="1774991"/>
                <a:ext cx="222550" cy="221788"/>
              </a:xfrm>
              <a:prstGeom prst="rect">
                <a:avLst/>
              </a:prstGeom>
              <a:solidFill>
                <a:srgbClr val="004D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8" name="Retângulo 57"/>
              <p:cNvSpPr/>
              <p:nvPr/>
            </p:nvSpPr>
            <p:spPr>
              <a:xfrm>
                <a:off x="6988545" y="1774991"/>
                <a:ext cx="222550" cy="221788"/>
              </a:xfrm>
              <a:prstGeom prst="rect">
                <a:avLst/>
              </a:prstGeom>
              <a:solidFill>
                <a:srgbClr val="006A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2" name="Retângulo 11"/>
          <p:cNvSpPr/>
          <p:nvPr/>
        </p:nvSpPr>
        <p:spPr>
          <a:xfrm>
            <a:off x="529283" y="4078835"/>
            <a:ext cx="1113343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Considerações gerais;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Normatização (Normas e Legislações vigentes);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Análise técnica e Emissão de Exigências;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Tempos médios do processo;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Sistemas de informações e canais de comunicação</a:t>
            </a:r>
          </a:p>
        </p:txBody>
      </p:sp>
      <p:sp>
        <p:nvSpPr>
          <p:cNvPr id="14" name="Losango 13"/>
          <p:cNvSpPr/>
          <p:nvPr/>
        </p:nvSpPr>
        <p:spPr>
          <a:xfrm>
            <a:off x="529283" y="4211258"/>
            <a:ext cx="257581" cy="276139"/>
          </a:xfrm>
          <a:prstGeom prst="diamond">
            <a:avLst/>
          </a:prstGeom>
          <a:solidFill>
            <a:srgbClr val="014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Losango 14"/>
          <p:cNvSpPr/>
          <p:nvPr/>
        </p:nvSpPr>
        <p:spPr>
          <a:xfrm>
            <a:off x="529282" y="4599611"/>
            <a:ext cx="257581" cy="276139"/>
          </a:xfrm>
          <a:prstGeom prst="diamond">
            <a:avLst/>
          </a:prstGeom>
          <a:solidFill>
            <a:srgbClr val="014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Losango 15"/>
          <p:cNvSpPr/>
          <p:nvPr/>
        </p:nvSpPr>
        <p:spPr>
          <a:xfrm>
            <a:off x="529282" y="5022021"/>
            <a:ext cx="257581" cy="276139"/>
          </a:xfrm>
          <a:prstGeom prst="diamond">
            <a:avLst/>
          </a:prstGeom>
          <a:solidFill>
            <a:srgbClr val="014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Losango 16"/>
          <p:cNvSpPr/>
          <p:nvPr/>
        </p:nvSpPr>
        <p:spPr>
          <a:xfrm>
            <a:off x="529281" y="5444431"/>
            <a:ext cx="257581" cy="276139"/>
          </a:xfrm>
          <a:prstGeom prst="diamond">
            <a:avLst/>
          </a:prstGeom>
          <a:solidFill>
            <a:srgbClr val="014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Losango 17"/>
          <p:cNvSpPr/>
          <p:nvPr/>
        </p:nvSpPr>
        <p:spPr>
          <a:xfrm>
            <a:off x="529281" y="5847650"/>
            <a:ext cx="257581" cy="276139"/>
          </a:xfrm>
          <a:prstGeom prst="diamond">
            <a:avLst/>
          </a:prstGeom>
          <a:solidFill>
            <a:srgbClr val="014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412124" y="4173362"/>
            <a:ext cx="5074276" cy="31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515153" y="4970276"/>
            <a:ext cx="5074276" cy="1233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779949" y="4975424"/>
            <a:ext cx="10999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4C9C"/>
                </a:solidFill>
                <a:latin typeface="Franklin Gothic Demi Cond" panose="020B0706030402020204" pitchFamily="34" charset="0"/>
              </a:rPr>
              <a:t>TRANSVERSAL AOS DESAFIOS</a:t>
            </a:r>
            <a:endParaRPr lang="pt-BR" dirty="0">
              <a:solidFill>
                <a:srgbClr val="004C9C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97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/>
          <p:cNvSpPr txBox="1">
            <a:spLocks/>
          </p:cNvSpPr>
          <p:nvPr/>
        </p:nvSpPr>
        <p:spPr>
          <a:xfrm>
            <a:off x="1758463" y="509145"/>
            <a:ext cx="8997461" cy="7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pt-BR"/>
            </a:defPPr>
            <a:lvl1pPr defTabSz="420688">
              <a:lnSpc>
                <a:spcPct val="90000"/>
              </a:lnSpc>
              <a:defRPr sz="2400">
                <a:latin typeface="Franklin Gothic Demi Cond" charset="0"/>
              </a:defRPr>
            </a:lvl1pPr>
            <a:lvl2pPr marL="742950" indent="-285750" defTabSz="420688">
              <a:defRPr>
                <a:latin typeface="Calibri" charset="0"/>
              </a:defRPr>
            </a:lvl2pPr>
            <a:lvl3pPr marL="1143000" indent="-228600" defTabSz="420688">
              <a:defRPr>
                <a:latin typeface="Calibri" charset="0"/>
              </a:defRPr>
            </a:lvl3pPr>
            <a:lvl4pPr marL="1600200" indent="-228600" defTabSz="420688">
              <a:defRPr>
                <a:latin typeface="Calibri" charset="0"/>
              </a:defRPr>
            </a:lvl4pPr>
            <a:lvl5pPr marL="2057400" indent="-228600" defTabSz="420688">
              <a:defRPr>
                <a:latin typeface="Calibri" charset="0"/>
              </a:defRPr>
            </a:lvl5pPr>
            <a:lvl6pPr marL="25146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6pPr>
            <a:lvl7pPr marL="29718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7pPr>
            <a:lvl8pPr marL="34290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8pPr>
            <a:lvl9pPr marL="38862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9pPr>
          </a:lstStyle>
          <a:p>
            <a:r>
              <a:rPr lang="pt-BR" altLang="pt-BR" sz="2800" dirty="0"/>
              <a:t>RESULTADOS</a:t>
            </a:r>
            <a:r>
              <a:rPr lang="pt-BR" altLang="pt-BR" sz="2800" dirty="0">
                <a:solidFill>
                  <a:srgbClr val="004C9C"/>
                </a:solidFill>
              </a:rPr>
              <a:t>|</a:t>
            </a:r>
            <a:r>
              <a:rPr lang="pt-BR" altLang="pt-BR" dirty="0"/>
              <a:t> </a:t>
            </a:r>
            <a:r>
              <a:rPr lang="pt-BR" altLang="pt-BR" sz="2800" dirty="0">
                <a:solidFill>
                  <a:srgbClr val="004C9C"/>
                </a:solidFill>
              </a:rPr>
              <a:t>NORMATIZAÇÃO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xmlns="" id="{15FE293B-FB1E-48DF-A97C-7297E3075D77}"/>
              </a:ext>
            </a:extLst>
          </p:cNvPr>
          <p:cNvSpPr/>
          <p:nvPr/>
        </p:nvSpPr>
        <p:spPr>
          <a:xfrm>
            <a:off x="0" y="5804126"/>
            <a:ext cx="12299324" cy="10538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423369" y="1431037"/>
            <a:ext cx="10999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4C9C"/>
                </a:solidFill>
                <a:latin typeface="Franklin Gothic Demi Cond" panose="020B0706030402020204" pitchFamily="34" charset="0"/>
              </a:rPr>
              <a:t>PERGUNTA: Marque seu grau de satisfação para a </a:t>
            </a:r>
            <a:r>
              <a:rPr lang="pt-BR" dirty="0" smtClean="0">
                <a:solidFill>
                  <a:srgbClr val="004C9C"/>
                </a:solidFill>
                <a:latin typeface="Franklin Gothic Demi Cond" panose="020B0706030402020204" pitchFamily="34" charset="0"/>
              </a:rPr>
              <a:t>CLAREZA das informações </a:t>
            </a:r>
            <a:r>
              <a:rPr lang="pt-BR" dirty="0">
                <a:solidFill>
                  <a:srgbClr val="004C9C"/>
                </a:solidFill>
                <a:latin typeface="Franklin Gothic Demi Cond" panose="020B0706030402020204" pitchFamily="34" charset="0"/>
              </a:rPr>
              <a:t>contidas nas RDCs</a:t>
            </a:r>
          </a:p>
        </p:txBody>
      </p:sp>
      <p:grpSp>
        <p:nvGrpSpPr>
          <p:cNvPr id="27" name="Grupo 26"/>
          <p:cNvGrpSpPr/>
          <p:nvPr/>
        </p:nvGrpSpPr>
        <p:grpSpPr>
          <a:xfrm>
            <a:off x="1287852" y="1951204"/>
            <a:ext cx="4635479" cy="707886"/>
            <a:chOff x="24788" y="2643565"/>
            <a:chExt cx="4635479" cy="707886"/>
          </a:xfrm>
        </p:grpSpPr>
        <p:sp>
          <p:nvSpPr>
            <p:cNvPr id="28" name="CaixaDeTexto 27"/>
            <p:cNvSpPr txBox="1"/>
            <p:nvPr/>
          </p:nvSpPr>
          <p:spPr>
            <a:xfrm>
              <a:off x="24788" y="2643565"/>
              <a:ext cx="15641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latin typeface="Franklin Gothic Medium Cond" panose="020B0606030402020204" pitchFamily="34" charset="0"/>
                </a:rPr>
                <a:t>50%</a:t>
              </a:r>
              <a:endParaRPr lang="en-US" sz="40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1397005" y="2735898"/>
              <a:ext cx="32632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Franklin Gothic Book" panose="020B0503020102020204" pitchFamily="34" charset="0"/>
                </a:rPr>
                <a:t>Dos respondentes estão </a:t>
              </a:r>
              <a:r>
                <a:rPr lang="pt-BR" sz="1400" b="1" dirty="0">
                  <a:latin typeface="Franklin Gothic Book" panose="020B0503020102020204" pitchFamily="34" charset="0"/>
                </a:rPr>
                <a:t>SATISFEITOS OU MUITO SATISFEITOS</a:t>
              </a:r>
              <a:endParaRPr lang="pt-BR" sz="1400" dirty="0">
                <a:latin typeface="Franklin Gothic Book" panose="020B0503020102020204" pitchFamily="34" charset="0"/>
              </a:endParaRPr>
            </a:p>
          </p:txBody>
        </p:sp>
      </p:grpSp>
      <p:graphicFrame>
        <p:nvGraphicFramePr>
          <p:cNvPr id="13" name="Gráfico 12"/>
          <p:cNvGraphicFramePr>
            <a:graphicFrameLocks/>
          </p:cNvGraphicFramePr>
          <p:nvPr>
            <p:extLst/>
          </p:nvPr>
        </p:nvGraphicFramePr>
        <p:xfrm>
          <a:off x="423368" y="2565637"/>
          <a:ext cx="5833825" cy="3580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5400061" y="4223737"/>
            <a:ext cx="199520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Franklin Gothic Book" panose="020B0503020102020204" pitchFamily="34" charset="0"/>
              </a:rPr>
              <a:t>M</a:t>
            </a:r>
            <a:r>
              <a:rPr lang="pt-BR" sz="1200" dirty="0" smtClean="0">
                <a:latin typeface="Franklin Gothic Book" panose="020B0503020102020204" pitchFamily="34" charset="0"/>
              </a:rPr>
              <a:t>uito satisfeitos e satisfeitos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986883" y="6179981"/>
            <a:ext cx="7532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latin typeface="Franklin Gothic Book" panose="020B0503020102020204" pitchFamily="34" charset="0"/>
              </a:rPr>
              <a:t>*foram desconsidrados para fins de cálculo as respostas para </a:t>
            </a:r>
            <a:r>
              <a:rPr lang="pt-BR" sz="1200" b="1" i="1" dirty="0" smtClean="0">
                <a:latin typeface="Franklin Gothic Book" panose="020B0503020102020204" pitchFamily="34" charset="0"/>
              </a:rPr>
              <a:t>indiferentes e não sei avalair</a:t>
            </a:r>
          </a:p>
        </p:txBody>
      </p:sp>
      <p:grpSp>
        <p:nvGrpSpPr>
          <p:cNvPr id="26" name="Grupo 25"/>
          <p:cNvGrpSpPr/>
          <p:nvPr/>
        </p:nvGrpSpPr>
        <p:grpSpPr>
          <a:xfrm>
            <a:off x="6967939" y="2029897"/>
            <a:ext cx="4455354" cy="1212361"/>
            <a:chOff x="384540" y="724499"/>
            <a:chExt cx="5061591" cy="1212361"/>
          </a:xfrm>
        </p:grpSpPr>
        <p:sp>
          <p:nvSpPr>
            <p:cNvPr id="33" name="CaixaDeTexto 32"/>
            <p:cNvSpPr txBox="1"/>
            <p:nvPr/>
          </p:nvSpPr>
          <p:spPr>
            <a:xfrm>
              <a:off x="508669" y="736531"/>
              <a:ext cx="48133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dirty="0">
                  <a:solidFill>
                    <a:srgbClr val="004C9C"/>
                  </a:solidFill>
                  <a:latin typeface="Franklin Gothic Medium Cond" panose="020B0606030402020204" pitchFamily="34" charset="0"/>
                </a:rPr>
                <a:t>AVALIAÇÃO QUALITATIVA CLAREZA DAS INFORMAÇÕES CONTIDAS NAS RDCs</a:t>
              </a:r>
            </a:p>
          </p:txBody>
        </p:sp>
        <p:sp>
          <p:nvSpPr>
            <p:cNvPr id="34" name="Retângulo 33"/>
            <p:cNvSpPr/>
            <p:nvPr/>
          </p:nvSpPr>
          <p:spPr>
            <a:xfrm>
              <a:off x="384540" y="724499"/>
              <a:ext cx="5061591" cy="1205130"/>
            </a:xfrm>
            <a:prstGeom prst="rect">
              <a:avLst/>
            </a:prstGeom>
            <a:noFill/>
            <a:ln w="57150" cap="sq">
              <a:solidFill>
                <a:srgbClr val="8CBDEC"/>
              </a:solidFill>
              <a:miter lim="800000"/>
            </a:ln>
          </p:spPr>
          <p:txBody>
            <a:bodyPr wrap="square" rtlCol="0">
              <a:noAutofit/>
            </a:bodyPr>
            <a:lstStyle/>
            <a:p>
              <a:pPr marL="200025"/>
              <a:endParaRPr lang="pt-BR" sz="1200" b="1" i="1" dirty="0">
                <a:solidFill>
                  <a:prstClr val="white"/>
                </a:solidFill>
              </a:endParaRPr>
            </a:p>
          </p:txBody>
        </p:sp>
      </p:grpSp>
      <p:sp>
        <p:nvSpPr>
          <p:cNvPr id="35" name="CaixaDeTexto 34"/>
          <p:cNvSpPr txBox="1"/>
          <p:nvPr/>
        </p:nvSpPr>
        <p:spPr>
          <a:xfrm>
            <a:off x="7178828" y="3354573"/>
            <a:ext cx="424446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Franklin Gothic Book" panose="020B0503020102020204" pitchFamily="34" charset="0"/>
              </a:rPr>
              <a:t>Há diversos </a:t>
            </a:r>
            <a:r>
              <a:rPr lang="pt-BR" sz="1600" b="1" dirty="0">
                <a:latin typeface="Franklin Gothic Book" panose="020B0503020102020204" pitchFamily="34" charset="0"/>
              </a:rPr>
              <a:t>documentos redundantes</a:t>
            </a:r>
            <a:r>
              <a:rPr lang="pt-BR" sz="1600" dirty="0">
                <a:latin typeface="Franklin Gothic Book" panose="020B0503020102020204" pitchFamily="34" charset="0"/>
              </a:rPr>
              <a:t> nas petições, informações que são enviadas mas que teoricamente a </a:t>
            </a:r>
            <a:r>
              <a:rPr lang="pt-BR" sz="1600" b="1" dirty="0">
                <a:latin typeface="Franklin Gothic Book" panose="020B0503020102020204" pitchFamily="34" charset="0"/>
              </a:rPr>
              <a:t>ANVISA já tem essa informação</a:t>
            </a:r>
            <a:r>
              <a:rPr lang="pt-BR" sz="1600" dirty="0">
                <a:latin typeface="Franklin Gothic Book" panose="020B0503020102020204" pitchFamily="34" charset="0"/>
              </a:rPr>
              <a:t>. </a:t>
            </a:r>
            <a:endParaRPr lang="pt-BR" sz="1600" dirty="0" smtClean="0">
              <a:latin typeface="Franklin Gothic Book" panose="020B0503020102020204" pitchFamily="34" charset="0"/>
            </a:endParaRPr>
          </a:p>
          <a:p>
            <a:pPr algn="ctr"/>
            <a:endParaRPr lang="pt-BR" sz="1600" dirty="0" smtClean="0">
              <a:latin typeface="Franklin Gothic Book" panose="020B0503020102020204" pitchFamily="34" charset="0"/>
            </a:endParaRPr>
          </a:p>
          <a:p>
            <a:pPr algn="ctr"/>
            <a:r>
              <a:rPr lang="pt-BR" sz="1600" dirty="0" smtClean="0">
                <a:latin typeface="Franklin Gothic Book" panose="020B0503020102020204" pitchFamily="34" charset="0"/>
              </a:rPr>
              <a:t>Quanto </a:t>
            </a:r>
            <a:r>
              <a:rPr lang="pt-BR" sz="1600" dirty="0">
                <a:latin typeface="Franklin Gothic Book" panose="020B0503020102020204" pitchFamily="34" charset="0"/>
              </a:rPr>
              <a:t>mais claro for o checklist e maior a sua correspondência com o que está estabelecido em RDCs, </a:t>
            </a:r>
            <a:r>
              <a:rPr lang="pt-BR" sz="1600" b="1" dirty="0">
                <a:latin typeface="Franklin Gothic Book" panose="020B0503020102020204" pitchFamily="34" charset="0"/>
              </a:rPr>
              <a:t>mais robusta é a instrução do processo </a:t>
            </a:r>
            <a:endParaRPr lang="pt-BR" sz="1600" b="1" dirty="0" smtClean="0">
              <a:latin typeface="Franklin Gothic Book" panose="020B0503020102020204" pitchFamily="34" charset="0"/>
            </a:endParaRPr>
          </a:p>
          <a:p>
            <a:pPr algn="ctr"/>
            <a:endParaRPr lang="pt-BR" sz="1600" b="1" dirty="0">
              <a:latin typeface="Franklin Gothic Book" panose="020B0503020102020204" pitchFamily="34" charset="0"/>
            </a:endParaRPr>
          </a:p>
          <a:p>
            <a:pPr algn="ctr"/>
            <a:r>
              <a:rPr lang="pt-BR" sz="1600" b="1" dirty="0">
                <a:latin typeface="Franklin Gothic Book" panose="020B0503020102020204" pitchFamily="34" charset="0"/>
              </a:rPr>
              <a:t>A parte de pós registro ainda é confusa. </a:t>
            </a:r>
            <a:r>
              <a:rPr lang="pt-BR" sz="1600" dirty="0">
                <a:latin typeface="Franklin Gothic Book" panose="020B0503020102020204" pitchFamily="34" charset="0"/>
              </a:rPr>
              <a:t>Em alguns assuntos </a:t>
            </a:r>
            <a:r>
              <a:rPr lang="pt-BR" sz="1600" b="1" dirty="0" smtClean="0">
                <a:latin typeface="Franklin Gothic Book" panose="020B0503020102020204" pitchFamily="34" charset="0"/>
              </a:rPr>
              <a:t>são </a:t>
            </a:r>
            <a:r>
              <a:rPr lang="pt-BR" sz="1600" b="1" dirty="0">
                <a:latin typeface="Franklin Gothic Book" panose="020B0503020102020204" pitchFamily="34" charset="0"/>
              </a:rPr>
              <a:t>exigidos documentos diferentes dos listados na check </a:t>
            </a:r>
            <a:r>
              <a:rPr lang="pt-BR" sz="1600" b="1" dirty="0" smtClean="0">
                <a:latin typeface="Franklin Gothic Book" panose="020B0503020102020204" pitchFamily="34" charset="0"/>
              </a:rPr>
              <a:t>list.</a:t>
            </a:r>
            <a:endParaRPr lang="pt-BR" sz="1600" b="1" dirty="0">
              <a:latin typeface="Franklin Gothic Book" panose="020B0503020102020204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6759134" y="3226384"/>
            <a:ext cx="6361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pt-BR" sz="6600" dirty="0">
                <a:latin typeface="Franklin Gothic Book" panose="020B0503020102020204" pitchFamily="34" charset="0"/>
              </a:rPr>
              <a:t>“</a:t>
            </a:r>
          </a:p>
        </p:txBody>
      </p:sp>
      <p:sp>
        <p:nvSpPr>
          <p:cNvPr id="37" name="CaixaDeTexto 36"/>
          <p:cNvSpPr txBox="1"/>
          <p:nvPr/>
        </p:nvSpPr>
        <p:spPr>
          <a:xfrm rot="10800000">
            <a:off x="11105226" y="5819593"/>
            <a:ext cx="6361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pt-BR" sz="6600" dirty="0">
                <a:latin typeface="Franklin Gothic Book" panose="020B0503020102020204" pitchFamily="34" charset="0"/>
              </a:rPr>
              <a:t>“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5400061" y="4783004"/>
            <a:ext cx="199520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Franklin Gothic Book" panose="020B0503020102020204" pitchFamily="34" charset="0"/>
              </a:rPr>
              <a:t>M</a:t>
            </a:r>
            <a:r>
              <a:rPr lang="pt-BR" sz="1200" dirty="0" smtClean="0">
                <a:latin typeface="Franklin Gothic Book" panose="020B0503020102020204" pitchFamily="34" charset="0"/>
              </a:rPr>
              <a:t>uito insatisfeitos e insatisfeitos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621996" y="4970400"/>
            <a:ext cx="515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(79)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3079945" y="5233374"/>
            <a:ext cx="515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(54)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3085219" y="3650554"/>
            <a:ext cx="515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(70)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1631837" y="3399872"/>
            <a:ext cx="515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(51)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4537894" y="5240908"/>
            <a:ext cx="515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(49)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4531761" y="3610806"/>
            <a:ext cx="515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(63)</a:t>
            </a:r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99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>
            <a:extLst>
              <a:ext uri="{FF2B5EF4-FFF2-40B4-BE49-F238E27FC236}">
                <a16:creationId xmlns:a16="http://schemas.microsoft.com/office/drawing/2014/main" xmlns="" id="{15FE293B-FB1E-48DF-A97C-7297E3075D77}"/>
              </a:ext>
            </a:extLst>
          </p:cNvPr>
          <p:cNvSpPr/>
          <p:nvPr/>
        </p:nvSpPr>
        <p:spPr>
          <a:xfrm>
            <a:off x="7380690" y="5804126"/>
            <a:ext cx="4619223" cy="683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Título 1"/>
          <p:cNvSpPr txBox="1">
            <a:spLocks/>
          </p:cNvSpPr>
          <p:nvPr/>
        </p:nvSpPr>
        <p:spPr>
          <a:xfrm>
            <a:off x="1758463" y="509145"/>
            <a:ext cx="8997461" cy="7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pt-BR"/>
            </a:defPPr>
            <a:lvl1pPr defTabSz="420688">
              <a:lnSpc>
                <a:spcPct val="90000"/>
              </a:lnSpc>
              <a:defRPr sz="2400">
                <a:latin typeface="Franklin Gothic Demi Cond" charset="0"/>
              </a:defRPr>
            </a:lvl1pPr>
            <a:lvl2pPr marL="742950" indent="-285750" defTabSz="420688">
              <a:defRPr>
                <a:latin typeface="Calibri" charset="0"/>
              </a:defRPr>
            </a:lvl2pPr>
            <a:lvl3pPr marL="1143000" indent="-228600" defTabSz="420688">
              <a:defRPr>
                <a:latin typeface="Calibri" charset="0"/>
              </a:defRPr>
            </a:lvl3pPr>
            <a:lvl4pPr marL="1600200" indent="-228600" defTabSz="420688">
              <a:defRPr>
                <a:latin typeface="Calibri" charset="0"/>
              </a:defRPr>
            </a:lvl4pPr>
            <a:lvl5pPr marL="2057400" indent="-228600" defTabSz="420688">
              <a:defRPr>
                <a:latin typeface="Calibri" charset="0"/>
              </a:defRPr>
            </a:lvl5pPr>
            <a:lvl6pPr marL="25146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6pPr>
            <a:lvl7pPr marL="29718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7pPr>
            <a:lvl8pPr marL="34290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8pPr>
            <a:lvl9pPr marL="38862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9pPr>
          </a:lstStyle>
          <a:p>
            <a:r>
              <a:rPr lang="pt-BR" altLang="pt-BR" sz="2800" dirty="0"/>
              <a:t>RESULTADOS</a:t>
            </a:r>
            <a:r>
              <a:rPr lang="pt-BR" altLang="pt-BR" sz="2800" dirty="0">
                <a:solidFill>
                  <a:srgbClr val="004C9C"/>
                </a:solidFill>
              </a:rPr>
              <a:t>|</a:t>
            </a:r>
            <a:r>
              <a:rPr lang="pt-BR" altLang="pt-BR" dirty="0"/>
              <a:t> </a:t>
            </a:r>
            <a:r>
              <a:rPr lang="pt-BR" altLang="pt-BR" sz="2800" dirty="0">
                <a:solidFill>
                  <a:srgbClr val="004C9C"/>
                </a:solidFill>
              </a:rPr>
              <a:t>NORMATIZAÇÃO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23369" y="1431037"/>
            <a:ext cx="10999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4C9C"/>
                </a:solidFill>
                <a:latin typeface="Franklin Gothic Demi Cond" panose="020B0706030402020204" pitchFamily="34" charset="0"/>
              </a:rPr>
              <a:t>PERGUNTA: Marque seu grau de satisfação para a </a:t>
            </a:r>
            <a:r>
              <a:rPr lang="pt-BR" dirty="0" smtClean="0">
                <a:solidFill>
                  <a:srgbClr val="004C9C"/>
                </a:solidFill>
                <a:latin typeface="Franklin Gothic Demi Cond" panose="020B0706030402020204" pitchFamily="34" charset="0"/>
              </a:rPr>
              <a:t>DISPONIBILIDADE E ACESSO RDCs</a:t>
            </a:r>
            <a:endParaRPr lang="pt-BR" dirty="0">
              <a:solidFill>
                <a:srgbClr val="004C9C"/>
              </a:solidFill>
              <a:latin typeface="Franklin Gothic Demi Cond" panose="020B0706030402020204" pitchFamily="34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1284166" y="1857751"/>
            <a:ext cx="4639165" cy="707886"/>
            <a:chOff x="24788" y="2643565"/>
            <a:chExt cx="4639165" cy="707886"/>
          </a:xfrm>
        </p:grpSpPr>
        <p:sp>
          <p:nvSpPr>
            <p:cNvPr id="15" name="CaixaDeTexto 14"/>
            <p:cNvSpPr txBox="1"/>
            <p:nvPr/>
          </p:nvSpPr>
          <p:spPr>
            <a:xfrm>
              <a:off x="24788" y="2643565"/>
              <a:ext cx="15641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Franklin Gothic Medium Cond" panose="020B0606030402020204" pitchFamily="34" charset="0"/>
                </a:rPr>
                <a:t>79%</a:t>
              </a: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1400691" y="2735898"/>
              <a:ext cx="32632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Franklin Gothic Book" panose="020B0503020102020204" pitchFamily="34" charset="0"/>
                </a:rPr>
                <a:t>Dos respondentes estão </a:t>
              </a:r>
              <a:r>
                <a:rPr lang="pt-BR" sz="1400" b="1" dirty="0">
                  <a:latin typeface="Franklin Gothic Book" panose="020B0503020102020204" pitchFamily="34" charset="0"/>
                </a:rPr>
                <a:t>SATISFEITOS OU MUITO SATISFEITOS</a:t>
              </a:r>
              <a:endParaRPr lang="pt-BR" sz="1400" dirty="0"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6967939" y="2029897"/>
            <a:ext cx="4455354" cy="1212361"/>
            <a:chOff x="384540" y="724499"/>
            <a:chExt cx="5061591" cy="1212361"/>
          </a:xfrm>
        </p:grpSpPr>
        <p:sp>
          <p:nvSpPr>
            <p:cNvPr id="25" name="CaixaDeTexto 24"/>
            <p:cNvSpPr txBox="1"/>
            <p:nvPr/>
          </p:nvSpPr>
          <p:spPr>
            <a:xfrm>
              <a:off x="508669" y="736531"/>
              <a:ext cx="48133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dirty="0">
                  <a:solidFill>
                    <a:srgbClr val="004C9C"/>
                  </a:solidFill>
                  <a:latin typeface="Franklin Gothic Medium Cond" panose="020B0606030402020204" pitchFamily="34" charset="0"/>
                </a:rPr>
                <a:t>AVALIAÇÃO QUALITATIVA </a:t>
              </a:r>
              <a:r>
                <a:rPr lang="pt-BR" sz="2400" dirty="0" smtClean="0">
                  <a:solidFill>
                    <a:srgbClr val="004C9C"/>
                  </a:solidFill>
                  <a:latin typeface="Franklin Gothic Medium Cond" panose="020B0606030402020204" pitchFamily="34" charset="0"/>
                </a:rPr>
                <a:t>DISPONIBILIDADE E ACESSO ÀS RDC</a:t>
              </a:r>
              <a:endParaRPr lang="pt-BR" sz="2400" dirty="0">
                <a:solidFill>
                  <a:srgbClr val="004C9C"/>
                </a:solidFill>
                <a:latin typeface="Franklin Gothic Medium Cond" panose="020B0606030402020204" pitchFamily="34" charset="0"/>
              </a:endParaRPr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384540" y="724499"/>
              <a:ext cx="5061591" cy="1205130"/>
            </a:xfrm>
            <a:prstGeom prst="rect">
              <a:avLst/>
            </a:prstGeom>
            <a:noFill/>
            <a:ln w="57150" cap="sq">
              <a:solidFill>
                <a:srgbClr val="8CBDEC"/>
              </a:solidFill>
              <a:miter lim="800000"/>
            </a:ln>
          </p:spPr>
          <p:txBody>
            <a:bodyPr wrap="square" rtlCol="0">
              <a:noAutofit/>
            </a:bodyPr>
            <a:lstStyle/>
            <a:p>
              <a:pPr marL="200025"/>
              <a:endParaRPr lang="pt-BR" sz="1200" b="1" i="1" dirty="0">
                <a:solidFill>
                  <a:prstClr val="white"/>
                </a:solidFill>
              </a:endParaRPr>
            </a:p>
          </p:txBody>
        </p:sp>
      </p:grpSp>
      <p:sp>
        <p:nvSpPr>
          <p:cNvPr id="35" name="Retângulo 34">
            <a:extLst>
              <a:ext uri="{FF2B5EF4-FFF2-40B4-BE49-F238E27FC236}">
                <a16:creationId xmlns:a16="http://schemas.microsoft.com/office/drawing/2014/main" xmlns="" id="{15FE293B-FB1E-48DF-A97C-7297E3075D77}"/>
              </a:ext>
            </a:extLst>
          </p:cNvPr>
          <p:cNvSpPr/>
          <p:nvPr/>
        </p:nvSpPr>
        <p:spPr>
          <a:xfrm>
            <a:off x="0" y="5804126"/>
            <a:ext cx="12299324" cy="10538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CaixaDeTexto 36"/>
          <p:cNvSpPr txBox="1"/>
          <p:nvPr/>
        </p:nvSpPr>
        <p:spPr>
          <a:xfrm>
            <a:off x="986883" y="6264008"/>
            <a:ext cx="7532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latin typeface="Franklin Gothic Book" panose="020B0503020102020204" pitchFamily="34" charset="0"/>
              </a:rPr>
              <a:t>*foram desconsidrados para fins de cálculo as respostas para </a:t>
            </a:r>
            <a:r>
              <a:rPr lang="pt-BR" sz="1200" b="1" i="1" dirty="0" smtClean="0">
                <a:latin typeface="Franklin Gothic Book" panose="020B0503020102020204" pitchFamily="34" charset="0"/>
              </a:rPr>
              <a:t>indiferentes e não sei avalair</a:t>
            </a: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8920930"/>
              </p:ext>
            </p:extLst>
          </p:nvPr>
        </p:nvGraphicFramePr>
        <p:xfrm>
          <a:off x="529389" y="2093118"/>
          <a:ext cx="6280485" cy="4042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" name="CaixaDeTexto 32"/>
          <p:cNvSpPr txBox="1"/>
          <p:nvPr/>
        </p:nvSpPr>
        <p:spPr>
          <a:xfrm>
            <a:off x="5628125" y="3606599"/>
            <a:ext cx="161666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Franklin Gothic Book" panose="020B0503020102020204" pitchFamily="34" charset="0"/>
              </a:rPr>
              <a:t>M</a:t>
            </a:r>
            <a:r>
              <a:rPr lang="pt-BR" sz="1200" dirty="0" smtClean="0">
                <a:latin typeface="Franklin Gothic Book" panose="020B0503020102020204" pitchFamily="34" charset="0"/>
              </a:rPr>
              <a:t>uito satisfeitos e satisfeitos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5628126" y="4124582"/>
            <a:ext cx="14490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Franklin Gothic Book" panose="020B0503020102020204" pitchFamily="34" charset="0"/>
              </a:rPr>
              <a:t>M</a:t>
            </a:r>
            <a:r>
              <a:rPr lang="pt-BR" sz="1200" dirty="0" smtClean="0">
                <a:latin typeface="Franklin Gothic Book" panose="020B0503020102020204" pitchFamily="34" charset="0"/>
              </a:rPr>
              <a:t>uito insatisfeitos e insatisfeitos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7007076" y="3297199"/>
            <a:ext cx="6361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pt-BR" sz="6600" dirty="0">
                <a:latin typeface="Franklin Gothic Book" panose="020B0503020102020204" pitchFamily="34" charset="0"/>
              </a:rPr>
              <a:t>“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7643210" y="3791828"/>
            <a:ext cx="39067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Franklin Gothic Book" panose="020B0503020102020204" pitchFamily="34" charset="0"/>
              </a:rPr>
              <a:t>Ao longo dos 10 anos trabalhando no Setor Regulado, especificamente com petições de cadastro / registro / pós-registro,  senti uma mudança significativa na documentação </a:t>
            </a:r>
            <a:endParaRPr lang="pt-BR" sz="1600" dirty="0" smtClean="0">
              <a:latin typeface="Franklin Gothic Book" panose="020B0503020102020204" pitchFamily="34" charset="0"/>
            </a:endParaRPr>
          </a:p>
          <a:p>
            <a:pPr algn="ctr"/>
            <a:endParaRPr lang="pt-BR" sz="1600" dirty="0">
              <a:latin typeface="Franklin Gothic Book" panose="020B0503020102020204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 rot="10800000">
            <a:off x="10995964" y="4495342"/>
            <a:ext cx="6361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pt-BR" sz="6600" dirty="0">
                <a:latin typeface="Franklin Gothic Book" panose="020B0503020102020204" pitchFamily="34" charset="0"/>
              </a:rPr>
              <a:t>“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1523783" y="4529779"/>
            <a:ext cx="600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(113)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034329" y="4793383"/>
            <a:ext cx="515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(93)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034329" y="2989422"/>
            <a:ext cx="515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(26)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1576379" y="2909231"/>
            <a:ext cx="515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(20)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4492278" y="4800917"/>
            <a:ext cx="515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(82)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4486145" y="3170815"/>
            <a:ext cx="515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(31)</a:t>
            </a:r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54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lchete Direito 9"/>
          <p:cNvSpPr/>
          <p:nvPr/>
        </p:nvSpPr>
        <p:spPr>
          <a:xfrm flipH="1">
            <a:off x="376298" y="2123376"/>
            <a:ext cx="124307" cy="1205127"/>
          </a:xfrm>
          <a:prstGeom prst="rightBracket">
            <a:avLst>
              <a:gd name="adj" fmla="val 0"/>
            </a:avLst>
          </a:prstGeom>
          <a:ln w="19050">
            <a:solidFill>
              <a:srgbClr val="004D9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Colchete Direito 9"/>
          <p:cNvSpPr/>
          <p:nvPr/>
        </p:nvSpPr>
        <p:spPr>
          <a:xfrm flipH="1">
            <a:off x="376297" y="2123371"/>
            <a:ext cx="124307" cy="3714218"/>
          </a:xfrm>
          <a:prstGeom prst="rightBracket">
            <a:avLst>
              <a:gd name="adj" fmla="val 0"/>
            </a:avLst>
          </a:prstGeom>
          <a:ln w="19050">
            <a:solidFill>
              <a:srgbClr val="004D9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olchete Direito 9"/>
          <p:cNvSpPr/>
          <p:nvPr/>
        </p:nvSpPr>
        <p:spPr>
          <a:xfrm flipH="1">
            <a:off x="379614" y="2123373"/>
            <a:ext cx="120991" cy="2167085"/>
          </a:xfrm>
          <a:prstGeom prst="rightBracket">
            <a:avLst>
              <a:gd name="adj" fmla="val 0"/>
            </a:avLst>
          </a:prstGeom>
          <a:ln w="19050">
            <a:solidFill>
              <a:srgbClr val="004D9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1758463" y="509145"/>
            <a:ext cx="8997461" cy="7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pt-BR"/>
            </a:defPPr>
            <a:lvl1pPr defTabSz="420688">
              <a:lnSpc>
                <a:spcPct val="90000"/>
              </a:lnSpc>
              <a:defRPr sz="2400">
                <a:latin typeface="Franklin Gothic Demi Cond" charset="0"/>
              </a:defRPr>
            </a:lvl1pPr>
            <a:lvl2pPr marL="742950" indent="-285750" defTabSz="420688">
              <a:defRPr>
                <a:latin typeface="Calibri" charset="0"/>
              </a:defRPr>
            </a:lvl2pPr>
            <a:lvl3pPr marL="1143000" indent="-228600" defTabSz="420688">
              <a:defRPr>
                <a:latin typeface="Calibri" charset="0"/>
              </a:defRPr>
            </a:lvl3pPr>
            <a:lvl4pPr marL="1600200" indent="-228600" defTabSz="420688">
              <a:defRPr>
                <a:latin typeface="Calibri" charset="0"/>
              </a:defRPr>
            </a:lvl4pPr>
            <a:lvl5pPr marL="2057400" indent="-228600" defTabSz="420688">
              <a:defRPr>
                <a:latin typeface="Calibri" charset="0"/>
              </a:defRPr>
            </a:lvl5pPr>
            <a:lvl6pPr marL="25146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6pPr>
            <a:lvl7pPr marL="29718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7pPr>
            <a:lvl8pPr marL="34290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8pPr>
            <a:lvl9pPr marL="38862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9pPr>
          </a:lstStyle>
          <a:p>
            <a:r>
              <a:rPr lang="pt-BR" altLang="pt-BR" sz="2800" dirty="0"/>
              <a:t>RESULTADOS</a:t>
            </a:r>
            <a:r>
              <a:rPr lang="pt-BR" altLang="pt-BR" sz="2800" dirty="0">
                <a:solidFill>
                  <a:srgbClr val="004C9C"/>
                </a:solidFill>
              </a:rPr>
              <a:t>|</a:t>
            </a:r>
            <a:r>
              <a:rPr lang="pt-BR" altLang="pt-BR" dirty="0"/>
              <a:t> </a:t>
            </a:r>
            <a:r>
              <a:rPr lang="pt-BR" altLang="pt-BR" sz="2800" dirty="0">
                <a:solidFill>
                  <a:srgbClr val="004C9C"/>
                </a:solidFill>
              </a:rPr>
              <a:t>NORMATIZAÇÃO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500606" y="1488320"/>
            <a:ext cx="10497952" cy="1205130"/>
          </a:xfrm>
          <a:prstGeom prst="rect">
            <a:avLst/>
          </a:prstGeom>
          <a:noFill/>
          <a:ln w="57150" cap="sq">
            <a:solidFill>
              <a:srgbClr val="8CBDEC"/>
            </a:solidFill>
            <a:miter lim="800000"/>
          </a:ln>
        </p:spPr>
        <p:txBody>
          <a:bodyPr wrap="square" rtlCol="0">
            <a:noAutofit/>
          </a:bodyPr>
          <a:lstStyle/>
          <a:p>
            <a:pPr marL="200025"/>
            <a:endParaRPr lang="pt-BR" sz="1200" b="1" i="1" dirty="0">
              <a:solidFill>
                <a:prstClr val="white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659807" y="1675386"/>
            <a:ext cx="9952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4C9C"/>
                </a:solidFill>
                <a:latin typeface="Franklin Gothic Book" panose="020B0503020102020204" pitchFamily="34" charset="0"/>
              </a:rPr>
              <a:t>ESTRATÉGIAS </a:t>
            </a:r>
            <a:r>
              <a:rPr lang="pt-BR" sz="2400" b="1" dirty="0" smtClean="0">
                <a:solidFill>
                  <a:srgbClr val="004C9C"/>
                </a:solidFill>
                <a:latin typeface="Franklin Gothic Book" panose="020B0503020102020204" pitchFamily="34" charset="0"/>
              </a:rPr>
              <a:t>DEFINIDAS PELA GGTPS PARA MELHORIAS NOS CRITÉRIOS DE NORMATIZAÇÃO</a:t>
            </a:r>
            <a:endParaRPr lang="pt-BR" sz="2400" b="1" dirty="0">
              <a:solidFill>
                <a:srgbClr val="004C9C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6" name="Retângulo 25">
            <a:extLst/>
          </p:cNvPr>
          <p:cNvSpPr/>
          <p:nvPr/>
        </p:nvSpPr>
        <p:spPr>
          <a:xfrm>
            <a:off x="659807" y="2880516"/>
            <a:ext cx="10869562" cy="307725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85750" indent="-285750" defTabSz="342904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pt-BR" sz="2200" kern="0" dirty="0">
                <a:latin typeface="Franklin Gothic Demi Cond" panose="020B0706030402020204" pitchFamily="34" charset="0"/>
                <a:ea typeface="Arial"/>
                <a:cs typeface="Arial"/>
              </a:rPr>
              <a:t>Realização e manutenção de acordos de cooperação</a:t>
            </a:r>
            <a:r>
              <a:rPr lang="pt-BR" sz="2200" kern="0" dirty="0" smtClean="0">
                <a:latin typeface="Franklin Gothic Demi Cond" panose="020B0706030402020204" pitchFamily="34" charset="0"/>
                <a:ea typeface="Arial"/>
                <a:cs typeface="Arial"/>
              </a:rPr>
              <a:t>;</a:t>
            </a:r>
          </a:p>
          <a:p>
            <a:pPr marL="285750" indent="-285750" defTabSz="342904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endParaRPr lang="pt-BR" sz="2200" kern="0" dirty="0">
              <a:latin typeface="Franklin Gothic Demi Cond" panose="020B0706030402020204" pitchFamily="34" charset="0"/>
              <a:ea typeface="Arial"/>
              <a:cs typeface="Arial"/>
            </a:endParaRPr>
          </a:p>
          <a:p>
            <a:pPr marL="285750" indent="-285750" defTabSz="342904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pt-BR" sz="2200" kern="0" dirty="0">
                <a:latin typeface="Franklin Gothic Demi Cond" panose="020B0706030402020204" pitchFamily="34" charset="0"/>
                <a:ea typeface="Arial"/>
                <a:cs typeface="Arial"/>
              </a:rPr>
              <a:t>Realização e acompanhamento de reuniões periódicas junto ao setor regulado para auxiliar em dúvidas ou outras demandas</a:t>
            </a:r>
            <a:r>
              <a:rPr lang="pt-BR" sz="2200" kern="0" dirty="0" smtClean="0">
                <a:latin typeface="Franklin Gothic Demi Cond" panose="020B0706030402020204" pitchFamily="34" charset="0"/>
                <a:ea typeface="Arial"/>
                <a:cs typeface="Arial"/>
              </a:rPr>
              <a:t>;</a:t>
            </a:r>
          </a:p>
          <a:p>
            <a:pPr marL="285750" indent="-285750" defTabSz="342904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endParaRPr lang="pt-BR" sz="2200" kern="0" dirty="0">
              <a:latin typeface="Franklin Gothic Demi Cond" panose="020B0706030402020204" pitchFamily="34" charset="0"/>
              <a:ea typeface="Arial"/>
              <a:cs typeface="Arial"/>
            </a:endParaRPr>
          </a:p>
          <a:p>
            <a:pPr marL="285750" indent="-285750" defTabSz="342904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pt-BR" sz="2200" kern="0" dirty="0">
                <a:latin typeface="Franklin Gothic Demi Cond" panose="020B0706030402020204" pitchFamily="34" charset="0"/>
                <a:ea typeface="Arial"/>
                <a:cs typeface="Arial"/>
              </a:rPr>
              <a:t>Realização de Webinares com foco nos temas de maior relevância para o setor;</a:t>
            </a:r>
          </a:p>
        </p:txBody>
      </p:sp>
      <p:sp>
        <p:nvSpPr>
          <p:cNvPr id="27" name="Losango 26"/>
          <p:cNvSpPr/>
          <p:nvPr/>
        </p:nvSpPr>
        <p:spPr>
          <a:xfrm>
            <a:off x="655395" y="5576590"/>
            <a:ext cx="294852" cy="343823"/>
          </a:xfrm>
          <a:prstGeom prst="diamond">
            <a:avLst/>
          </a:prstGeom>
          <a:solidFill>
            <a:srgbClr val="014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Freeform 239">
            <a:extLst>
              <a:ext uri="{FF2B5EF4-FFF2-40B4-BE49-F238E27FC236}">
                <a16:creationId xmlns:a16="http://schemas.microsoft.com/office/drawing/2014/main" xmlns="" id="{B0C11FE6-E75A-40DB-8E07-D245DD243F88}"/>
              </a:ext>
            </a:extLst>
          </p:cNvPr>
          <p:cNvSpPr>
            <a:spLocks noEditPoints="1"/>
          </p:cNvSpPr>
          <p:nvPr/>
        </p:nvSpPr>
        <p:spPr bwMode="auto">
          <a:xfrm>
            <a:off x="710752" y="5656351"/>
            <a:ext cx="184138" cy="181238"/>
          </a:xfrm>
          <a:custGeom>
            <a:avLst/>
            <a:gdLst/>
            <a:ahLst/>
            <a:cxnLst>
              <a:cxn ang="0">
                <a:pos x="58" y="35"/>
              </a:cxn>
              <a:cxn ang="0">
                <a:pos x="29" y="58"/>
              </a:cxn>
              <a:cxn ang="0">
                <a:pos x="9" y="50"/>
              </a:cxn>
              <a:cxn ang="0">
                <a:pos x="5" y="55"/>
              </a:cxn>
              <a:cxn ang="0">
                <a:pos x="3" y="55"/>
              </a:cxn>
              <a:cxn ang="0">
                <a:pos x="0" y="53"/>
              </a:cxn>
              <a:cxn ang="0">
                <a:pos x="0" y="36"/>
              </a:cxn>
              <a:cxn ang="0">
                <a:pos x="3" y="34"/>
              </a:cxn>
              <a:cxn ang="0">
                <a:pos x="20" y="34"/>
              </a:cxn>
              <a:cxn ang="0">
                <a:pos x="22" y="36"/>
              </a:cxn>
              <a:cxn ang="0">
                <a:pos x="22" y="38"/>
              </a:cxn>
              <a:cxn ang="0">
                <a:pos x="16" y="43"/>
              </a:cxn>
              <a:cxn ang="0">
                <a:pos x="30" y="48"/>
              </a:cxn>
              <a:cxn ang="0">
                <a:pos x="46" y="39"/>
              </a:cxn>
              <a:cxn ang="0">
                <a:pos x="48" y="34"/>
              </a:cxn>
              <a:cxn ang="0">
                <a:pos x="49" y="34"/>
              </a:cxn>
              <a:cxn ang="0">
                <a:pos x="57" y="34"/>
              </a:cxn>
              <a:cxn ang="0">
                <a:pos x="58" y="35"/>
              </a:cxn>
              <a:cxn ang="0">
                <a:pos x="58" y="35"/>
              </a:cxn>
              <a:cxn ang="0">
                <a:pos x="59" y="21"/>
              </a:cxn>
              <a:cxn ang="0">
                <a:pos x="56" y="24"/>
              </a:cxn>
              <a:cxn ang="0">
                <a:pos x="39" y="24"/>
              </a:cxn>
              <a:cxn ang="0">
                <a:pos x="37" y="21"/>
              </a:cxn>
              <a:cxn ang="0">
                <a:pos x="38" y="20"/>
              </a:cxn>
              <a:cxn ang="0">
                <a:pos x="43" y="14"/>
              </a:cxn>
              <a:cxn ang="0">
                <a:pos x="30" y="9"/>
              </a:cxn>
              <a:cxn ang="0">
                <a:pos x="13" y="19"/>
              </a:cxn>
              <a:cxn ang="0">
                <a:pos x="11" y="23"/>
              </a:cxn>
              <a:cxn ang="0">
                <a:pos x="10" y="24"/>
              </a:cxn>
              <a:cxn ang="0">
                <a:pos x="2" y="24"/>
              </a:cxn>
              <a:cxn ang="0">
                <a:pos x="1" y="23"/>
              </a:cxn>
              <a:cxn ang="0">
                <a:pos x="1" y="22"/>
              </a:cxn>
              <a:cxn ang="0">
                <a:pos x="30" y="0"/>
              </a:cxn>
              <a:cxn ang="0">
                <a:pos x="50" y="8"/>
              </a:cxn>
              <a:cxn ang="0">
                <a:pos x="55" y="3"/>
              </a:cxn>
              <a:cxn ang="0">
                <a:pos x="56" y="2"/>
              </a:cxn>
              <a:cxn ang="0">
                <a:pos x="59" y="4"/>
              </a:cxn>
              <a:cxn ang="0">
                <a:pos x="59" y="21"/>
              </a:cxn>
            </a:cxnLst>
            <a:rect l="0" t="0" r="r" b="b"/>
            <a:pathLst>
              <a:path w="59" h="58">
                <a:moveTo>
                  <a:pt x="58" y="35"/>
                </a:moveTo>
                <a:cubicBezTo>
                  <a:pt x="55" y="48"/>
                  <a:pt x="43" y="58"/>
                  <a:pt x="29" y="58"/>
                </a:cubicBezTo>
                <a:cubicBezTo>
                  <a:pt x="22" y="58"/>
                  <a:pt x="15" y="55"/>
                  <a:pt x="9" y="50"/>
                </a:cubicBezTo>
                <a:cubicBezTo>
                  <a:pt x="5" y="55"/>
                  <a:pt x="5" y="55"/>
                  <a:pt x="5" y="55"/>
                </a:cubicBezTo>
                <a:cubicBezTo>
                  <a:pt x="4" y="55"/>
                  <a:pt x="4" y="55"/>
                  <a:pt x="3" y="55"/>
                </a:cubicBezTo>
                <a:cubicBezTo>
                  <a:pt x="2" y="55"/>
                  <a:pt x="0" y="54"/>
                  <a:pt x="0" y="53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5"/>
                  <a:pt x="2" y="34"/>
                  <a:pt x="3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1" y="34"/>
                  <a:pt x="22" y="35"/>
                  <a:pt x="22" y="36"/>
                </a:cubicBezTo>
                <a:cubicBezTo>
                  <a:pt x="22" y="37"/>
                  <a:pt x="22" y="37"/>
                  <a:pt x="22" y="38"/>
                </a:cubicBezTo>
                <a:cubicBezTo>
                  <a:pt x="16" y="43"/>
                  <a:pt x="16" y="43"/>
                  <a:pt x="16" y="43"/>
                </a:cubicBezTo>
                <a:cubicBezTo>
                  <a:pt x="20" y="46"/>
                  <a:pt x="25" y="48"/>
                  <a:pt x="30" y="48"/>
                </a:cubicBezTo>
                <a:cubicBezTo>
                  <a:pt x="36" y="48"/>
                  <a:pt x="43" y="45"/>
                  <a:pt x="46" y="39"/>
                </a:cubicBezTo>
                <a:cubicBezTo>
                  <a:pt x="47" y="37"/>
                  <a:pt x="48" y="36"/>
                  <a:pt x="48" y="34"/>
                </a:cubicBezTo>
                <a:cubicBezTo>
                  <a:pt x="48" y="34"/>
                  <a:pt x="49" y="34"/>
                  <a:pt x="49" y="34"/>
                </a:cubicBezTo>
                <a:cubicBezTo>
                  <a:pt x="57" y="34"/>
                  <a:pt x="57" y="34"/>
                  <a:pt x="57" y="34"/>
                </a:cubicBezTo>
                <a:cubicBezTo>
                  <a:pt x="57" y="34"/>
                  <a:pt x="58" y="34"/>
                  <a:pt x="58" y="35"/>
                </a:cubicBezTo>
                <a:cubicBezTo>
                  <a:pt x="58" y="35"/>
                  <a:pt x="58" y="35"/>
                  <a:pt x="58" y="35"/>
                </a:cubicBezTo>
                <a:close/>
                <a:moveTo>
                  <a:pt x="59" y="21"/>
                </a:moveTo>
                <a:cubicBezTo>
                  <a:pt x="59" y="23"/>
                  <a:pt x="58" y="24"/>
                  <a:pt x="56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8" y="24"/>
                  <a:pt x="37" y="23"/>
                  <a:pt x="37" y="21"/>
                </a:cubicBezTo>
                <a:cubicBezTo>
                  <a:pt x="37" y="21"/>
                  <a:pt x="37" y="20"/>
                  <a:pt x="38" y="20"/>
                </a:cubicBezTo>
                <a:cubicBezTo>
                  <a:pt x="43" y="14"/>
                  <a:pt x="43" y="14"/>
                  <a:pt x="43" y="14"/>
                </a:cubicBezTo>
                <a:cubicBezTo>
                  <a:pt x="39" y="11"/>
                  <a:pt x="34" y="9"/>
                  <a:pt x="30" y="9"/>
                </a:cubicBezTo>
                <a:cubicBezTo>
                  <a:pt x="23" y="9"/>
                  <a:pt x="17" y="13"/>
                  <a:pt x="13" y="19"/>
                </a:cubicBezTo>
                <a:cubicBezTo>
                  <a:pt x="12" y="20"/>
                  <a:pt x="12" y="21"/>
                  <a:pt x="11" y="23"/>
                </a:cubicBezTo>
                <a:cubicBezTo>
                  <a:pt x="11" y="24"/>
                  <a:pt x="10" y="24"/>
                  <a:pt x="10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1" y="23"/>
                  <a:pt x="1" y="23"/>
                </a:cubicBezTo>
                <a:cubicBezTo>
                  <a:pt x="1" y="23"/>
                  <a:pt x="1" y="22"/>
                  <a:pt x="1" y="22"/>
                </a:cubicBezTo>
                <a:cubicBezTo>
                  <a:pt x="4" y="9"/>
                  <a:pt x="16" y="0"/>
                  <a:pt x="30" y="0"/>
                </a:cubicBezTo>
                <a:cubicBezTo>
                  <a:pt x="37" y="0"/>
                  <a:pt x="44" y="3"/>
                  <a:pt x="50" y="8"/>
                </a:cubicBezTo>
                <a:cubicBezTo>
                  <a:pt x="55" y="3"/>
                  <a:pt x="55" y="3"/>
                  <a:pt x="55" y="3"/>
                </a:cubicBezTo>
                <a:cubicBezTo>
                  <a:pt x="55" y="2"/>
                  <a:pt x="56" y="2"/>
                  <a:pt x="56" y="2"/>
                </a:cubicBezTo>
                <a:cubicBezTo>
                  <a:pt x="58" y="2"/>
                  <a:pt x="59" y="3"/>
                  <a:pt x="59" y="4"/>
                </a:cubicBezTo>
                <a:lnTo>
                  <a:pt x="59" y="2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39" name="Losango 38"/>
          <p:cNvSpPr/>
          <p:nvPr/>
        </p:nvSpPr>
        <p:spPr>
          <a:xfrm>
            <a:off x="659807" y="3068174"/>
            <a:ext cx="294852" cy="343823"/>
          </a:xfrm>
          <a:prstGeom prst="diamond">
            <a:avLst/>
          </a:prstGeom>
          <a:solidFill>
            <a:srgbClr val="014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Freeform 239">
            <a:extLst>
              <a:ext uri="{FF2B5EF4-FFF2-40B4-BE49-F238E27FC236}">
                <a16:creationId xmlns:a16="http://schemas.microsoft.com/office/drawing/2014/main" xmlns="" id="{B0C11FE6-E75A-40DB-8E07-D245DD243F88}"/>
              </a:ext>
            </a:extLst>
          </p:cNvPr>
          <p:cNvSpPr>
            <a:spLocks noEditPoints="1"/>
          </p:cNvSpPr>
          <p:nvPr/>
        </p:nvSpPr>
        <p:spPr bwMode="auto">
          <a:xfrm>
            <a:off x="702285" y="3147935"/>
            <a:ext cx="184138" cy="181238"/>
          </a:xfrm>
          <a:custGeom>
            <a:avLst/>
            <a:gdLst/>
            <a:ahLst/>
            <a:cxnLst>
              <a:cxn ang="0">
                <a:pos x="58" y="35"/>
              </a:cxn>
              <a:cxn ang="0">
                <a:pos x="29" y="58"/>
              </a:cxn>
              <a:cxn ang="0">
                <a:pos x="9" y="50"/>
              </a:cxn>
              <a:cxn ang="0">
                <a:pos x="5" y="55"/>
              </a:cxn>
              <a:cxn ang="0">
                <a:pos x="3" y="55"/>
              </a:cxn>
              <a:cxn ang="0">
                <a:pos x="0" y="53"/>
              </a:cxn>
              <a:cxn ang="0">
                <a:pos x="0" y="36"/>
              </a:cxn>
              <a:cxn ang="0">
                <a:pos x="3" y="34"/>
              </a:cxn>
              <a:cxn ang="0">
                <a:pos x="20" y="34"/>
              </a:cxn>
              <a:cxn ang="0">
                <a:pos x="22" y="36"/>
              </a:cxn>
              <a:cxn ang="0">
                <a:pos x="22" y="38"/>
              </a:cxn>
              <a:cxn ang="0">
                <a:pos x="16" y="43"/>
              </a:cxn>
              <a:cxn ang="0">
                <a:pos x="30" y="48"/>
              </a:cxn>
              <a:cxn ang="0">
                <a:pos x="46" y="39"/>
              </a:cxn>
              <a:cxn ang="0">
                <a:pos x="48" y="34"/>
              </a:cxn>
              <a:cxn ang="0">
                <a:pos x="49" y="34"/>
              </a:cxn>
              <a:cxn ang="0">
                <a:pos x="57" y="34"/>
              </a:cxn>
              <a:cxn ang="0">
                <a:pos x="58" y="35"/>
              </a:cxn>
              <a:cxn ang="0">
                <a:pos x="58" y="35"/>
              </a:cxn>
              <a:cxn ang="0">
                <a:pos x="59" y="21"/>
              </a:cxn>
              <a:cxn ang="0">
                <a:pos x="56" y="24"/>
              </a:cxn>
              <a:cxn ang="0">
                <a:pos x="39" y="24"/>
              </a:cxn>
              <a:cxn ang="0">
                <a:pos x="37" y="21"/>
              </a:cxn>
              <a:cxn ang="0">
                <a:pos x="38" y="20"/>
              </a:cxn>
              <a:cxn ang="0">
                <a:pos x="43" y="14"/>
              </a:cxn>
              <a:cxn ang="0">
                <a:pos x="30" y="9"/>
              </a:cxn>
              <a:cxn ang="0">
                <a:pos x="13" y="19"/>
              </a:cxn>
              <a:cxn ang="0">
                <a:pos x="11" y="23"/>
              </a:cxn>
              <a:cxn ang="0">
                <a:pos x="10" y="24"/>
              </a:cxn>
              <a:cxn ang="0">
                <a:pos x="2" y="24"/>
              </a:cxn>
              <a:cxn ang="0">
                <a:pos x="1" y="23"/>
              </a:cxn>
              <a:cxn ang="0">
                <a:pos x="1" y="22"/>
              </a:cxn>
              <a:cxn ang="0">
                <a:pos x="30" y="0"/>
              </a:cxn>
              <a:cxn ang="0">
                <a:pos x="50" y="8"/>
              </a:cxn>
              <a:cxn ang="0">
                <a:pos x="55" y="3"/>
              </a:cxn>
              <a:cxn ang="0">
                <a:pos x="56" y="2"/>
              </a:cxn>
              <a:cxn ang="0">
                <a:pos x="59" y="4"/>
              </a:cxn>
              <a:cxn ang="0">
                <a:pos x="59" y="21"/>
              </a:cxn>
            </a:cxnLst>
            <a:rect l="0" t="0" r="r" b="b"/>
            <a:pathLst>
              <a:path w="59" h="58">
                <a:moveTo>
                  <a:pt x="58" y="35"/>
                </a:moveTo>
                <a:cubicBezTo>
                  <a:pt x="55" y="48"/>
                  <a:pt x="43" y="58"/>
                  <a:pt x="29" y="58"/>
                </a:cubicBezTo>
                <a:cubicBezTo>
                  <a:pt x="22" y="58"/>
                  <a:pt x="15" y="55"/>
                  <a:pt x="9" y="50"/>
                </a:cubicBezTo>
                <a:cubicBezTo>
                  <a:pt x="5" y="55"/>
                  <a:pt x="5" y="55"/>
                  <a:pt x="5" y="55"/>
                </a:cubicBezTo>
                <a:cubicBezTo>
                  <a:pt x="4" y="55"/>
                  <a:pt x="4" y="55"/>
                  <a:pt x="3" y="55"/>
                </a:cubicBezTo>
                <a:cubicBezTo>
                  <a:pt x="2" y="55"/>
                  <a:pt x="0" y="54"/>
                  <a:pt x="0" y="53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5"/>
                  <a:pt x="2" y="34"/>
                  <a:pt x="3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1" y="34"/>
                  <a:pt x="22" y="35"/>
                  <a:pt x="22" y="36"/>
                </a:cubicBezTo>
                <a:cubicBezTo>
                  <a:pt x="22" y="37"/>
                  <a:pt x="22" y="37"/>
                  <a:pt x="22" y="38"/>
                </a:cubicBezTo>
                <a:cubicBezTo>
                  <a:pt x="16" y="43"/>
                  <a:pt x="16" y="43"/>
                  <a:pt x="16" y="43"/>
                </a:cubicBezTo>
                <a:cubicBezTo>
                  <a:pt x="20" y="46"/>
                  <a:pt x="25" y="48"/>
                  <a:pt x="30" y="48"/>
                </a:cubicBezTo>
                <a:cubicBezTo>
                  <a:pt x="36" y="48"/>
                  <a:pt x="43" y="45"/>
                  <a:pt x="46" y="39"/>
                </a:cubicBezTo>
                <a:cubicBezTo>
                  <a:pt x="47" y="37"/>
                  <a:pt x="48" y="36"/>
                  <a:pt x="48" y="34"/>
                </a:cubicBezTo>
                <a:cubicBezTo>
                  <a:pt x="48" y="34"/>
                  <a:pt x="49" y="34"/>
                  <a:pt x="49" y="34"/>
                </a:cubicBezTo>
                <a:cubicBezTo>
                  <a:pt x="57" y="34"/>
                  <a:pt x="57" y="34"/>
                  <a:pt x="57" y="34"/>
                </a:cubicBezTo>
                <a:cubicBezTo>
                  <a:pt x="57" y="34"/>
                  <a:pt x="58" y="34"/>
                  <a:pt x="58" y="35"/>
                </a:cubicBezTo>
                <a:cubicBezTo>
                  <a:pt x="58" y="35"/>
                  <a:pt x="58" y="35"/>
                  <a:pt x="58" y="35"/>
                </a:cubicBezTo>
                <a:close/>
                <a:moveTo>
                  <a:pt x="59" y="21"/>
                </a:moveTo>
                <a:cubicBezTo>
                  <a:pt x="59" y="23"/>
                  <a:pt x="58" y="24"/>
                  <a:pt x="56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8" y="24"/>
                  <a:pt x="37" y="23"/>
                  <a:pt x="37" y="21"/>
                </a:cubicBezTo>
                <a:cubicBezTo>
                  <a:pt x="37" y="21"/>
                  <a:pt x="37" y="20"/>
                  <a:pt x="38" y="20"/>
                </a:cubicBezTo>
                <a:cubicBezTo>
                  <a:pt x="43" y="14"/>
                  <a:pt x="43" y="14"/>
                  <a:pt x="43" y="14"/>
                </a:cubicBezTo>
                <a:cubicBezTo>
                  <a:pt x="39" y="11"/>
                  <a:pt x="34" y="9"/>
                  <a:pt x="30" y="9"/>
                </a:cubicBezTo>
                <a:cubicBezTo>
                  <a:pt x="23" y="9"/>
                  <a:pt x="17" y="13"/>
                  <a:pt x="13" y="19"/>
                </a:cubicBezTo>
                <a:cubicBezTo>
                  <a:pt x="12" y="20"/>
                  <a:pt x="12" y="21"/>
                  <a:pt x="11" y="23"/>
                </a:cubicBezTo>
                <a:cubicBezTo>
                  <a:pt x="11" y="24"/>
                  <a:pt x="10" y="24"/>
                  <a:pt x="10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1" y="23"/>
                  <a:pt x="1" y="23"/>
                </a:cubicBezTo>
                <a:cubicBezTo>
                  <a:pt x="1" y="23"/>
                  <a:pt x="1" y="22"/>
                  <a:pt x="1" y="22"/>
                </a:cubicBezTo>
                <a:cubicBezTo>
                  <a:pt x="4" y="9"/>
                  <a:pt x="16" y="0"/>
                  <a:pt x="30" y="0"/>
                </a:cubicBezTo>
                <a:cubicBezTo>
                  <a:pt x="37" y="0"/>
                  <a:pt x="44" y="3"/>
                  <a:pt x="50" y="8"/>
                </a:cubicBezTo>
                <a:cubicBezTo>
                  <a:pt x="55" y="3"/>
                  <a:pt x="55" y="3"/>
                  <a:pt x="55" y="3"/>
                </a:cubicBezTo>
                <a:cubicBezTo>
                  <a:pt x="55" y="2"/>
                  <a:pt x="56" y="2"/>
                  <a:pt x="56" y="2"/>
                </a:cubicBezTo>
                <a:cubicBezTo>
                  <a:pt x="58" y="2"/>
                  <a:pt x="59" y="3"/>
                  <a:pt x="59" y="4"/>
                </a:cubicBezTo>
                <a:lnTo>
                  <a:pt x="59" y="2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41" name="Losango 40"/>
          <p:cNvSpPr/>
          <p:nvPr/>
        </p:nvSpPr>
        <p:spPr>
          <a:xfrm>
            <a:off x="659807" y="4035351"/>
            <a:ext cx="294852" cy="332648"/>
          </a:xfrm>
          <a:prstGeom prst="diamond">
            <a:avLst/>
          </a:prstGeom>
          <a:solidFill>
            <a:srgbClr val="014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Freeform 239">
            <a:extLst>
              <a:ext uri="{FF2B5EF4-FFF2-40B4-BE49-F238E27FC236}">
                <a16:creationId xmlns:a16="http://schemas.microsoft.com/office/drawing/2014/main" xmlns="" id="{B0C11FE6-E75A-40DB-8E07-D245DD243F88}"/>
              </a:ext>
            </a:extLst>
          </p:cNvPr>
          <p:cNvSpPr>
            <a:spLocks noEditPoints="1"/>
          </p:cNvSpPr>
          <p:nvPr/>
        </p:nvSpPr>
        <p:spPr bwMode="auto">
          <a:xfrm>
            <a:off x="702285" y="4115111"/>
            <a:ext cx="184138" cy="175347"/>
          </a:xfrm>
          <a:custGeom>
            <a:avLst/>
            <a:gdLst/>
            <a:ahLst/>
            <a:cxnLst>
              <a:cxn ang="0">
                <a:pos x="58" y="35"/>
              </a:cxn>
              <a:cxn ang="0">
                <a:pos x="29" y="58"/>
              </a:cxn>
              <a:cxn ang="0">
                <a:pos x="9" y="50"/>
              </a:cxn>
              <a:cxn ang="0">
                <a:pos x="5" y="55"/>
              </a:cxn>
              <a:cxn ang="0">
                <a:pos x="3" y="55"/>
              </a:cxn>
              <a:cxn ang="0">
                <a:pos x="0" y="53"/>
              </a:cxn>
              <a:cxn ang="0">
                <a:pos x="0" y="36"/>
              </a:cxn>
              <a:cxn ang="0">
                <a:pos x="3" y="34"/>
              </a:cxn>
              <a:cxn ang="0">
                <a:pos x="20" y="34"/>
              </a:cxn>
              <a:cxn ang="0">
                <a:pos x="22" y="36"/>
              </a:cxn>
              <a:cxn ang="0">
                <a:pos x="22" y="38"/>
              </a:cxn>
              <a:cxn ang="0">
                <a:pos x="16" y="43"/>
              </a:cxn>
              <a:cxn ang="0">
                <a:pos x="30" y="48"/>
              </a:cxn>
              <a:cxn ang="0">
                <a:pos x="46" y="39"/>
              </a:cxn>
              <a:cxn ang="0">
                <a:pos x="48" y="34"/>
              </a:cxn>
              <a:cxn ang="0">
                <a:pos x="49" y="34"/>
              </a:cxn>
              <a:cxn ang="0">
                <a:pos x="57" y="34"/>
              </a:cxn>
              <a:cxn ang="0">
                <a:pos x="58" y="35"/>
              </a:cxn>
              <a:cxn ang="0">
                <a:pos x="58" y="35"/>
              </a:cxn>
              <a:cxn ang="0">
                <a:pos x="59" y="21"/>
              </a:cxn>
              <a:cxn ang="0">
                <a:pos x="56" y="24"/>
              </a:cxn>
              <a:cxn ang="0">
                <a:pos x="39" y="24"/>
              </a:cxn>
              <a:cxn ang="0">
                <a:pos x="37" y="21"/>
              </a:cxn>
              <a:cxn ang="0">
                <a:pos x="38" y="20"/>
              </a:cxn>
              <a:cxn ang="0">
                <a:pos x="43" y="14"/>
              </a:cxn>
              <a:cxn ang="0">
                <a:pos x="30" y="9"/>
              </a:cxn>
              <a:cxn ang="0">
                <a:pos x="13" y="19"/>
              </a:cxn>
              <a:cxn ang="0">
                <a:pos x="11" y="23"/>
              </a:cxn>
              <a:cxn ang="0">
                <a:pos x="10" y="24"/>
              </a:cxn>
              <a:cxn ang="0">
                <a:pos x="2" y="24"/>
              </a:cxn>
              <a:cxn ang="0">
                <a:pos x="1" y="23"/>
              </a:cxn>
              <a:cxn ang="0">
                <a:pos x="1" y="22"/>
              </a:cxn>
              <a:cxn ang="0">
                <a:pos x="30" y="0"/>
              </a:cxn>
              <a:cxn ang="0">
                <a:pos x="50" y="8"/>
              </a:cxn>
              <a:cxn ang="0">
                <a:pos x="55" y="3"/>
              </a:cxn>
              <a:cxn ang="0">
                <a:pos x="56" y="2"/>
              </a:cxn>
              <a:cxn ang="0">
                <a:pos x="59" y="4"/>
              </a:cxn>
              <a:cxn ang="0">
                <a:pos x="59" y="21"/>
              </a:cxn>
            </a:cxnLst>
            <a:rect l="0" t="0" r="r" b="b"/>
            <a:pathLst>
              <a:path w="59" h="58">
                <a:moveTo>
                  <a:pt x="58" y="35"/>
                </a:moveTo>
                <a:cubicBezTo>
                  <a:pt x="55" y="48"/>
                  <a:pt x="43" y="58"/>
                  <a:pt x="29" y="58"/>
                </a:cubicBezTo>
                <a:cubicBezTo>
                  <a:pt x="22" y="58"/>
                  <a:pt x="15" y="55"/>
                  <a:pt x="9" y="50"/>
                </a:cubicBezTo>
                <a:cubicBezTo>
                  <a:pt x="5" y="55"/>
                  <a:pt x="5" y="55"/>
                  <a:pt x="5" y="55"/>
                </a:cubicBezTo>
                <a:cubicBezTo>
                  <a:pt x="4" y="55"/>
                  <a:pt x="4" y="55"/>
                  <a:pt x="3" y="55"/>
                </a:cubicBezTo>
                <a:cubicBezTo>
                  <a:pt x="2" y="55"/>
                  <a:pt x="0" y="54"/>
                  <a:pt x="0" y="53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5"/>
                  <a:pt x="2" y="34"/>
                  <a:pt x="3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1" y="34"/>
                  <a:pt x="22" y="35"/>
                  <a:pt x="22" y="36"/>
                </a:cubicBezTo>
                <a:cubicBezTo>
                  <a:pt x="22" y="37"/>
                  <a:pt x="22" y="37"/>
                  <a:pt x="22" y="38"/>
                </a:cubicBezTo>
                <a:cubicBezTo>
                  <a:pt x="16" y="43"/>
                  <a:pt x="16" y="43"/>
                  <a:pt x="16" y="43"/>
                </a:cubicBezTo>
                <a:cubicBezTo>
                  <a:pt x="20" y="46"/>
                  <a:pt x="25" y="48"/>
                  <a:pt x="30" y="48"/>
                </a:cubicBezTo>
                <a:cubicBezTo>
                  <a:pt x="36" y="48"/>
                  <a:pt x="43" y="45"/>
                  <a:pt x="46" y="39"/>
                </a:cubicBezTo>
                <a:cubicBezTo>
                  <a:pt x="47" y="37"/>
                  <a:pt x="48" y="36"/>
                  <a:pt x="48" y="34"/>
                </a:cubicBezTo>
                <a:cubicBezTo>
                  <a:pt x="48" y="34"/>
                  <a:pt x="49" y="34"/>
                  <a:pt x="49" y="34"/>
                </a:cubicBezTo>
                <a:cubicBezTo>
                  <a:pt x="57" y="34"/>
                  <a:pt x="57" y="34"/>
                  <a:pt x="57" y="34"/>
                </a:cubicBezTo>
                <a:cubicBezTo>
                  <a:pt x="57" y="34"/>
                  <a:pt x="58" y="34"/>
                  <a:pt x="58" y="35"/>
                </a:cubicBezTo>
                <a:cubicBezTo>
                  <a:pt x="58" y="35"/>
                  <a:pt x="58" y="35"/>
                  <a:pt x="58" y="35"/>
                </a:cubicBezTo>
                <a:close/>
                <a:moveTo>
                  <a:pt x="59" y="21"/>
                </a:moveTo>
                <a:cubicBezTo>
                  <a:pt x="59" y="23"/>
                  <a:pt x="58" y="24"/>
                  <a:pt x="56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8" y="24"/>
                  <a:pt x="37" y="23"/>
                  <a:pt x="37" y="21"/>
                </a:cubicBezTo>
                <a:cubicBezTo>
                  <a:pt x="37" y="21"/>
                  <a:pt x="37" y="20"/>
                  <a:pt x="38" y="20"/>
                </a:cubicBezTo>
                <a:cubicBezTo>
                  <a:pt x="43" y="14"/>
                  <a:pt x="43" y="14"/>
                  <a:pt x="43" y="14"/>
                </a:cubicBezTo>
                <a:cubicBezTo>
                  <a:pt x="39" y="11"/>
                  <a:pt x="34" y="9"/>
                  <a:pt x="30" y="9"/>
                </a:cubicBezTo>
                <a:cubicBezTo>
                  <a:pt x="23" y="9"/>
                  <a:pt x="17" y="13"/>
                  <a:pt x="13" y="19"/>
                </a:cubicBezTo>
                <a:cubicBezTo>
                  <a:pt x="12" y="20"/>
                  <a:pt x="12" y="21"/>
                  <a:pt x="11" y="23"/>
                </a:cubicBezTo>
                <a:cubicBezTo>
                  <a:pt x="11" y="24"/>
                  <a:pt x="10" y="24"/>
                  <a:pt x="10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1" y="23"/>
                  <a:pt x="1" y="23"/>
                </a:cubicBezTo>
                <a:cubicBezTo>
                  <a:pt x="1" y="23"/>
                  <a:pt x="1" y="22"/>
                  <a:pt x="1" y="22"/>
                </a:cubicBezTo>
                <a:cubicBezTo>
                  <a:pt x="4" y="9"/>
                  <a:pt x="16" y="0"/>
                  <a:pt x="30" y="0"/>
                </a:cubicBezTo>
                <a:cubicBezTo>
                  <a:pt x="37" y="0"/>
                  <a:pt x="44" y="3"/>
                  <a:pt x="50" y="8"/>
                </a:cubicBezTo>
                <a:cubicBezTo>
                  <a:pt x="55" y="3"/>
                  <a:pt x="55" y="3"/>
                  <a:pt x="55" y="3"/>
                </a:cubicBezTo>
                <a:cubicBezTo>
                  <a:pt x="55" y="2"/>
                  <a:pt x="56" y="2"/>
                  <a:pt x="56" y="2"/>
                </a:cubicBezTo>
                <a:cubicBezTo>
                  <a:pt x="58" y="2"/>
                  <a:pt x="59" y="3"/>
                  <a:pt x="59" y="4"/>
                </a:cubicBezTo>
                <a:lnTo>
                  <a:pt x="59" y="2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6278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15"/>
          <p:cNvSpPr>
            <a:spLocks noEditPoints="1"/>
          </p:cNvSpPr>
          <p:nvPr/>
        </p:nvSpPr>
        <p:spPr bwMode="auto">
          <a:xfrm>
            <a:off x="5882688" y="1287013"/>
            <a:ext cx="426625" cy="349767"/>
          </a:xfrm>
          <a:custGeom>
            <a:avLst/>
            <a:gdLst>
              <a:gd name="T0" fmla="*/ 192 w 384"/>
              <a:gd name="T1" fmla="*/ 72 h 312"/>
              <a:gd name="T2" fmla="*/ 0 w 384"/>
              <a:gd name="T3" fmla="*/ 0 h 312"/>
              <a:gd name="T4" fmla="*/ 0 w 384"/>
              <a:gd name="T5" fmla="*/ 264 h 312"/>
              <a:gd name="T6" fmla="*/ 12 w 384"/>
              <a:gd name="T7" fmla="*/ 264 h 312"/>
              <a:gd name="T8" fmla="*/ 24 w 384"/>
              <a:gd name="T9" fmla="*/ 264 h 312"/>
              <a:gd name="T10" fmla="*/ 24 w 384"/>
              <a:gd name="T11" fmla="*/ 288 h 312"/>
              <a:gd name="T12" fmla="*/ 168 w 384"/>
              <a:gd name="T13" fmla="*/ 312 h 312"/>
              <a:gd name="T14" fmla="*/ 216 w 384"/>
              <a:gd name="T15" fmla="*/ 312 h 312"/>
              <a:gd name="T16" fmla="*/ 360 w 384"/>
              <a:gd name="T17" fmla="*/ 288 h 312"/>
              <a:gd name="T18" fmla="*/ 360 w 384"/>
              <a:gd name="T19" fmla="*/ 264 h 312"/>
              <a:gd name="T20" fmla="*/ 372 w 384"/>
              <a:gd name="T21" fmla="*/ 264 h 312"/>
              <a:gd name="T22" fmla="*/ 384 w 384"/>
              <a:gd name="T23" fmla="*/ 264 h 312"/>
              <a:gd name="T24" fmla="*/ 384 w 384"/>
              <a:gd name="T25" fmla="*/ 0 h 312"/>
              <a:gd name="T26" fmla="*/ 192 w 384"/>
              <a:gd name="T27" fmla="*/ 72 h 312"/>
              <a:gd name="T28" fmla="*/ 168 w 384"/>
              <a:gd name="T29" fmla="*/ 251 h 312"/>
              <a:gd name="T30" fmla="*/ 24 w 384"/>
              <a:gd name="T31" fmla="*/ 228 h 312"/>
              <a:gd name="T32" fmla="*/ 24 w 384"/>
              <a:gd name="T33" fmla="*/ 24 h 312"/>
              <a:gd name="T34" fmla="*/ 57 w 384"/>
              <a:gd name="T35" fmla="*/ 25 h 312"/>
              <a:gd name="T36" fmla="*/ 63 w 384"/>
              <a:gd name="T37" fmla="*/ 26 h 312"/>
              <a:gd name="T38" fmla="*/ 65 w 384"/>
              <a:gd name="T39" fmla="*/ 26 h 312"/>
              <a:gd name="T40" fmla="*/ 167 w 384"/>
              <a:gd name="T41" fmla="*/ 67 h 312"/>
              <a:gd name="T42" fmla="*/ 168 w 384"/>
              <a:gd name="T43" fmla="*/ 72 h 312"/>
              <a:gd name="T44" fmla="*/ 168 w 384"/>
              <a:gd name="T45" fmla="*/ 251 h 312"/>
              <a:gd name="T46" fmla="*/ 360 w 384"/>
              <a:gd name="T47" fmla="*/ 228 h 312"/>
              <a:gd name="T48" fmla="*/ 216 w 384"/>
              <a:gd name="T49" fmla="*/ 251 h 312"/>
              <a:gd name="T50" fmla="*/ 216 w 384"/>
              <a:gd name="T51" fmla="*/ 72 h 312"/>
              <a:gd name="T52" fmla="*/ 360 w 384"/>
              <a:gd name="T53" fmla="*/ 24 h 312"/>
              <a:gd name="T54" fmla="*/ 360 w 384"/>
              <a:gd name="T55" fmla="*/ 228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84" h="312">
                <a:moveTo>
                  <a:pt x="192" y="72"/>
                </a:moveTo>
                <a:cubicBezTo>
                  <a:pt x="192" y="12"/>
                  <a:pt x="58" y="0"/>
                  <a:pt x="0" y="0"/>
                </a:cubicBezTo>
                <a:cubicBezTo>
                  <a:pt x="0" y="264"/>
                  <a:pt x="0" y="264"/>
                  <a:pt x="0" y="264"/>
                </a:cubicBezTo>
                <a:cubicBezTo>
                  <a:pt x="12" y="264"/>
                  <a:pt x="12" y="264"/>
                  <a:pt x="12" y="264"/>
                </a:cubicBezTo>
                <a:cubicBezTo>
                  <a:pt x="16" y="264"/>
                  <a:pt x="20" y="264"/>
                  <a:pt x="24" y="264"/>
                </a:cubicBezTo>
                <a:cubicBezTo>
                  <a:pt x="24" y="288"/>
                  <a:pt x="24" y="288"/>
                  <a:pt x="24" y="288"/>
                </a:cubicBezTo>
                <a:cubicBezTo>
                  <a:pt x="72" y="288"/>
                  <a:pt x="168" y="274"/>
                  <a:pt x="168" y="312"/>
                </a:cubicBezTo>
                <a:cubicBezTo>
                  <a:pt x="216" y="312"/>
                  <a:pt x="216" y="312"/>
                  <a:pt x="216" y="312"/>
                </a:cubicBezTo>
                <a:cubicBezTo>
                  <a:pt x="216" y="274"/>
                  <a:pt x="312" y="288"/>
                  <a:pt x="360" y="288"/>
                </a:cubicBezTo>
                <a:cubicBezTo>
                  <a:pt x="360" y="264"/>
                  <a:pt x="360" y="264"/>
                  <a:pt x="360" y="264"/>
                </a:cubicBezTo>
                <a:cubicBezTo>
                  <a:pt x="364" y="264"/>
                  <a:pt x="368" y="264"/>
                  <a:pt x="372" y="264"/>
                </a:cubicBezTo>
                <a:cubicBezTo>
                  <a:pt x="384" y="264"/>
                  <a:pt x="384" y="264"/>
                  <a:pt x="384" y="264"/>
                </a:cubicBezTo>
                <a:cubicBezTo>
                  <a:pt x="384" y="0"/>
                  <a:pt x="384" y="0"/>
                  <a:pt x="384" y="0"/>
                </a:cubicBezTo>
                <a:cubicBezTo>
                  <a:pt x="326" y="0"/>
                  <a:pt x="192" y="12"/>
                  <a:pt x="192" y="72"/>
                </a:cubicBezTo>
                <a:close/>
                <a:moveTo>
                  <a:pt x="168" y="251"/>
                </a:moveTo>
                <a:cubicBezTo>
                  <a:pt x="133" y="230"/>
                  <a:pt x="67" y="228"/>
                  <a:pt x="24" y="228"/>
                </a:cubicBezTo>
                <a:cubicBezTo>
                  <a:pt x="24" y="24"/>
                  <a:pt x="24" y="24"/>
                  <a:pt x="24" y="24"/>
                </a:cubicBezTo>
                <a:cubicBezTo>
                  <a:pt x="36" y="24"/>
                  <a:pt x="47" y="25"/>
                  <a:pt x="57" y="25"/>
                </a:cubicBezTo>
                <a:cubicBezTo>
                  <a:pt x="63" y="26"/>
                  <a:pt x="63" y="26"/>
                  <a:pt x="63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112" y="29"/>
                  <a:pt x="162" y="39"/>
                  <a:pt x="167" y="67"/>
                </a:cubicBezTo>
                <a:cubicBezTo>
                  <a:pt x="168" y="72"/>
                  <a:pt x="168" y="72"/>
                  <a:pt x="168" y="72"/>
                </a:cubicBezTo>
                <a:lnTo>
                  <a:pt x="168" y="251"/>
                </a:lnTo>
                <a:close/>
                <a:moveTo>
                  <a:pt x="360" y="228"/>
                </a:moveTo>
                <a:cubicBezTo>
                  <a:pt x="317" y="228"/>
                  <a:pt x="251" y="230"/>
                  <a:pt x="216" y="251"/>
                </a:cubicBezTo>
                <a:cubicBezTo>
                  <a:pt x="216" y="72"/>
                  <a:pt x="216" y="72"/>
                  <a:pt x="216" y="72"/>
                </a:cubicBezTo>
                <a:cubicBezTo>
                  <a:pt x="216" y="56"/>
                  <a:pt x="241" y="25"/>
                  <a:pt x="360" y="24"/>
                </a:cubicBezTo>
                <a:lnTo>
                  <a:pt x="360" y="2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latin typeface="+mn-lt"/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0" y="5815096"/>
            <a:ext cx="12191999" cy="648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2" name="Grupo 51"/>
          <p:cNvGrpSpPr/>
          <p:nvPr/>
        </p:nvGrpSpPr>
        <p:grpSpPr>
          <a:xfrm>
            <a:off x="515153" y="1600778"/>
            <a:ext cx="10882650" cy="2478057"/>
            <a:chOff x="4207099" y="1596107"/>
            <a:chExt cx="9440216" cy="2478057"/>
          </a:xfrm>
        </p:grpSpPr>
        <p:cxnSp>
          <p:nvCxnSpPr>
            <p:cNvPr id="53" name="Conector reto 52"/>
            <p:cNvCxnSpPr/>
            <p:nvPr/>
          </p:nvCxnSpPr>
          <p:spPr>
            <a:xfrm>
              <a:off x="4207099" y="1596107"/>
              <a:ext cx="6920247" cy="0"/>
            </a:xfrm>
            <a:prstGeom prst="line">
              <a:avLst/>
            </a:prstGeom>
            <a:ln w="19050">
              <a:solidFill>
                <a:srgbClr val="004D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ítulo 1"/>
            <p:cNvSpPr txBox="1">
              <a:spLocks/>
            </p:cNvSpPr>
            <p:nvPr/>
          </p:nvSpPr>
          <p:spPr>
            <a:xfrm>
              <a:off x="4207099" y="2233648"/>
              <a:ext cx="9440216" cy="184051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BR" sz="5400" b="1" dirty="0">
                  <a:latin typeface="Franklin Gothic Demi Cond" panose="020B0706030402020204" pitchFamily="34" charset="0"/>
                </a:rPr>
                <a:t>AVALIAÇÃO DOS PROCESSOS DE CADASTRO, REGISTRO E PÓS - REGISTRO</a:t>
              </a:r>
            </a:p>
          </p:txBody>
        </p:sp>
        <p:grpSp>
          <p:nvGrpSpPr>
            <p:cNvPr id="55" name="Grupo 54"/>
            <p:cNvGrpSpPr/>
            <p:nvPr/>
          </p:nvGrpSpPr>
          <p:grpSpPr>
            <a:xfrm>
              <a:off x="10245826" y="1723475"/>
              <a:ext cx="881520" cy="166006"/>
              <a:chOff x="6510953" y="1774991"/>
              <a:chExt cx="1177733" cy="221788"/>
            </a:xfrm>
          </p:grpSpPr>
          <p:sp>
            <p:nvSpPr>
              <p:cNvPr id="56" name="Retângulo 55"/>
              <p:cNvSpPr/>
              <p:nvPr/>
            </p:nvSpPr>
            <p:spPr>
              <a:xfrm>
                <a:off x="7466136" y="1774991"/>
                <a:ext cx="222550" cy="221788"/>
              </a:xfrm>
              <a:prstGeom prst="rect">
                <a:avLst/>
              </a:prstGeom>
              <a:solidFill>
                <a:srgbClr val="ABAA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7" name="Retângulo 56"/>
              <p:cNvSpPr/>
              <p:nvPr/>
            </p:nvSpPr>
            <p:spPr>
              <a:xfrm>
                <a:off x="6510953" y="1774991"/>
                <a:ext cx="222550" cy="221788"/>
              </a:xfrm>
              <a:prstGeom prst="rect">
                <a:avLst/>
              </a:prstGeom>
              <a:solidFill>
                <a:srgbClr val="004D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8" name="Retângulo 57"/>
              <p:cNvSpPr/>
              <p:nvPr/>
            </p:nvSpPr>
            <p:spPr>
              <a:xfrm>
                <a:off x="6988545" y="1774991"/>
                <a:ext cx="222550" cy="221788"/>
              </a:xfrm>
              <a:prstGeom prst="rect">
                <a:avLst/>
              </a:prstGeom>
              <a:solidFill>
                <a:srgbClr val="006A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2" name="Retângulo 11"/>
          <p:cNvSpPr/>
          <p:nvPr/>
        </p:nvSpPr>
        <p:spPr>
          <a:xfrm>
            <a:off x="529283" y="4078835"/>
            <a:ext cx="1113343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Considerações gerais;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Normatização (Normas e Legislações vigentes);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Análise técnica e Emissão de Exigências;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Tempos médios do processo;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Sistemas de informações e canais de comunicação</a:t>
            </a:r>
          </a:p>
        </p:txBody>
      </p:sp>
      <p:sp>
        <p:nvSpPr>
          <p:cNvPr id="14" name="Losango 13"/>
          <p:cNvSpPr/>
          <p:nvPr/>
        </p:nvSpPr>
        <p:spPr>
          <a:xfrm>
            <a:off x="529283" y="4211258"/>
            <a:ext cx="257581" cy="276139"/>
          </a:xfrm>
          <a:prstGeom prst="diamond">
            <a:avLst/>
          </a:prstGeom>
          <a:solidFill>
            <a:srgbClr val="014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Losango 14"/>
          <p:cNvSpPr/>
          <p:nvPr/>
        </p:nvSpPr>
        <p:spPr>
          <a:xfrm>
            <a:off x="529282" y="4599611"/>
            <a:ext cx="257581" cy="276139"/>
          </a:xfrm>
          <a:prstGeom prst="diamond">
            <a:avLst/>
          </a:prstGeom>
          <a:solidFill>
            <a:srgbClr val="014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Losango 15"/>
          <p:cNvSpPr/>
          <p:nvPr/>
        </p:nvSpPr>
        <p:spPr>
          <a:xfrm>
            <a:off x="529282" y="5022021"/>
            <a:ext cx="257581" cy="276139"/>
          </a:xfrm>
          <a:prstGeom prst="diamond">
            <a:avLst/>
          </a:prstGeom>
          <a:solidFill>
            <a:srgbClr val="014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Losango 16"/>
          <p:cNvSpPr/>
          <p:nvPr/>
        </p:nvSpPr>
        <p:spPr>
          <a:xfrm>
            <a:off x="529281" y="5444431"/>
            <a:ext cx="257581" cy="276139"/>
          </a:xfrm>
          <a:prstGeom prst="diamond">
            <a:avLst/>
          </a:prstGeom>
          <a:solidFill>
            <a:srgbClr val="014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Losango 17"/>
          <p:cNvSpPr/>
          <p:nvPr/>
        </p:nvSpPr>
        <p:spPr>
          <a:xfrm>
            <a:off x="529281" y="5847650"/>
            <a:ext cx="257581" cy="276139"/>
          </a:xfrm>
          <a:prstGeom prst="diamond">
            <a:avLst/>
          </a:prstGeom>
          <a:solidFill>
            <a:srgbClr val="014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412124" y="4173361"/>
            <a:ext cx="5074276" cy="844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412124" y="5392686"/>
            <a:ext cx="5074276" cy="844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779949" y="5373919"/>
            <a:ext cx="10999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4C9C"/>
                </a:solidFill>
                <a:latin typeface="Franklin Gothic Demi Cond" panose="020B0706030402020204" pitchFamily="34" charset="0"/>
              </a:rPr>
              <a:t>DESAFIO </a:t>
            </a:r>
            <a:r>
              <a:rPr lang="pt-BR" dirty="0" smtClean="0">
                <a:solidFill>
                  <a:srgbClr val="004C9C"/>
                </a:solidFill>
                <a:latin typeface="Franklin Gothic Demi Cond" panose="020B0706030402020204" pitchFamily="34" charset="0"/>
              </a:rPr>
              <a:t>1: QUALIFICAR REVISÃO TÉCNICA</a:t>
            </a:r>
            <a:endParaRPr lang="pt-BR" dirty="0">
              <a:solidFill>
                <a:srgbClr val="004C9C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14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/>
          <p:cNvSpPr txBox="1">
            <a:spLocks/>
          </p:cNvSpPr>
          <p:nvPr/>
        </p:nvSpPr>
        <p:spPr>
          <a:xfrm>
            <a:off x="1758463" y="509145"/>
            <a:ext cx="8997461" cy="7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pt-BR"/>
            </a:defPPr>
            <a:lvl1pPr defTabSz="420688">
              <a:lnSpc>
                <a:spcPct val="90000"/>
              </a:lnSpc>
              <a:defRPr sz="2400">
                <a:latin typeface="Franklin Gothic Demi Cond" charset="0"/>
              </a:defRPr>
            </a:lvl1pPr>
            <a:lvl2pPr marL="742950" indent="-285750" defTabSz="420688">
              <a:defRPr>
                <a:latin typeface="Calibri" charset="0"/>
              </a:defRPr>
            </a:lvl2pPr>
            <a:lvl3pPr marL="1143000" indent="-228600" defTabSz="420688">
              <a:defRPr>
                <a:latin typeface="Calibri" charset="0"/>
              </a:defRPr>
            </a:lvl3pPr>
            <a:lvl4pPr marL="1600200" indent="-228600" defTabSz="420688">
              <a:defRPr>
                <a:latin typeface="Calibri" charset="0"/>
              </a:defRPr>
            </a:lvl4pPr>
            <a:lvl5pPr marL="2057400" indent="-228600" defTabSz="420688">
              <a:defRPr>
                <a:latin typeface="Calibri" charset="0"/>
              </a:defRPr>
            </a:lvl5pPr>
            <a:lvl6pPr marL="25146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6pPr>
            <a:lvl7pPr marL="29718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7pPr>
            <a:lvl8pPr marL="34290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8pPr>
            <a:lvl9pPr marL="38862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9pPr>
          </a:lstStyle>
          <a:p>
            <a:r>
              <a:rPr lang="pt-BR" altLang="pt-BR" sz="2800" dirty="0"/>
              <a:t>RESULTADOS</a:t>
            </a:r>
            <a:r>
              <a:rPr lang="pt-BR" altLang="pt-BR" sz="2800" dirty="0">
                <a:solidFill>
                  <a:srgbClr val="004C9C"/>
                </a:solidFill>
              </a:rPr>
              <a:t>|</a:t>
            </a:r>
            <a:r>
              <a:rPr lang="pt-BR" altLang="pt-BR" dirty="0"/>
              <a:t> </a:t>
            </a:r>
            <a:r>
              <a:rPr lang="pt-BR" altLang="pt-BR" sz="2800" dirty="0">
                <a:solidFill>
                  <a:srgbClr val="004C9C"/>
                </a:solidFill>
              </a:rPr>
              <a:t>ANÁLISE TÉCNICA E EXIGÊNCIAS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xmlns="" id="{15FE293B-FB1E-48DF-A97C-7297E3075D77}"/>
              </a:ext>
            </a:extLst>
          </p:cNvPr>
          <p:cNvSpPr/>
          <p:nvPr/>
        </p:nvSpPr>
        <p:spPr>
          <a:xfrm>
            <a:off x="7380690" y="5804126"/>
            <a:ext cx="4619223" cy="683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2" name="Grupo 11"/>
          <p:cNvGrpSpPr/>
          <p:nvPr/>
        </p:nvGrpSpPr>
        <p:grpSpPr>
          <a:xfrm>
            <a:off x="1162012" y="2011199"/>
            <a:ext cx="4639165" cy="707886"/>
            <a:chOff x="24788" y="2643565"/>
            <a:chExt cx="4639165" cy="707886"/>
          </a:xfrm>
        </p:grpSpPr>
        <p:sp>
          <p:nvSpPr>
            <p:cNvPr id="13" name="CaixaDeTexto 12"/>
            <p:cNvSpPr txBox="1"/>
            <p:nvPr/>
          </p:nvSpPr>
          <p:spPr>
            <a:xfrm>
              <a:off x="24788" y="2643565"/>
              <a:ext cx="15641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latin typeface="Franklin Gothic Medium Cond" panose="020B0606030402020204" pitchFamily="34" charset="0"/>
                </a:rPr>
                <a:t>69%</a:t>
              </a:r>
              <a:endParaRPr lang="en-US" sz="40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1400691" y="2735898"/>
              <a:ext cx="32632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Franklin Gothic Book" panose="020B0503020102020204" pitchFamily="34" charset="0"/>
                </a:rPr>
                <a:t>Dos respondentes estão </a:t>
              </a:r>
              <a:r>
                <a:rPr lang="pt-BR" sz="1400" b="1" dirty="0">
                  <a:latin typeface="Franklin Gothic Book" panose="020B0503020102020204" pitchFamily="34" charset="0"/>
                </a:rPr>
                <a:t>INSATISFEITOS OU MUITO INSATISFEITOS</a:t>
              </a:r>
              <a:endParaRPr lang="pt-BR" sz="1400" dirty="0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30" name="CaixaDeTexto 29"/>
          <p:cNvSpPr txBox="1"/>
          <p:nvPr/>
        </p:nvSpPr>
        <p:spPr>
          <a:xfrm>
            <a:off x="423369" y="1431037"/>
            <a:ext cx="10999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4C9C"/>
                </a:solidFill>
                <a:latin typeface="Franklin Gothic Demi Cond" panose="020B0706030402020204" pitchFamily="34" charset="0"/>
              </a:rPr>
              <a:t>PERGUNTA: Marque seu grau de satisfação para </a:t>
            </a:r>
            <a:r>
              <a:rPr lang="pt-BR" dirty="0" smtClean="0">
                <a:solidFill>
                  <a:srgbClr val="004C9C"/>
                </a:solidFill>
                <a:latin typeface="Franklin Gothic Demi Cond" panose="020B0706030402020204" pitchFamily="34" charset="0"/>
              </a:rPr>
              <a:t>COERÊNCIA DOS CRITÉRIOS utilizados </a:t>
            </a:r>
            <a:r>
              <a:rPr lang="pt-BR" dirty="0">
                <a:solidFill>
                  <a:srgbClr val="004C9C"/>
                </a:solidFill>
                <a:latin typeface="Franklin Gothic Demi Cond" panose="020B0706030402020204" pitchFamily="34" charset="0"/>
              </a:rPr>
              <a:t>pela Anvisa para a emissão de exigências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958" y="2682940"/>
            <a:ext cx="410669" cy="410669"/>
          </a:xfrm>
          <a:prstGeom prst="rect">
            <a:avLst/>
          </a:prstGeom>
        </p:spPr>
      </p:pic>
      <p:grpSp>
        <p:nvGrpSpPr>
          <p:cNvPr id="17" name="Grupo 16"/>
          <p:cNvGrpSpPr/>
          <p:nvPr/>
        </p:nvGrpSpPr>
        <p:grpSpPr>
          <a:xfrm>
            <a:off x="7302920" y="1975105"/>
            <a:ext cx="4455354" cy="1205130"/>
            <a:chOff x="384540" y="724499"/>
            <a:chExt cx="5061591" cy="1205130"/>
          </a:xfrm>
        </p:grpSpPr>
        <p:sp>
          <p:nvSpPr>
            <p:cNvPr id="19" name="CaixaDeTexto 18"/>
            <p:cNvSpPr txBox="1"/>
            <p:nvPr/>
          </p:nvSpPr>
          <p:spPr>
            <a:xfrm>
              <a:off x="508669" y="911565"/>
              <a:ext cx="48133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dirty="0">
                  <a:solidFill>
                    <a:srgbClr val="004C9C"/>
                  </a:solidFill>
                  <a:latin typeface="Franklin Gothic Medium Cond" panose="020B0606030402020204" pitchFamily="34" charset="0"/>
                </a:rPr>
                <a:t>AVALIAÇÃO QUALITATIVA: COERÊNCIA DOS CRITÉRIOS</a:t>
              </a:r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384540" y="724499"/>
              <a:ext cx="5061591" cy="1205130"/>
            </a:xfrm>
            <a:prstGeom prst="rect">
              <a:avLst/>
            </a:prstGeom>
            <a:noFill/>
            <a:ln w="57150" cap="sq">
              <a:solidFill>
                <a:srgbClr val="8CBDEC"/>
              </a:solidFill>
              <a:miter lim="800000"/>
            </a:ln>
          </p:spPr>
          <p:txBody>
            <a:bodyPr wrap="square" rtlCol="0">
              <a:noAutofit/>
            </a:bodyPr>
            <a:lstStyle/>
            <a:p>
              <a:pPr marL="200025"/>
              <a:endParaRPr lang="pt-BR" sz="1200" b="1" i="1" dirty="0">
                <a:solidFill>
                  <a:prstClr val="white"/>
                </a:solidFill>
              </a:endParaRPr>
            </a:p>
          </p:txBody>
        </p:sp>
      </p:grpSp>
      <p:sp>
        <p:nvSpPr>
          <p:cNvPr id="21" name="CaixaDeTexto 20"/>
          <p:cNvSpPr txBox="1"/>
          <p:nvPr/>
        </p:nvSpPr>
        <p:spPr>
          <a:xfrm>
            <a:off x="7620987" y="3507833"/>
            <a:ext cx="39067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Franklin Gothic Book" panose="020B0503020102020204" pitchFamily="34" charset="0"/>
              </a:rPr>
              <a:t>A análise do cumprimento de exigência deveria </a:t>
            </a:r>
            <a:r>
              <a:rPr lang="pt-BR" sz="1600" b="1" dirty="0">
                <a:latin typeface="Franklin Gothic Book" panose="020B0503020102020204" pitchFamily="34" charset="0"/>
              </a:rPr>
              <a:t>refletir somente o que foi perguntado na primeira vez</a:t>
            </a:r>
            <a:r>
              <a:rPr lang="pt-BR" sz="1600" dirty="0">
                <a:latin typeface="Franklin Gothic Book" panose="020B0503020102020204" pitchFamily="34" charset="0"/>
              </a:rPr>
              <a:t>. </a:t>
            </a:r>
          </a:p>
          <a:p>
            <a:pPr algn="ctr" defTabSz="914400"/>
            <a:endParaRPr lang="pt-BR" sz="1600" dirty="0">
              <a:latin typeface="Franklin Gothic Book" panose="020B0503020102020204" pitchFamily="34" charset="0"/>
            </a:endParaRPr>
          </a:p>
          <a:p>
            <a:pPr algn="ctr"/>
            <a:r>
              <a:rPr lang="pt-BR" sz="1600" dirty="0">
                <a:latin typeface="Franklin Gothic Book" panose="020B0503020102020204" pitchFamily="34" charset="0"/>
              </a:rPr>
              <a:t>Nota-se </a:t>
            </a:r>
            <a:r>
              <a:rPr lang="pt-BR" sz="1600" b="1" dirty="0">
                <a:latin typeface="Franklin Gothic Book" panose="020B0503020102020204" pitchFamily="34" charset="0"/>
              </a:rPr>
              <a:t>ausência de harmonização </a:t>
            </a:r>
            <a:r>
              <a:rPr lang="pt-BR" sz="1600" dirty="0">
                <a:latin typeface="Franklin Gothic Book" panose="020B0503020102020204" pitchFamily="34" charset="0"/>
              </a:rPr>
              <a:t>nos conceitos e critérios de análise para emissão de exigência. </a:t>
            </a:r>
          </a:p>
          <a:p>
            <a:pPr algn="ctr" defTabSz="914400"/>
            <a:endParaRPr lang="pt-BR" sz="1600" b="1" dirty="0">
              <a:latin typeface="Franklin Gothic Book" panose="020B0503020102020204" pitchFamily="34" charset="0"/>
            </a:endParaRPr>
          </a:p>
          <a:p>
            <a:pPr algn="ctr"/>
            <a:r>
              <a:rPr lang="pt-BR" sz="1600" b="1" dirty="0">
                <a:latin typeface="Franklin Gothic Book" panose="020B0503020102020204" pitchFamily="34" charset="0"/>
              </a:rPr>
              <a:t>Falta de clareza nas exigências</a:t>
            </a:r>
            <a:r>
              <a:rPr lang="pt-BR" sz="1600" dirty="0">
                <a:latin typeface="Franklin Gothic Book" panose="020B0503020102020204" pitchFamily="34" charset="0"/>
              </a:rPr>
              <a:t>.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7302920" y="3180235"/>
            <a:ext cx="6361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pt-BR" sz="6600" dirty="0">
                <a:latin typeface="Franklin Gothic Book" panose="020B0503020102020204" pitchFamily="34" charset="0"/>
              </a:rPr>
              <a:t>“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15FE293B-FB1E-48DF-A97C-7297E3075D77}"/>
              </a:ext>
            </a:extLst>
          </p:cNvPr>
          <p:cNvSpPr/>
          <p:nvPr/>
        </p:nvSpPr>
        <p:spPr>
          <a:xfrm>
            <a:off x="0" y="5804126"/>
            <a:ext cx="12299324" cy="10538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974004" y="6395943"/>
            <a:ext cx="7532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latin typeface="Franklin Gothic Book" panose="020B0503020102020204" pitchFamily="34" charset="0"/>
              </a:rPr>
              <a:t>*foram desconsidrados para fins de cálculo as respostas para </a:t>
            </a:r>
            <a:r>
              <a:rPr lang="pt-BR" sz="1200" b="1" i="1" dirty="0" smtClean="0">
                <a:latin typeface="Franklin Gothic Book" panose="020B0503020102020204" pitchFamily="34" charset="0"/>
              </a:rPr>
              <a:t>indiferentes e não sei avalair</a:t>
            </a:r>
          </a:p>
        </p:txBody>
      </p:sp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0750579"/>
              </p:ext>
            </p:extLst>
          </p:nvPr>
        </p:nvGraphicFramePr>
        <p:xfrm>
          <a:off x="423369" y="2626752"/>
          <a:ext cx="6477417" cy="3629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CaixaDeTexto 24"/>
          <p:cNvSpPr txBox="1"/>
          <p:nvPr/>
        </p:nvSpPr>
        <p:spPr>
          <a:xfrm>
            <a:off x="5967966" y="4226403"/>
            <a:ext cx="161666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Franklin Gothic Book" panose="020B0503020102020204" pitchFamily="34" charset="0"/>
              </a:rPr>
              <a:t>M</a:t>
            </a:r>
            <a:r>
              <a:rPr lang="pt-BR" sz="1200" dirty="0" smtClean="0">
                <a:latin typeface="Franklin Gothic Book" panose="020B0503020102020204" pitchFamily="34" charset="0"/>
              </a:rPr>
              <a:t>uito satisfeitos e satisfeitos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5967966" y="4642293"/>
            <a:ext cx="14490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Franklin Gothic Book" panose="020B0503020102020204" pitchFamily="34" charset="0"/>
              </a:rPr>
              <a:t>M</a:t>
            </a:r>
            <a:r>
              <a:rPr lang="pt-BR" sz="1200" dirty="0" smtClean="0">
                <a:latin typeface="Franklin Gothic Book" panose="020B0503020102020204" pitchFamily="34" charset="0"/>
              </a:rPr>
              <a:t>uito insatisfeitos e insatisfeitos</a:t>
            </a:r>
          </a:p>
        </p:txBody>
      </p:sp>
      <p:sp>
        <p:nvSpPr>
          <p:cNvPr id="26" name="CaixaDeTexto 25"/>
          <p:cNvSpPr txBox="1"/>
          <p:nvPr/>
        </p:nvSpPr>
        <p:spPr>
          <a:xfrm rot="10800000">
            <a:off x="10891558" y="4998054"/>
            <a:ext cx="6361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pt-BR" sz="6600" dirty="0">
                <a:latin typeface="Franklin Gothic Book" panose="020B0503020102020204" pitchFamily="34" charset="0"/>
              </a:rPr>
              <a:t>“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539377" y="5496349"/>
            <a:ext cx="600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(40)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3225750" y="5584194"/>
            <a:ext cx="515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(</a:t>
            </a:r>
            <a:r>
              <a:rPr lang="pt-BR" sz="1400" b="1" dirty="0">
                <a:solidFill>
                  <a:schemeClr val="bg1"/>
                </a:solidFill>
              </a:rPr>
              <a:t>3</a:t>
            </a:r>
            <a:r>
              <a:rPr lang="pt-BR" sz="1400" b="1" dirty="0" smtClean="0">
                <a:solidFill>
                  <a:schemeClr val="bg1"/>
                </a:solidFill>
              </a:rPr>
              <a:t>3)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3225751" y="3988758"/>
            <a:ext cx="515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(82)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1509853" y="3913391"/>
            <a:ext cx="515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(78)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4933552" y="5543572"/>
            <a:ext cx="515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(31)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4916521" y="3953828"/>
            <a:ext cx="515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(71)</a:t>
            </a:r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87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>
            <a:extLst>
              <a:ext uri="{FF2B5EF4-FFF2-40B4-BE49-F238E27FC236}">
                <a16:creationId xmlns:a16="http://schemas.microsoft.com/office/drawing/2014/main" xmlns="" id="{15FE293B-FB1E-48DF-A97C-7297E3075D77}"/>
              </a:ext>
            </a:extLst>
          </p:cNvPr>
          <p:cNvSpPr/>
          <p:nvPr/>
        </p:nvSpPr>
        <p:spPr>
          <a:xfrm>
            <a:off x="0" y="5804126"/>
            <a:ext cx="12299324" cy="10538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Título 1"/>
          <p:cNvSpPr txBox="1">
            <a:spLocks/>
          </p:cNvSpPr>
          <p:nvPr/>
        </p:nvSpPr>
        <p:spPr>
          <a:xfrm>
            <a:off x="1758463" y="509145"/>
            <a:ext cx="8997461" cy="7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pt-BR"/>
            </a:defPPr>
            <a:lvl1pPr defTabSz="420688">
              <a:lnSpc>
                <a:spcPct val="90000"/>
              </a:lnSpc>
              <a:defRPr sz="2400">
                <a:latin typeface="Franklin Gothic Demi Cond" charset="0"/>
              </a:defRPr>
            </a:lvl1pPr>
            <a:lvl2pPr marL="742950" indent="-285750" defTabSz="420688">
              <a:defRPr>
                <a:latin typeface="Calibri" charset="0"/>
              </a:defRPr>
            </a:lvl2pPr>
            <a:lvl3pPr marL="1143000" indent="-228600" defTabSz="420688">
              <a:defRPr>
                <a:latin typeface="Calibri" charset="0"/>
              </a:defRPr>
            </a:lvl3pPr>
            <a:lvl4pPr marL="1600200" indent="-228600" defTabSz="420688">
              <a:defRPr>
                <a:latin typeface="Calibri" charset="0"/>
              </a:defRPr>
            </a:lvl4pPr>
            <a:lvl5pPr marL="2057400" indent="-228600" defTabSz="420688">
              <a:defRPr>
                <a:latin typeface="Calibri" charset="0"/>
              </a:defRPr>
            </a:lvl5pPr>
            <a:lvl6pPr marL="25146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6pPr>
            <a:lvl7pPr marL="29718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7pPr>
            <a:lvl8pPr marL="34290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8pPr>
            <a:lvl9pPr marL="38862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9pPr>
          </a:lstStyle>
          <a:p>
            <a:r>
              <a:rPr lang="pt-BR" altLang="pt-BR" sz="2800" dirty="0"/>
              <a:t>RESULTADOS</a:t>
            </a:r>
            <a:r>
              <a:rPr lang="pt-BR" altLang="pt-BR" sz="2800" dirty="0">
                <a:solidFill>
                  <a:srgbClr val="004C9C"/>
                </a:solidFill>
              </a:rPr>
              <a:t>|</a:t>
            </a:r>
            <a:r>
              <a:rPr lang="pt-BR" altLang="pt-BR" dirty="0"/>
              <a:t> </a:t>
            </a:r>
            <a:r>
              <a:rPr lang="pt-BR" altLang="pt-BR" sz="2800" dirty="0">
                <a:solidFill>
                  <a:srgbClr val="004C9C"/>
                </a:solidFill>
              </a:rPr>
              <a:t>ANÁLISE TÉCNICA E EXIGÊNCIAS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xmlns="" id="{15FE293B-FB1E-48DF-A97C-7297E3075D77}"/>
              </a:ext>
            </a:extLst>
          </p:cNvPr>
          <p:cNvSpPr/>
          <p:nvPr/>
        </p:nvSpPr>
        <p:spPr>
          <a:xfrm>
            <a:off x="7380690" y="5804126"/>
            <a:ext cx="4619223" cy="683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6" name="Grupo 15"/>
          <p:cNvGrpSpPr/>
          <p:nvPr/>
        </p:nvGrpSpPr>
        <p:grpSpPr>
          <a:xfrm>
            <a:off x="1162012" y="2011199"/>
            <a:ext cx="4639165" cy="707886"/>
            <a:chOff x="24788" y="2643565"/>
            <a:chExt cx="4639165" cy="707886"/>
          </a:xfrm>
        </p:grpSpPr>
        <p:sp>
          <p:nvSpPr>
            <p:cNvPr id="17" name="CaixaDeTexto 16"/>
            <p:cNvSpPr txBox="1"/>
            <p:nvPr/>
          </p:nvSpPr>
          <p:spPr>
            <a:xfrm>
              <a:off x="24788" y="2643565"/>
              <a:ext cx="15641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Franklin Gothic Medium Cond" panose="020B0606030402020204" pitchFamily="34" charset="0"/>
                </a:rPr>
                <a:t>52%</a:t>
              </a: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1400691" y="2735898"/>
              <a:ext cx="32632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Franklin Gothic Book" panose="020B0503020102020204" pitchFamily="34" charset="0"/>
                </a:rPr>
                <a:t>Dos respondentes estão </a:t>
              </a:r>
              <a:r>
                <a:rPr lang="pt-BR" sz="1400" b="1" dirty="0">
                  <a:latin typeface="Franklin Gothic Book" panose="020B0503020102020204" pitchFamily="34" charset="0"/>
                </a:rPr>
                <a:t>INSATISFEITOS OU MUITO INSATISFEITOS</a:t>
              </a:r>
              <a:endParaRPr lang="pt-BR" sz="1400" dirty="0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0" name="CaixaDeTexto 19"/>
          <p:cNvSpPr txBox="1"/>
          <p:nvPr/>
        </p:nvSpPr>
        <p:spPr>
          <a:xfrm>
            <a:off x="423369" y="1431037"/>
            <a:ext cx="10999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4C9C"/>
                </a:solidFill>
                <a:latin typeface="Franklin Gothic Demi Cond" panose="020B0706030402020204" pitchFamily="34" charset="0"/>
              </a:rPr>
              <a:t>PERGUNTA: Marque seu grau de satisfação para </a:t>
            </a:r>
            <a:r>
              <a:rPr lang="pt-BR" dirty="0" smtClean="0">
                <a:solidFill>
                  <a:srgbClr val="004C9C"/>
                </a:solidFill>
                <a:latin typeface="Franklin Gothic Demi Cond" panose="020B0706030402020204" pitchFamily="34" charset="0"/>
              </a:rPr>
              <a:t>QUANTIDADE DE EXIGÊNCIAS emitidas </a:t>
            </a:r>
            <a:r>
              <a:rPr lang="pt-BR" dirty="0">
                <a:solidFill>
                  <a:srgbClr val="004C9C"/>
                </a:solidFill>
                <a:latin typeface="Franklin Gothic Demi Cond" panose="020B0706030402020204" pitchFamily="34" charset="0"/>
              </a:rPr>
              <a:t>por processo</a:t>
            </a:r>
          </a:p>
        </p:txBody>
      </p:sp>
      <p:graphicFrame>
        <p:nvGraphicFramePr>
          <p:cNvPr id="21" name="Gráfico 20"/>
          <p:cNvGraphicFramePr>
            <a:graphicFrameLocks/>
          </p:cNvGraphicFramePr>
          <p:nvPr>
            <p:extLst/>
          </p:nvPr>
        </p:nvGraphicFramePr>
        <p:xfrm>
          <a:off x="565484" y="2418347"/>
          <a:ext cx="6442720" cy="3826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5" name="Grupo 14"/>
          <p:cNvGrpSpPr/>
          <p:nvPr/>
        </p:nvGrpSpPr>
        <p:grpSpPr>
          <a:xfrm>
            <a:off x="6967939" y="1963073"/>
            <a:ext cx="4455354" cy="1205130"/>
            <a:chOff x="384540" y="724499"/>
            <a:chExt cx="5061591" cy="1205130"/>
          </a:xfrm>
        </p:grpSpPr>
        <p:sp>
          <p:nvSpPr>
            <p:cNvPr id="18" name="CaixaDeTexto 17"/>
            <p:cNvSpPr txBox="1"/>
            <p:nvPr/>
          </p:nvSpPr>
          <p:spPr>
            <a:xfrm>
              <a:off x="508668" y="1008268"/>
              <a:ext cx="48133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dirty="0">
                  <a:solidFill>
                    <a:srgbClr val="004C9C"/>
                  </a:solidFill>
                  <a:latin typeface="Franklin Gothic Medium Cond" panose="020B0606030402020204" pitchFamily="34" charset="0"/>
                </a:rPr>
                <a:t>QUANTIDADE DE EXIGÊNCIAS</a:t>
              </a:r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384540" y="724499"/>
              <a:ext cx="5061591" cy="1205130"/>
            </a:xfrm>
            <a:prstGeom prst="rect">
              <a:avLst/>
            </a:prstGeom>
            <a:noFill/>
            <a:ln w="57150" cap="sq">
              <a:solidFill>
                <a:srgbClr val="8CBDEC"/>
              </a:solidFill>
              <a:miter lim="800000"/>
            </a:ln>
          </p:spPr>
          <p:txBody>
            <a:bodyPr wrap="square" rtlCol="0">
              <a:noAutofit/>
            </a:bodyPr>
            <a:lstStyle/>
            <a:p>
              <a:pPr marL="200025"/>
              <a:endParaRPr lang="pt-BR" sz="1200" b="1" i="1" dirty="0">
                <a:solidFill>
                  <a:prstClr val="white"/>
                </a:solidFill>
              </a:endParaRPr>
            </a:p>
          </p:txBody>
        </p:sp>
      </p:grpSp>
      <p:sp>
        <p:nvSpPr>
          <p:cNvPr id="25" name="Retângulo 24">
            <a:extLst/>
          </p:cNvPr>
          <p:cNvSpPr/>
          <p:nvPr/>
        </p:nvSpPr>
        <p:spPr>
          <a:xfrm>
            <a:off x="7657021" y="3604657"/>
            <a:ext cx="3657009" cy="123311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342904">
              <a:defRPr/>
            </a:pPr>
            <a:r>
              <a:rPr lang="pt-BR" kern="0" dirty="0">
                <a:latin typeface="Franklin Gothic Demi Cond" panose="020B0706030402020204" pitchFamily="34" charset="0"/>
                <a:ea typeface="Arial"/>
                <a:cs typeface="Arial"/>
              </a:rPr>
              <a:t>A gente já conta o nosso tempo considerando que vai haver exigência. Muito raro não ter exigência para materiais.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10822503" y="4339737"/>
            <a:ext cx="6361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pt-BR" sz="6600" dirty="0">
                <a:latin typeface="Franklin Gothic Book" panose="020B0503020102020204" pitchFamily="34" charset="0"/>
              </a:rPr>
              <a:t>”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986883" y="6264008"/>
            <a:ext cx="7532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latin typeface="Franklin Gothic Book" panose="020B0503020102020204" pitchFamily="34" charset="0"/>
              </a:rPr>
              <a:t>*foram desconsidrados para fins de cálculo as respostas para </a:t>
            </a:r>
            <a:r>
              <a:rPr lang="pt-BR" sz="1200" b="1" i="1" dirty="0" smtClean="0">
                <a:latin typeface="Franklin Gothic Book" panose="020B0503020102020204" pitchFamily="34" charset="0"/>
              </a:rPr>
              <a:t>indiferentes e não sei avalair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5979194" y="3771782"/>
            <a:ext cx="161666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Franklin Gothic Book" panose="020B0503020102020204" pitchFamily="34" charset="0"/>
              </a:rPr>
              <a:t>M</a:t>
            </a:r>
            <a:r>
              <a:rPr lang="pt-BR" sz="1200" dirty="0" smtClean="0">
                <a:latin typeface="Franklin Gothic Book" panose="020B0503020102020204" pitchFamily="34" charset="0"/>
              </a:rPr>
              <a:t>uito satisfeitos e satisfeitos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5979195" y="4289765"/>
            <a:ext cx="14490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Franklin Gothic Book" panose="020B0503020102020204" pitchFamily="34" charset="0"/>
              </a:rPr>
              <a:t>M</a:t>
            </a:r>
            <a:r>
              <a:rPr lang="pt-BR" sz="1200" dirty="0" smtClean="0">
                <a:latin typeface="Franklin Gothic Book" panose="020B0503020102020204" pitchFamily="34" charset="0"/>
              </a:rPr>
              <a:t>uito insatisfeitos e insatisfeitos</a:t>
            </a:r>
          </a:p>
        </p:txBody>
      </p:sp>
      <p:sp>
        <p:nvSpPr>
          <p:cNvPr id="34" name="CaixaDeTexto 33"/>
          <p:cNvSpPr txBox="1"/>
          <p:nvPr/>
        </p:nvSpPr>
        <p:spPr>
          <a:xfrm rot="10800000">
            <a:off x="7257849" y="3053831"/>
            <a:ext cx="6361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pt-BR" sz="6600" dirty="0">
                <a:latin typeface="Franklin Gothic Book" panose="020B0503020102020204" pitchFamily="34" charset="0"/>
              </a:rPr>
              <a:t>”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631110" y="5005333"/>
            <a:ext cx="600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(52)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151950" y="5090073"/>
            <a:ext cx="515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(47)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3151951" y="3732908"/>
            <a:ext cx="515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(</a:t>
            </a:r>
            <a:r>
              <a:rPr lang="pt-BR" sz="1400" b="1" dirty="0">
                <a:solidFill>
                  <a:schemeClr val="bg1"/>
                </a:solidFill>
              </a:rPr>
              <a:t>5</a:t>
            </a:r>
            <a:r>
              <a:rPr lang="pt-BR" sz="1400" b="1" dirty="0" smtClean="0">
                <a:solidFill>
                  <a:schemeClr val="bg1"/>
                </a:solidFill>
              </a:rPr>
              <a:t>6)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1608036" y="3644860"/>
            <a:ext cx="515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(51)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4666617" y="5058969"/>
            <a:ext cx="515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(40)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4679306" y="3708041"/>
            <a:ext cx="515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(47)</a:t>
            </a:r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47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>
            <a:extLst>
              <a:ext uri="{FF2B5EF4-FFF2-40B4-BE49-F238E27FC236}">
                <a16:creationId xmlns:a16="http://schemas.microsoft.com/office/drawing/2014/main" xmlns="" id="{15FE293B-FB1E-48DF-A97C-7297E3075D77}"/>
              </a:ext>
            </a:extLst>
          </p:cNvPr>
          <p:cNvSpPr/>
          <p:nvPr/>
        </p:nvSpPr>
        <p:spPr>
          <a:xfrm>
            <a:off x="0" y="5804126"/>
            <a:ext cx="12192000" cy="10538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Título 1"/>
          <p:cNvSpPr txBox="1">
            <a:spLocks/>
          </p:cNvSpPr>
          <p:nvPr/>
        </p:nvSpPr>
        <p:spPr>
          <a:xfrm>
            <a:off x="1758463" y="509145"/>
            <a:ext cx="8997461" cy="7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pt-BR"/>
            </a:defPPr>
            <a:lvl1pPr defTabSz="420688">
              <a:lnSpc>
                <a:spcPct val="90000"/>
              </a:lnSpc>
              <a:defRPr sz="2400">
                <a:latin typeface="Franklin Gothic Demi Cond" charset="0"/>
              </a:defRPr>
            </a:lvl1pPr>
            <a:lvl2pPr marL="742950" indent="-285750" defTabSz="420688">
              <a:defRPr>
                <a:latin typeface="Calibri" charset="0"/>
              </a:defRPr>
            </a:lvl2pPr>
            <a:lvl3pPr marL="1143000" indent="-228600" defTabSz="420688">
              <a:defRPr>
                <a:latin typeface="Calibri" charset="0"/>
              </a:defRPr>
            </a:lvl3pPr>
            <a:lvl4pPr marL="1600200" indent="-228600" defTabSz="420688">
              <a:defRPr>
                <a:latin typeface="Calibri" charset="0"/>
              </a:defRPr>
            </a:lvl4pPr>
            <a:lvl5pPr marL="2057400" indent="-228600" defTabSz="420688">
              <a:defRPr>
                <a:latin typeface="Calibri" charset="0"/>
              </a:defRPr>
            </a:lvl5pPr>
            <a:lvl6pPr marL="25146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6pPr>
            <a:lvl7pPr marL="29718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7pPr>
            <a:lvl8pPr marL="34290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8pPr>
            <a:lvl9pPr marL="38862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9pPr>
          </a:lstStyle>
          <a:p>
            <a:r>
              <a:rPr lang="pt-BR" altLang="pt-BR" sz="2800" dirty="0"/>
              <a:t>RESULTADOS</a:t>
            </a:r>
            <a:r>
              <a:rPr lang="pt-BR" altLang="pt-BR" sz="2800" dirty="0">
                <a:solidFill>
                  <a:srgbClr val="004C9C"/>
                </a:solidFill>
              </a:rPr>
              <a:t>|</a:t>
            </a:r>
            <a:r>
              <a:rPr lang="pt-BR" altLang="pt-BR" dirty="0"/>
              <a:t> </a:t>
            </a:r>
            <a:r>
              <a:rPr lang="pt-BR" altLang="pt-BR" sz="2800" dirty="0">
                <a:solidFill>
                  <a:srgbClr val="004C9C"/>
                </a:solidFill>
              </a:rPr>
              <a:t>ANÁLISE TÉCNICA E EXIGÊNCIAS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xmlns="" id="{15FE293B-FB1E-48DF-A97C-7297E3075D77}"/>
              </a:ext>
            </a:extLst>
          </p:cNvPr>
          <p:cNvSpPr/>
          <p:nvPr/>
        </p:nvSpPr>
        <p:spPr>
          <a:xfrm>
            <a:off x="7380690" y="5804126"/>
            <a:ext cx="4619223" cy="683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423369" y="1431037"/>
            <a:ext cx="10999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4C9C"/>
                </a:solidFill>
                <a:latin typeface="Franklin Gothic Demi Cond" panose="020B0706030402020204" pitchFamily="34" charset="0"/>
              </a:rPr>
              <a:t>PRINCIPAIS QUEIXAS RELATADAS À ETAPA DE EXIGÊNCIA</a:t>
            </a:r>
            <a:endParaRPr lang="pt-BR" dirty="0">
              <a:solidFill>
                <a:srgbClr val="004C9C"/>
              </a:solidFill>
              <a:latin typeface="Franklin Gothic Demi Cond" panose="020B0706030402020204" pitchFamily="34" charset="0"/>
            </a:endParaRPr>
          </a:p>
        </p:txBody>
      </p:sp>
      <p:graphicFrame>
        <p:nvGraphicFramePr>
          <p:cNvPr id="22" name="Gráfico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6374883"/>
              </p:ext>
            </p:extLst>
          </p:nvPr>
        </p:nvGraphicFramePr>
        <p:xfrm>
          <a:off x="423369" y="1957590"/>
          <a:ext cx="9002332" cy="4900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568115"/>
              </p:ext>
            </p:extLst>
          </p:nvPr>
        </p:nvGraphicFramePr>
        <p:xfrm>
          <a:off x="5923331" y="1725367"/>
          <a:ext cx="5692463" cy="2471672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4056845"/>
                <a:gridCol w="794091"/>
                <a:gridCol w="841527"/>
              </a:tblGrid>
              <a:tr h="61791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+mj-lt"/>
                        </a:rPr>
                        <a:t>Queixas Relacionadas à Etapa de Exigência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+mj-lt"/>
                        </a:rPr>
                        <a:t>Qtde.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+mj-lt"/>
                        </a:rPr>
                        <a:t>%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959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400" u="none" strike="noStrike" dirty="0">
                          <a:effectLst/>
                          <a:latin typeface="+mj-lt"/>
                        </a:rPr>
                        <a:t>Falta de clareza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16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18,82%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959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400" u="none" strike="noStrike" dirty="0">
                          <a:effectLst/>
                          <a:latin typeface="+mj-lt"/>
                        </a:rPr>
                        <a:t>Falta de harmonização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15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17,65%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959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400" u="none" strike="noStrike" dirty="0">
                          <a:effectLst/>
                          <a:latin typeface="+mj-lt"/>
                        </a:rPr>
                        <a:t>Lentidão para análise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14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16,47%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959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400" u="none" strike="noStrike" dirty="0">
                          <a:effectLst/>
                          <a:latin typeface="+mj-lt"/>
                        </a:rPr>
                        <a:t>Falhas na análise pelo técnico da Anvisa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10,59%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959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400" u="none" strike="noStrike" dirty="0">
                          <a:effectLst/>
                          <a:latin typeface="+mj-lt"/>
                        </a:rPr>
                        <a:t>Exigência sem respaldo normativo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8,24%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959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400" u="none" strike="noStrike" dirty="0">
                          <a:effectLst/>
                          <a:latin typeface="+mj-lt"/>
                        </a:rPr>
                        <a:t>Falta de transparência quanto ao andamento da análise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7,06%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4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3" name="CaixaDeTexto 22"/>
          <p:cNvSpPr txBox="1"/>
          <p:nvPr/>
        </p:nvSpPr>
        <p:spPr>
          <a:xfrm>
            <a:off x="8447649" y="4296856"/>
            <a:ext cx="4236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004C9C"/>
                </a:solidFill>
                <a:latin typeface="Franklin Gothic Medium Cond" panose="020B0606030402020204" pitchFamily="34" charset="0"/>
              </a:rPr>
              <a:t>80% </a:t>
            </a:r>
            <a:r>
              <a:rPr lang="pt-BR" sz="2800" dirty="0">
                <a:latin typeface="Franklin Gothic Medium Cond" panose="020B0606030402020204" pitchFamily="34" charset="0"/>
              </a:rPr>
              <a:t>das queixas estão relacionadas à </a:t>
            </a:r>
            <a:r>
              <a:rPr lang="pt-BR" sz="2800" dirty="0">
                <a:solidFill>
                  <a:srgbClr val="004C9C"/>
                </a:solidFill>
                <a:latin typeface="Franklin Gothic Medium Cond" panose="020B0606030402020204" pitchFamily="34" charset="0"/>
              </a:rPr>
              <a:t>6 queixas</a:t>
            </a:r>
          </a:p>
        </p:txBody>
      </p:sp>
    </p:spTree>
    <p:extLst>
      <p:ext uri="{BB962C8B-B14F-4D97-AF65-F5344CB8AC3E}">
        <p14:creationId xmlns:p14="http://schemas.microsoft.com/office/powerpoint/2010/main" val="283519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lchete Direito 9"/>
          <p:cNvSpPr/>
          <p:nvPr/>
        </p:nvSpPr>
        <p:spPr>
          <a:xfrm flipH="1">
            <a:off x="376297" y="2123376"/>
            <a:ext cx="166784" cy="1205125"/>
          </a:xfrm>
          <a:prstGeom prst="rightBracket">
            <a:avLst>
              <a:gd name="adj" fmla="val 0"/>
            </a:avLst>
          </a:prstGeom>
          <a:ln w="19050">
            <a:solidFill>
              <a:srgbClr val="004D9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Colchete Direito 9"/>
          <p:cNvSpPr/>
          <p:nvPr/>
        </p:nvSpPr>
        <p:spPr>
          <a:xfrm flipH="1">
            <a:off x="376297" y="2123371"/>
            <a:ext cx="124307" cy="3714218"/>
          </a:xfrm>
          <a:prstGeom prst="rightBracket">
            <a:avLst>
              <a:gd name="adj" fmla="val 0"/>
            </a:avLst>
          </a:prstGeom>
          <a:ln w="19050">
            <a:solidFill>
              <a:srgbClr val="004D9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olchete Direito 9"/>
          <p:cNvSpPr/>
          <p:nvPr/>
        </p:nvSpPr>
        <p:spPr>
          <a:xfrm flipH="1">
            <a:off x="379614" y="2123373"/>
            <a:ext cx="52756" cy="2520419"/>
          </a:xfrm>
          <a:prstGeom prst="rightBracket">
            <a:avLst>
              <a:gd name="adj" fmla="val 0"/>
            </a:avLst>
          </a:prstGeom>
          <a:ln w="19050">
            <a:solidFill>
              <a:srgbClr val="004D9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500606" y="1488320"/>
            <a:ext cx="10497952" cy="1205130"/>
          </a:xfrm>
          <a:prstGeom prst="rect">
            <a:avLst/>
          </a:prstGeom>
          <a:noFill/>
          <a:ln w="57150" cap="sq">
            <a:solidFill>
              <a:srgbClr val="8CBDEC"/>
            </a:solidFill>
            <a:miter lim="800000"/>
          </a:ln>
        </p:spPr>
        <p:txBody>
          <a:bodyPr wrap="square" rtlCol="0">
            <a:noAutofit/>
          </a:bodyPr>
          <a:lstStyle/>
          <a:p>
            <a:pPr marL="200025"/>
            <a:endParaRPr lang="pt-BR" sz="1200" b="1" i="1" dirty="0">
              <a:solidFill>
                <a:prstClr val="white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659807" y="1675386"/>
            <a:ext cx="9952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4C9C"/>
                </a:solidFill>
                <a:latin typeface="Franklin Gothic Book" panose="020B0503020102020204" pitchFamily="34" charset="0"/>
              </a:rPr>
              <a:t>ESTRATÉGIAS </a:t>
            </a:r>
            <a:r>
              <a:rPr lang="pt-BR" sz="2400" b="1" dirty="0" smtClean="0">
                <a:solidFill>
                  <a:srgbClr val="004C9C"/>
                </a:solidFill>
                <a:latin typeface="Franklin Gothic Book" panose="020B0503020102020204" pitchFamily="34" charset="0"/>
              </a:rPr>
              <a:t>DEFINIDAS PELA GGTPS PARA MELHORIAS NA ANÁLISE TÉCNICA E CRITÉRIOS DE EXIGÊNCIA</a:t>
            </a:r>
            <a:endParaRPr lang="pt-BR" sz="2400" b="1" dirty="0">
              <a:solidFill>
                <a:srgbClr val="004C9C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6" name="Retângulo 25">
            <a:extLst/>
          </p:cNvPr>
          <p:cNvSpPr/>
          <p:nvPr/>
        </p:nvSpPr>
        <p:spPr>
          <a:xfrm>
            <a:off x="655395" y="2836882"/>
            <a:ext cx="10869562" cy="369331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85750" indent="-285750" defTabSz="342904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pt-BR" sz="2200" kern="0" dirty="0">
                <a:latin typeface="Franklin Gothic Demi Cond" panose="020B0706030402020204" pitchFamily="34" charset="0"/>
                <a:ea typeface="Arial"/>
                <a:cs typeface="Arial"/>
              </a:rPr>
              <a:t>Capacitação das empresas para envio das informações  mais qualificadas conforme padrões exigidos em legislação e guias</a:t>
            </a:r>
            <a:r>
              <a:rPr lang="pt-BR" sz="2200" kern="0" dirty="0" smtClean="0">
                <a:latin typeface="Franklin Gothic Demi Cond" panose="020B0706030402020204" pitchFamily="34" charset="0"/>
                <a:ea typeface="Arial"/>
                <a:cs typeface="Arial"/>
              </a:rPr>
              <a:t>;</a:t>
            </a:r>
          </a:p>
          <a:p>
            <a:pPr marL="285750" indent="-285750" defTabSz="342904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endParaRPr lang="pt-BR" sz="2200" kern="0" dirty="0" smtClean="0">
              <a:latin typeface="Franklin Gothic Demi Cond" panose="020B0706030402020204" pitchFamily="34" charset="0"/>
              <a:ea typeface="Arial"/>
              <a:cs typeface="Arial"/>
            </a:endParaRPr>
          </a:p>
          <a:p>
            <a:pPr marL="285750" indent="-285750" defTabSz="342904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pt-BR" sz="2200" kern="0" dirty="0">
                <a:latin typeface="Franklin Gothic Demi Cond" panose="020B0706030402020204" pitchFamily="34" charset="0"/>
                <a:ea typeface="Arial"/>
                <a:cs typeface="Arial"/>
              </a:rPr>
              <a:t>Elaboração de guias orientativos</a:t>
            </a:r>
            <a:r>
              <a:rPr lang="pt-BR" sz="2200" kern="0" dirty="0" smtClean="0">
                <a:latin typeface="Franklin Gothic Demi Cond" panose="020B0706030402020204" pitchFamily="34" charset="0"/>
                <a:ea typeface="Arial"/>
                <a:cs typeface="Arial"/>
              </a:rPr>
              <a:t>;</a:t>
            </a:r>
          </a:p>
          <a:p>
            <a:pPr marL="285750" indent="-285750" defTabSz="342904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endParaRPr lang="pt-BR" sz="2200" kern="0" dirty="0">
              <a:latin typeface="Franklin Gothic Demi Cond" panose="020B0706030402020204" pitchFamily="34" charset="0"/>
              <a:ea typeface="Arial"/>
              <a:cs typeface="Arial"/>
            </a:endParaRPr>
          </a:p>
          <a:p>
            <a:pPr marL="285750" indent="-285750" defTabSz="342904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pt-BR" sz="2200" kern="0" dirty="0">
                <a:latin typeface="Franklin Gothic Demi Cond" panose="020B0706030402020204" pitchFamily="34" charset="0"/>
                <a:ea typeface="Arial"/>
                <a:cs typeface="Arial"/>
              </a:rPr>
              <a:t>Checklist para harmonização de análise </a:t>
            </a:r>
            <a:r>
              <a:rPr lang="pt-BR" sz="2200" kern="0" dirty="0" smtClean="0">
                <a:latin typeface="Franklin Gothic Demi Cond" panose="020B0706030402020204" pitchFamily="34" charset="0"/>
                <a:ea typeface="Arial"/>
                <a:cs typeface="Arial"/>
              </a:rPr>
              <a:t>técnica;</a:t>
            </a:r>
          </a:p>
          <a:p>
            <a:pPr defTabSz="342904">
              <a:lnSpc>
                <a:spcPct val="150000"/>
              </a:lnSpc>
              <a:defRPr/>
            </a:pPr>
            <a:r>
              <a:rPr lang="pt-BR" sz="2000" kern="0" dirty="0">
                <a:solidFill>
                  <a:srgbClr val="004C9C"/>
                </a:solidFill>
                <a:latin typeface="Franklin Gothic Demi Cond" panose="020B0706030402020204" pitchFamily="34" charset="0"/>
                <a:ea typeface="Arial"/>
                <a:cs typeface="Arial"/>
              </a:rPr>
              <a:t>OBS: Utilização de normas técnicas </a:t>
            </a:r>
            <a:r>
              <a:rPr lang="pt-BR" sz="2000" kern="0" dirty="0" smtClean="0">
                <a:solidFill>
                  <a:srgbClr val="004C9C"/>
                </a:solidFill>
                <a:latin typeface="Franklin Gothic Demi Cond" panose="020B0706030402020204" pitchFamily="34" charset="0"/>
                <a:ea typeface="Arial"/>
                <a:cs typeface="Arial"/>
              </a:rPr>
              <a:t>internacionais</a:t>
            </a:r>
            <a:endParaRPr lang="pt-BR" sz="2000" kern="0" dirty="0">
              <a:solidFill>
                <a:srgbClr val="004C9C"/>
              </a:solidFill>
              <a:latin typeface="Franklin Gothic Demi Cond" panose="020B0706030402020204" pitchFamily="34" charset="0"/>
              <a:ea typeface="Arial"/>
              <a:cs typeface="Arial"/>
            </a:endParaRPr>
          </a:p>
        </p:txBody>
      </p:sp>
      <p:sp>
        <p:nvSpPr>
          <p:cNvPr id="27" name="Losango 26"/>
          <p:cNvSpPr/>
          <p:nvPr/>
        </p:nvSpPr>
        <p:spPr>
          <a:xfrm>
            <a:off x="655395" y="5576590"/>
            <a:ext cx="294852" cy="343823"/>
          </a:xfrm>
          <a:prstGeom prst="diamond">
            <a:avLst/>
          </a:prstGeom>
          <a:solidFill>
            <a:srgbClr val="014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Freeform 239">
            <a:extLst>
              <a:ext uri="{FF2B5EF4-FFF2-40B4-BE49-F238E27FC236}">
                <a16:creationId xmlns:a16="http://schemas.microsoft.com/office/drawing/2014/main" xmlns="" id="{B0C11FE6-E75A-40DB-8E07-D245DD243F88}"/>
              </a:ext>
            </a:extLst>
          </p:cNvPr>
          <p:cNvSpPr>
            <a:spLocks noEditPoints="1"/>
          </p:cNvSpPr>
          <p:nvPr/>
        </p:nvSpPr>
        <p:spPr bwMode="auto">
          <a:xfrm>
            <a:off x="710752" y="5656351"/>
            <a:ext cx="184138" cy="181238"/>
          </a:xfrm>
          <a:custGeom>
            <a:avLst/>
            <a:gdLst/>
            <a:ahLst/>
            <a:cxnLst>
              <a:cxn ang="0">
                <a:pos x="58" y="35"/>
              </a:cxn>
              <a:cxn ang="0">
                <a:pos x="29" y="58"/>
              </a:cxn>
              <a:cxn ang="0">
                <a:pos x="9" y="50"/>
              </a:cxn>
              <a:cxn ang="0">
                <a:pos x="5" y="55"/>
              </a:cxn>
              <a:cxn ang="0">
                <a:pos x="3" y="55"/>
              </a:cxn>
              <a:cxn ang="0">
                <a:pos x="0" y="53"/>
              </a:cxn>
              <a:cxn ang="0">
                <a:pos x="0" y="36"/>
              </a:cxn>
              <a:cxn ang="0">
                <a:pos x="3" y="34"/>
              </a:cxn>
              <a:cxn ang="0">
                <a:pos x="20" y="34"/>
              </a:cxn>
              <a:cxn ang="0">
                <a:pos x="22" y="36"/>
              </a:cxn>
              <a:cxn ang="0">
                <a:pos x="22" y="38"/>
              </a:cxn>
              <a:cxn ang="0">
                <a:pos x="16" y="43"/>
              </a:cxn>
              <a:cxn ang="0">
                <a:pos x="30" y="48"/>
              </a:cxn>
              <a:cxn ang="0">
                <a:pos x="46" y="39"/>
              </a:cxn>
              <a:cxn ang="0">
                <a:pos x="48" y="34"/>
              </a:cxn>
              <a:cxn ang="0">
                <a:pos x="49" y="34"/>
              </a:cxn>
              <a:cxn ang="0">
                <a:pos x="57" y="34"/>
              </a:cxn>
              <a:cxn ang="0">
                <a:pos x="58" y="35"/>
              </a:cxn>
              <a:cxn ang="0">
                <a:pos x="58" y="35"/>
              </a:cxn>
              <a:cxn ang="0">
                <a:pos x="59" y="21"/>
              </a:cxn>
              <a:cxn ang="0">
                <a:pos x="56" y="24"/>
              </a:cxn>
              <a:cxn ang="0">
                <a:pos x="39" y="24"/>
              </a:cxn>
              <a:cxn ang="0">
                <a:pos x="37" y="21"/>
              </a:cxn>
              <a:cxn ang="0">
                <a:pos x="38" y="20"/>
              </a:cxn>
              <a:cxn ang="0">
                <a:pos x="43" y="14"/>
              </a:cxn>
              <a:cxn ang="0">
                <a:pos x="30" y="9"/>
              </a:cxn>
              <a:cxn ang="0">
                <a:pos x="13" y="19"/>
              </a:cxn>
              <a:cxn ang="0">
                <a:pos x="11" y="23"/>
              </a:cxn>
              <a:cxn ang="0">
                <a:pos x="10" y="24"/>
              </a:cxn>
              <a:cxn ang="0">
                <a:pos x="2" y="24"/>
              </a:cxn>
              <a:cxn ang="0">
                <a:pos x="1" y="23"/>
              </a:cxn>
              <a:cxn ang="0">
                <a:pos x="1" y="22"/>
              </a:cxn>
              <a:cxn ang="0">
                <a:pos x="30" y="0"/>
              </a:cxn>
              <a:cxn ang="0">
                <a:pos x="50" y="8"/>
              </a:cxn>
              <a:cxn ang="0">
                <a:pos x="55" y="3"/>
              </a:cxn>
              <a:cxn ang="0">
                <a:pos x="56" y="2"/>
              </a:cxn>
              <a:cxn ang="0">
                <a:pos x="59" y="4"/>
              </a:cxn>
              <a:cxn ang="0">
                <a:pos x="59" y="21"/>
              </a:cxn>
            </a:cxnLst>
            <a:rect l="0" t="0" r="r" b="b"/>
            <a:pathLst>
              <a:path w="59" h="58">
                <a:moveTo>
                  <a:pt x="58" y="35"/>
                </a:moveTo>
                <a:cubicBezTo>
                  <a:pt x="55" y="48"/>
                  <a:pt x="43" y="58"/>
                  <a:pt x="29" y="58"/>
                </a:cubicBezTo>
                <a:cubicBezTo>
                  <a:pt x="22" y="58"/>
                  <a:pt x="15" y="55"/>
                  <a:pt x="9" y="50"/>
                </a:cubicBezTo>
                <a:cubicBezTo>
                  <a:pt x="5" y="55"/>
                  <a:pt x="5" y="55"/>
                  <a:pt x="5" y="55"/>
                </a:cubicBezTo>
                <a:cubicBezTo>
                  <a:pt x="4" y="55"/>
                  <a:pt x="4" y="55"/>
                  <a:pt x="3" y="55"/>
                </a:cubicBezTo>
                <a:cubicBezTo>
                  <a:pt x="2" y="55"/>
                  <a:pt x="0" y="54"/>
                  <a:pt x="0" y="53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5"/>
                  <a:pt x="2" y="34"/>
                  <a:pt x="3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1" y="34"/>
                  <a:pt x="22" y="35"/>
                  <a:pt x="22" y="36"/>
                </a:cubicBezTo>
                <a:cubicBezTo>
                  <a:pt x="22" y="37"/>
                  <a:pt x="22" y="37"/>
                  <a:pt x="22" y="38"/>
                </a:cubicBezTo>
                <a:cubicBezTo>
                  <a:pt x="16" y="43"/>
                  <a:pt x="16" y="43"/>
                  <a:pt x="16" y="43"/>
                </a:cubicBezTo>
                <a:cubicBezTo>
                  <a:pt x="20" y="46"/>
                  <a:pt x="25" y="48"/>
                  <a:pt x="30" y="48"/>
                </a:cubicBezTo>
                <a:cubicBezTo>
                  <a:pt x="36" y="48"/>
                  <a:pt x="43" y="45"/>
                  <a:pt x="46" y="39"/>
                </a:cubicBezTo>
                <a:cubicBezTo>
                  <a:pt x="47" y="37"/>
                  <a:pt x="48" y="36"/>
                  <a:pt x="48" y="34"/>
                </a:cubicBezTo>
                <a:cubicBezTo>
                  <a:pt x="48" y="34"/>
                  <a:pt x="49" y="34"/>
                  <a:pt x="49" y="34"/>
                </a:cubicBezTo>
                <a:cubicBezTo>
                  <a:pt x="57" y="34"/>
                  <a:pt x="57" y="34"/>
                  <a:pt x="57" y="34"/>
                </a:cubicBezTo>
                <a:cubicBezTo>
                  <a:pt x="57" y="34"/>
                  <a:pt x="58" y="34"/>
                  <a:pt x="58" y="35"/>
                </a:cubicBezTo>
                <a:cubicBezTo>
                  <a:pt x="58" y="35"/>
                  <a:pt x="58" y="35"/>
                  <a:pt x="58" y="35"/>
                </a:cubicBezTo>
                <a:close/>
                <a:moveTo>
                  <a:pt x="59" y="21"/>
                </a:moveTo>
                <a:cubicBezTo>
                  <a:pt x="59" y="23"/>
                  <a:pt x="58" y="24"/>
                  <a:pt x="56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8" y="24"/>
                  <a:pt x="37" y="23"/>
                  <a:pt x="37" y="21"/>
                </a:cubicBezTo>
                <a:cubicBezTo>
                  <a:pt x="37" y="21"/>
                  <a:pt x="37" y="20"/>
                  <a:pt x="38" y="20"/>
                </a:cubicBezTo>
                <a:cubicBezTo>
                  <a:pt x="43" y="14"/>
                  <a:pt x="43" y="14"/>
                  <a:pt x="43" y="14"/>
                </a:cubicBezTo>
                <a:cubicBezTo>
                  <a:pt x="39" y="11"/>
                  <a:pt x="34" y="9"/>
                  <a:pt x="30" y="9"/>
                </a:cubicBezTo>
                <a:cubicBezTo>
                  <a:pt x="23" y="9"/>
                  <a:pt x="17" y="13"/>
                  <a:pt x="13" y="19"/>
                </a:cubicBezTo>
                <a:cubicBezTo>
                  <a:pt x="12" y="20"/>
                  <a:pt x="12" y="21"/>
                  <a:pt x="11" y="23"/>
                </a:cubicBezTo>
                <a:cubicBezTo>
                  <a:pt x="11" y="24"/>
                  <a:pt x="10" y="24"/>
                  <a:pt x="10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1" y="23"/>
                  <a:pt x="1" y="23"/>
                </a:cubicBezTo>
                <a:cubicBezTo>
                  <a:pt x="1" y="23"/>
                  <a:pt x="1" y="22"/>
                  <a:pt x="1" y="22"/>
                </a:cubicBezTo>
                <a:cubicBezTo>
                  <a:pt x="4" y="9"/>
                  <a:pt x="16" y="0"/>
                  <a:pt x="30" y="0"/>
                </a:cubicBezTo>
                <a:cubicBezTo>
                  <a:pt x="37" y="0"/>
                  <a:pt x="44" y="3"/>
                  <a:pt x="50" y="8"/>
                </a:cubicBezTo>
                <a:cubicBezTo>
                  <a:pt x="55" y="3"/>
                  <a:pt x="55" y="3"/>
                  <a:pt x="55" y="3"/>
                </a:cubicBezTo>
                <a:cubicBezTo>
                  <a:pt x="55" y="2"/>
                  <a:pt x="56" y="2"/>
                  <a:pt x="56" y="2"/>
                </a:cubicBezTo>
                <a:cubicBezTo>
                  <a:pt x="58" y="2"/>
                  <a:pt x="59" y="3"/>
                  <a:pt x="59" y="4"/>
                </a:cubicBezTo>
                <a:lnTo>
                  <a:pt x="59" y="2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39" name="Losango 38"/>
          <p:cNvSpPr/>
          <p:nvPr/>
        </p:nvSpPr>
        <p:spPr>
          <a:xfrm>
            <a:off x="659807" y="3068174"/>
            <a:ext cx="294852" cy="343823"/>
          </a:xfrm>
          <a:prstGeom prst="diamond">
            <a:avLst/>
          </a:prstGeom>
          <a:solidFill>
            <a:srgbClr val="014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Freeform 239">
            <a:extLst>
              <a:ext uri="{FF2B5EF4-FFF2-40B4-BE49-F238E27FC236}">
                <a16:creationId xmlns:a16="http://schemas.microsoft.com/office/drawing/2014/main" xmlns="" id="{B0C11FE6-E75A-40DB-8E07-D245DD243F88}"/>
              </a:ext>
            </a:extLst>
          </p:cNvPr>
          <p:cNvSpPr>
            <a:spLocks noEditPoints="1"/>
          </p:cNvSpPr>
          <p:nvPr/>
        </p:nvSpPr>
        <p:spPr bwMode="auto">
          <a:xfrm>
            <a:off x="702285" y="3147935"/>
            <a:ext cx="184138" cy="181238"/>
          </a:xfrm>
          <a:custGeom>
            <a:avLst/>
            <a:gdLst/>
            <a:ahLst/>
            <a:cxnLst>
              <a:cxn ang="0">
                <a:pos x="58" y="35"/>
              </a:cxn>
              <a:cxn ang="0">
                <a:pos x="29" y="58"/>
              </a:cxn>
              <a:cxn ang="0">
                <a:pos x="9" y="50"/>
              </a:cxn>
              <a:cxn ang="0">
                <a:pos x="5" y="55"/>
              </a:cxn>
              <a:cxn ang="0">
                <a:pos x="3" y="55"/>
              </a:cxn>
              <a:cxn ang="0">
                <a:pos x="0" y="53"/>
              </a:cxn>
              <a:cxn ang="0">
                <a:pos x="0" y="36"/>
              </a:cxn>
              <a:cxn ang="0">
                <a:pos x="3" y="34"/>
              </a:cxn>
              <a:cxn ang="0">
                <a:pos x="20" y="34"/>
              </a:cxn>
              <a:cxn ang="0">
                <a:pos x="22" y="36"/>
              </a:cxn>
              <a:cxn ang="0">
                <a:pos x="22" y="38"/>
              </a:cxn>
              <a:cxn ang="0">
                <a:pos x="16" y="43"/>
              </a:cxn>
              <a:cxn ang="0">
                <a:pos x="30" y="48"/>
              </a:cxn>
              <a:cxn ang="0">
                <a:pos x="46" y="39"/>
              </a:cxn>
              <a:cxn ang="0">
                <a:pos x="48" y="34"/>
              </a:cxn>
              <a:cxn ang="0">
                <a:pos x="49" y="34"/>
              </a:cxn>
              <a:cxn ang="0">
                <a:pos x="57" y="34"/>
              </a:cxn>
              <a:cxn ang="0">
                <a:pos x="58" y="35"/>
              </a:cxn>
              <a:cxn ang="0">
                <a:pos x="58" y="35"/>
              </a:cxn>
              <a:cxn ang="0">
                <a:pos x="59" y="21"/>
              </a:cxn>
              <a:cxn ang="0">
                <a:pos x="56" y="24"/>
              </a:cxn>
              <a:cxn ang="0">
                <a:pos x="39" y="24"/>
              </a:cxn>
              <a:cxn ang="0">
                <a:pos x="37" y="21"/>
              </a:cxn>
              <a:cxn ang="0">
                <a:pos x="38" y="20"/>
              </a:cxn>
              <a:cxn ang="0">
                <a:pos x="43" y="14"/>
              </a:cxn>
              <a:cxn ang="0">
                <a:pos x="30" y="9"/>
              </a:cxn>
              <a:cxn ang="0">
                <a:pos x="13" y="19"/>
              </a:cxn>
              <a:cxn ang="0">
                <a:pos x="11" y="23"/>
              </a:cxn>
              <a:cxn ang="0">
                <a:pos x="10" y="24"/>
              </a:cxn>
              <a:cxn ang="0">
                <a:pos x="2" y="24"/>
              </a:cxn>
              <a:cxn ang="0">
                <a:pos x="1" y="23"/>
              </a:cxn>
              <a:cxn ang="0">
                <a:pos x="1" y="22"/>
              </a:cxn>
              <a:cxn ang="0">
                <a:pos x="30" y="0"/>
              </a:cxn>
              <a:cxn ang="0">
                <a:pos x="50" y="8"/>
              </a:cxn>
              <a:cxn ang="0">
                <a:pos x="55" y="3"/>
              </a:cxn>
              <a:cxn ang="0">
                <a:pos x="56" y="2"/>
              </a:cxn>
              <a:cxn ang="0">
                <a:pos x="59" y="4"/>
              </a:cxn>
              <a:cxn ang="0">
                <a:pos x="59" y="21"/>
              </a:cxn>
            </a:cxnLst>
            <a:rect l="0" t="0" r="r" b="b"/>
            <a:pathLst>
              <a:path w="59" h="58">
                <a:moveTo>
                  <a:pt x="58" y="35"/>
                </a:moveTo>
                <a:cubicBezTo>
                  <a:pt x="55" y="48"/>
                  <a:pt x="43" y="58"/>
                  <a:pt x="29" y="58"/>
                </a:cubicBezTo>
                <a:cubicBezTo>
                  <a:pt x="22" y="58"/>
                  <a:pt x="15" y="55"/>
                  <a:pt x="9" y="50"/>
                </a:cubicBezTo>
                <a:cubicBezTo>
                  <a:pt x="5" y="55"/>
                  <a:pt x="5" y="55"/>
                  <a:pt x="5" y="55"/>
                </a:cubicBezTo>
                <a:cubicBezTo>
                  <a:pt x="4" y="55"/>
                  <a:pt x="4" y="55"/>
                  <a:pt x="3" y="55"/>
                </a:cubicBezTo>
                <a:cubicBezTo>
                  <a:pt x="2" y="55"/>
                  <a:pt x="0" y="54"/>
                  <a:pt x="0" y="53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5"/>
                  <a:pt x="2" y="34"/>
                  <a:pt x="3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1" y="34"/>
                  <a:pt x="22" y="35"/>
                  <a:pt x="22" y="36"/>
                </a:cubicBezTo>
                <a:cubicBezTo>
                  <a:pt x="22" y="37"/>
                  <a:pt x="22" y="37"/>
                  <a:pt x="22" y="38"/>
                </a:cubicBezTo>
                <a:cubicBezTo>
                  <a:pt x="16" y="43"/>
                  <a:pt x="16" y="43"/>
                  <a:pt x="16" y="43"/>
                </a:cubicBezTo>
                <a:cubicBezTo>
                  <a:pt x="20" y="46"/>
                  <a:pt x="25" y="48"/>
                  <a:pt x="30" y="48"/>
                </a:cubicBezTo>
                <a:cubicBezTo>
                  <a:pt x="36" y="48"/>
                  <a:pt x="43" y="45"/>
                  <a:pt x="46" y="39"/>
                </a:cubicBezTo>
                <a:cubicBezTo>
                  <a:pt x="47" y="37"/>
                  <a:pt x="48" y="36"/>
                  <a:pt x="48" y="34"/>
                </a:cubicBezTo>
                <a:cubicBezTo>
                  <a:pt x="48" y="34"/>
                  <a:pt x="49" y="34"/>
                  <a:pt x="49" y="34"/>
                </a:cubicBezTo>
                <a:cubicBezTo>
                  <a:pt x="57" y="34"/>
                  <a:pt x="57" y="34"/>
                  <a:pt x="57" y="34"/>
                </a:cubicBezTo>
                <a:cubicBezTo>
                  <a:pt x="57" y="34"/>
                  <a:pt x="58" y="34"/>
                  <a:pt x="58" y="35"/>
                </a:cubicBezTo>
                <a:cubicBezTo>
                  <a:pt x="58" y="35"/>
                  <a:pt x="58" y="35"/>
                  <a:pt x="58" y="35"/>
                </a:cubicBezTo>
                <a:close/>
                <a:moveTo>
                  <a:pt x="59" y="21"/>
                </a:moveTo>
                <a:cubicBezTo>
                  <a:pt x="59" y="23"/>
                  <a:pt x="58" y="24"/>
                  <a:pt x="56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8" y="24"/>
                  <a:pt x="37" y="23"/>
                  <a:pt x="37" y="21"/>
                </a:cubicBezTo>
                <a:cubicBezTo>
                  <a:pt x="37" y="21"/>
                  <a:pt x="37" y="20"/>
                  <a:pt x="38" y="20"/>
                </a:cubicBezTo>
                <a:cubicBezTo>
                  <a:pt x="43" y="14"/>
                  <a:pt x="43" y="14"/>
                  <a:pt x="43" y="14"/>
                </a:cubicBezTo>
                <a:cubicBezTo>
                  <a:pt x="39" y="11"/>
                  <a:pt x="34" y="9"/>
                  <a:pt x="30" y="9"/>
                </a:cubicBezTo>
                <a:cubicBezTo>
                  <a:pt x="23" y="9"/>
                  <a:pt x="17" y="13"/>
                  <a:pt x="13" y="19"/>
                </a:cubicBezTo>
                <a:cubicBezTo>
                  <a:pt x="12" y="20"/>
                  <a:pt x="12" y="21"/>
                  <a:pt x="11" y="23"/>
                </a:cubicBezTo>
                <a:cubicBezTo>
                  <a:pt x="11" y="24"/>
                  <a:pt x="10" y="24"/>
                  <a:pt x="10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1" y="23"/>
                  <a:pt x="1" y="23"/>
                </a:cubicBezTo>
                <a:cubicBezTo>
                  <a:pt x="1" y="23"/>
                  <a:pt x="1" y="22"/>
                  <a:pt x="1" y="22"/>
                </a:cubicBezTo>
                <a:cubicBezTo>
                  <a:pt x="4" y="9"/>
                  <a:pt x="16" y="0"/>
                  <a:pt x="30" y="0"/>
                </a:cubicBezTo>
                <a:cubicBezTo>
                  <a:pt x="37" y="0"/>
                  <a:pt x="44" y="3"/>
                  <a:pt x="50" y="8"/>
                </a:cubicBezTo>
                <a:cubicBezTo>
                  <a:pt x="55" y="3"/>
                  <a:pt x="55" y="3"/>
                  <a:pt x="55" y="3"/>
                </a:cubicBezTo>
                <a:cubicBezTo>
                  <a:pt x="55" y="2"/>
                  <a:pt x="56" y="2"/>
                  <a:pt x="56" y="2"/>
                </a:cubicBezTo>
                <a:cubicBezTo>
                  <a:pt x="58" y="2"/>
                  <a:pt x="59" y="3"/>
                  <a:pt x="59" y="4"/>
                </a:cubicBezTo>
                <a:lnTo>
                  <a:pt x="59" y="2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41" name="Losango 40"/>
          <p:cNvSpPr/>
          <p:nvPr/>
        </p:nvSpPr>
        <p:spPr>
          <a:xfrm>
            <a:off x="668274" y="4564032"/>
            <a:ext cx="294852" cy="332648"/>
          </a:xfrm>
          <a:prstGeom prst="diamond">
            <a:avLst/>
          </a:prstGeom>
          <a:solidFill>
            <a:srgbClr val="014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Freeform 239">
            <a:extLst>
              <a:ext uri="{FF2B5EF4-FFF2-40B4-BE49-F238E27FC236}">
                <a16:creationId xmlns:a16="http://schemas.microsoft.com/office/drawing/2014/main" xmlns="" id="{B0C11FE6-E75A-40DB-8E07-D245DD243F88}"/>
              </a:ext>
            </a:extLst>
          </p:cNvPr>
          <p:cNvSpPr>
            <a:spLocks noEditPoints="1"/>
          </p:cNvSpPr>
          <p:nvPr/>
        </p:nvSpPr>
        <p:spPr bwMode="auto">
          <a:xfrm>
            <a:off x="710752" y="4643792"/>
            <a:ext cx="184138" cy="175347"/>
          </a:xfrm>
          <a:custGeom>
            <a:avLst/>
            <a:gdLst/>
            <a:ahLst/>
            <a:cxnLst>
              <a:cxn ang="0">
                <a:pos x="58" y="35"/>
              </a:cxn>
              <a:cxn ang="0">
                <a:pos x="29" y="58"/>
              </a:cxn>
              <a:cxn ang="0">
                <a:pos x="9" y="50"/>
              </a:cxn>
              <a:cxn ang="0">
                <a:pos x="5" y="55"/>
              </a:cxn>
              <a:cxn ang="0">
                <a:pos x="3" y="55"/>
              </a:cxn>
              <a:cxn ang="0">
                <a:pos x="0" y="53"/>
              </a:cxn>
              <a:cxn ang="0">
                <a:pos x="0" y="36"/>
              </a:cxn>
              <a:cxn ang="0">
                <a:pos x="3" y="34"/>
              </a:cxn>
              <a:cxn ang="0">
                <a:pos x="20" y="34"/>
              </a:cxn>
              <a:cxn ang="0">
                <a:pos x="22" y="36"/>
              </a:cxn>
              <a:cxn ang="0">
                <a:pos x="22" y="38"/>
              </a:cxn>
              <a:cxn ang="0">
                <a:pos x="16" y="43"/>
              </a:cxn>
              <a:cxn ang="0">
                <a:pos x="30" y="48"/>
              </a:cxn>
              <a:cxn ang="0">
                <a:pos x="46" y="39"/>
              </a:cxn>
              <a:cxn ang="0">
                <a:pos x="48" y="34"/>
              </a:cxn>
              <a:cxn ang="0">
                <a:pos x="49" y="34"/>
              </a:cxn>
              <a:cxn ang="0">
                <a:pos x="57" y="34"/>
              </a:cxn>
              <a:cxn ang="0">
                <a:pos x="58" y="35"/>
              </a:cxn>
              <a:cxn ang="0">
                <a:pos x="58" y="35"/>
              </a:cxn>
              <a:cxn ang="0">
                <a:pos x="59" y="21"/>
              </a:cxn>
              <a:cxn ang="0">
                <a:pos x="56" y="24"/>
              </a:cxn>
              <a:cxn ang="0">
                <a:pos x="39" y="24"/>
              </a:cxn>
              <a:cxn ang="0">
                <a:pos x="37" y="21"/>
              </a:cxn>
              <a:cxn ang="0">
                <a:pos x="38" y="20"/>
              </a:cxn>
              <a:cxn ang="0">
                <a:pos x="43" y="14"/>
              </a:cxn>
              <a:cxn ang="0">
                <a:pos x="30" y="9"/>
              </a:cxn>
              <a:cxn ang="0">
                <a:pos x="13" y="19"/>
              </a:cxn>
              <a:cxn ang="0">
                <a:pos x="11" y="23"/>
              </a:cxn>
              <a:cxn ang="0">
                <a:pos x="10" y="24"/>
              </a:cxn>
              <a:cxn ang="0">
                <a:pos x="2" y="24"/>
              </a:cxn>
              <a:cxn ang="0">
                <a:pos x="1" y="23"/>
              </a:cxn>
              <a:cxn ang="0">
                <a:pos x="1" y="22"/>
              </a:cxn>
              <a:cxn ang="0">
                <a:pos x="30" y="0"/>
              </a:cxn>
              <a:cxn ang="0">
                <a:pos x="50" y="8"/>
              </a:cxn>
              <a:cxn ang="0">
                <a:pos x="55" y="3"/>
              </a:cxn>
              <a:cxn ang="0">
                <a:pos x="56" y="2"/>
              </a:cxn>
              <a:cxn ang="0">
                <a:pos x="59" y="4"/>
              </a:cxn>
              <a:cxn ang="0">
                <a:pos x="59" y="21"/>
              </a:cxn>
            </a:cxnLst>
            <a:rect l="0" t="0" r="r" b="b"/>
            <a:pathLst>
              <a:path w="59" h="58">
                <a:moveTo>
                  <a:pt x="58" y="35"/>
                </a:moveTo>
                <a:cubicBezTo>
                  <a:pt x="55" y="48"/>
                  <a:pt x="43" y="58"/>
                  <a:pt x="29" y="58"/>
                </a:cubicBezTo>
                <a:cubicBezTo>
                  <a:pt x="22" y="58"/>
                  <a:pt x="15" y="55"/>
                  <a:pt x="9" y="50"/>
                </a:cubicBezTo>
                <a:cubicBezTo>
                  <a:pt x="5" y="55"/>
                  <a:pt x="5" y="55"/>
                  <a:pt x="5" y="55"/>
                </a:cubicBezTo>
                <a:cubicBezTo>
                  <a:pt x="4" y="55"/>
                  <a:pt x="4" y="55"/>
                  <a:pt x="3" y="55"/>
                </a:cubicBezTo>
                <a:cubicBezTo>
                  <a:pt x="2" y="55"/>
                  <a:pt x="0" y="54"/>
                  <a:pt x="0" y="53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5"/>
                  <a:pt x="2" y="34"/>
                  <a:pt x="3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1" y="34"/>
                  <a:pt x="22" y="35"/>
                  <a:pt x="22" y="36"/>
                </a:cubicBezTo>
                <a:cubicBezTo>
                  <a:pt x="22" y="37"/>
                  <a:pt x="22" y="37"/>
                  <a:pt x="22" y="38"/>
                </a:cubicBezTo>
                <a:cubicBezTo>
                  <a:pt x="16" y="43"/>
                  <a:pt x="16" y="43"/>
                  <a:pt x="16" y="43"/>
                </a:cubicBezTo>
                <a:cubicBezTo>
                  <a:pt x="20" y="46"/>
                  <a:pt x="25" y="48"/>
                  <a:pt x="30" y="48"/>
                </a:cubicBezTo>
                <a:cubicBezTo>
                  <a:pt x="36" y="48"/>
                  <a:pt x="43" y="45"/>
                  <a:pt x="46" y="39"/>
                </a:cubicBezTo>
                <a:cubicBezTo>
                  <a:pt x="47" y="37"/>
                  <a:pt x="48" y="36"/>
                  <a:pt x="48" y="34"/>
                </a:cubicBezTo>
                <a:cubicBezTo>
                  <a:pt x="48" y="34"/>
                  <a:pt x="49" y="34"/>
                  <a:pt x="49" y="34"/>
                </a:cubicBezTo>
                <a:cubicBezTo>
                  <a:pt x="57" y="34"/>
                  <a:pt x="57" y="34"/>
                  <a:pt x="57" y="34"/>
                </a:cubicBezTo>
                <a:cubicBezTo>
                  <a:pt x="57" y="34"/>
                  <a:pt x="58" y="34"/>
                  <a:pt x="58" y="35"/>
                </a:cubicBezTo>
                <a:cubicBezTo>
                  <a:pt x="58" y="35"/>
                  <a:pt x="58" y="35"/>
                  <a:pt x="58" y="35"/>
                </a:cubicBezTo>
                <a:close/>
                <a:moveTo>
                  <a:pt x="59" y="21"/>
                </a:moveTo>
                <a:cubicBezTo>
                  <a:pt x="59" y="23"/>
                  <a:pt x="58" y="24"/>
                  <a:pt x="56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8" y="24"/>
                  <a:pt x="37" y="23"/>
                  <a:pt x="37" y="21"/>
                </a:cubicBezTo>
                <a:cubicBezTo>
                  <a:pt x="37" y="21"/>
                  <a:pt x="37" y="20"/>
                  <a:pt x="38" y="20"/>
                </a:cubicBezTo>
                <a:cubicBezTo>
                  <a:pt x="43" y="14"/>
                  <a:pt x="43" y="14"/>
                  <a:pt x="43" y="14"/>
                </a:cubicBezTo>
                <a:cubicBezTo>
                  <a:pt x="39" y="11"/>
                  <a:pt x="34" y="9"/>
                  <a:pt x="30" y="9"/>
                </a:cubicBezTo>
                <a:cubicBezTo>
                  <a:pt x="23" y="9"/>
                  <a:pt x="17" y="13"/>
                  <a:pt x="13" y="19"/>
                </a:cubicBezTo>
                <a:cubicBezTo>
                  <a:pt x="12" y="20"/>
                  <a:pt x="12" y="21"/>
                  <a:pt x="11" y="23"/>
                </a:cubicBezTo>
                <a:cubicBezTo>
                  <a:pt x="11" y="24"/>
                  <a:pt x="10" y="24"/>
                  <a:pt x="10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1" y="23"/>
                  <a:pt x="1" y="23"/>
                </a:cubicBezTo>
                <a:cubicBezTo>
                  <a:pt x="1" y="23"/>
                  <a:pt x="1" y="22"/>
                  <a:pt x="1" y="22"/>
                </a:cubicBezTo>
                <a:cubicBezTo>
                  <a:pt x="4" y="9"/>
                  <a:pt x="16" y="0"/>
                  <a:pt x="30" y="0"/>
                </a:cubicBezTo>
                <a:cubicBezTo>
                  <a:pt x="37" y="0"/>
                  <a:pt x="44" y="3"/>
                  <a:pt x="50" y="8"/>
                </a:cubicBezTo>
                <a:cubicBezTo>
                  <a:pt x="55" y="3"/>
                  <a:pt x="55" y="3"/>
                  <a:pt x="55" y="3"/>
                </a:cubicBezTo>
                <a:cubicBezTo>
                  <a:pt x="55" y="2"/>
                  <a:pt x="56" y="2"/>
                  <a:pt x="56" y="2"/>
                </a:cubicBezTo>
                <a:cubicBezTo>
                  <a:pt x="58" y="2"/>
                  <a:pt x="59" y="3"/>
                  <a:pt x="59" y="4"/>
                </a:cubicBezTo>
                <a:lnTo>
                  <a:pt x="59" y="2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1758463" y="509145"/>
            <a:ext cx="8997461" cy="7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pt-BR"/>
            </a:defPPr>
            <a:lvl1pPr defTabSz="420688">
              <a:lnSpc>
                <a:spcPct val="90000"/>
              </a:lnSpc>
              <a:defRPr sz="2400">
                <a:latin typeface="Franklin Gothic Demi Cond" charset="0"/>
              </a:defRPr>
            </a:lvl1pPr>
            <a:lvl2pPr marL="742950" indent="-285750" defTabSz="420688">
              <a:defRPr>
                <a:latin typeface="Calibri" charset="0"/>
              </a:defRPr>
            </a:lvl2pPr>
            <a:lvl3pPr marL="1143000" indent="-228600" defTabSz="420688">
              <a:defRPr>
                <a:latin typeface="Calibri" charset="0"/>
              </a:defRPr>
            </a:lvl3pPr>
            <a:lvl4pPr marL="1600200" indent="-228600" defTabSz="420688">
              <a:defRPr>
                <a:latin typeface="Calibri" charset="0"/>
              </a:defRPr>
            </a:lvl4pPr>
            <a:lvl5pPr marL="2057400" indent="-228600" defTabSz="420688">
              <a:defRPr>
                <a:latin typeface="Calibri" charset="0"/>
              </a:defRPr>
            </a:lvl5pPr>
            <a:lvl6pPr marL="25146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6pPr>
            <a:lvl7pPr marL="29718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7pPr>
            <a:lvl8pPr marL="34290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8pPr>
            <a:lvl9pPr marL="38862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9pPr>
          </a:lstStyle>
          <a:p>
            <a:r>
              <a:rPr lang="pt-BR" altLang="pt-BR" sz="2800" dirty="0"/>
              <a:t>RESULTADOS</a:t>
            </a:r>
            <a:r>
              <a:rPr lang="pt-BR" altLang="pt-BR" sz="2800" dirty="0">
                <a:solidFill>
                  <a:srgbClr val="004C9C"/>
                </a:solidFill>
              </a:rPr>
              <a:t>|</a:t>
            </a:r>
            <a:r>
              <a:rPr lang="pt-BR" altLang="pt-BR" dirty="0"/>
              <a:t> </a:t>
            </a:r>
            <a:r>
              <a:rPr lang="pt-BR" altLang="pt-BR" sz="2800" dirty="0">
                <a:solidFill>
                  <a:srgbClr val="004C9C"/>
                </a:solidFill>
              </a:rPr>
              <a:t>ANÁLISE TÉCNICA E EXIGÊNCIAS</a:t>
            </a:r>
          </a:p>
        </p:txBody>
      </p:sp>
    </p:spTree>
    <p:extLst>
      <p:ext uri="{BB962C8B-B14F-4D97-AF65-F5344CB8AC3E}">
        <p14:creationId xmlns:p14="http://schemas.microsoft.com/office/powerpoint/2010/main" val="277138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tângulo 71"/>
          <p:cNvSpPr/>
          <p:nvPr/>
        </p:nvSpPr>
        <p:spPr>
          <a:xfrm>
            <a:off x="1908860" y="1458624"/>
            <a:ext cx="8374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>
                <a:solidFill>
                  <a:srgbClr val="014EA0"/>
                </a:solidFill>
                <a:latin typeface="Franklin Gothic Demi Cond" panose="020B0706030402020204" pitchFamily="34" charset="0"/>
              </a:rPr>
              <a:t>13 PROJETOS ESTRATÉGICOS DEFINIDOS PARA O PLANEJAMENTO ESTRATÉGICO DA ANVISA: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56408888-83A1-A940-A1EB-5E0236E210A4}"/>
              </a:ext>
            </a:extLst>
          </p:cNvPr>
          <p:cNvGrpSpPr/>
          <p:nvPr/>
        </p:nvGrpSpPr>
        <p:grpSpPr>
          <a:xfrm>
            <a:off x="607974" y="2293281"/>
            <a:ext cx="10692716" cy="1402506"/>
            <a:chOff x="607974" y="1735208"/>
            <a:chExt cx="10692716" cy="1402506"/>
          </a:xfrm>
        </p:grpSpPr>
        <p:grpSp>
          <p:nvGrpSpPr>
            <p:cNvPr id="3" name="Grupo 2"/>
            <p:cNvGrpSpPr/>
            <p:nvPr/>
          </p:nvGrpSpPr>
          <p:grpSpPr>
            <a:xfrm>
              <a:off x="607974" y="1735208"/>
              <a:ext cx="10692716" cy="1402506"/>
              <a:chOff x="587932" y="1890952"/>
              <a:chExt cx="10692716" cy="585000"/>
            </a:xfrm>
          </p:grpSpPr>
          <p:grpSp>
            <p:nvGrpSpPr>
              <p:cNvPr id="2" name="Grupo 1"/>
              <p:cNvGrpSpPr/>
              <p:nvPr/>
            </p:nvGrpSpPr>
            <p:grpSpPr>
              <a:xfrm>
                <a:off x="591388" y="1960005"/>
                <a:ext cx="10689260" cy="515947"/>
                <a:chOff x="592175" y="1553703"/>
                <a:chExt cx="10689260" cy="515944"/>
              </a:xfrm>
            </p:grpSpPr>
            <p:grpSp>
              <p:nvGrpSpPr>
                <p:cNvPr id="6" name="Grupo 10"/>
                <p:cNvGrpSpPr/>
                <p:nvPr/>
              </p:nvGrpSpPr>
              <p:grpSpPr>
                <a:xfrm>
                  <a:off x="592175" y="1553703"/>
                  <a:ext cx="9135566" cy="515944"/>
                  <a:chOff x="588937" y="1791233"/>
                  <a:chExt cx="12013767" cy="1735810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13" name="Retângulo 12"/>
                  <p:cNvSpPr/>
                  <p:nvPr/>
                </p:nvSpPr>
                <p:spPr>
                  <a:xfrm>
                    <a:off x="588937" y="1791233"/>
                    <a:ext cx="1797803" cy="173581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pt-BR" sz="3600" dirty="0">
                        <a:solidFill>
                          <a:schemeClr val="tx1"/>
                        </a:solidFill>
                        <a:latin typeface="Franklin Gothic Demi Cond" panose="020B0706030402020204" pitchFamily="34" charset="0"/>
                      </a:rPr>
                      <a:t>P1 </a:t>
                    </a:r>
                  </a:p>
                  <a:p>
                    <a:endParaRPr lang="pt-BR" sz="3600" dirty="0">
                      <a:solidFill>
                        <a:schemeClr val="tx1"/>
                      </a:solidFill>
                      <a:latin typeface="Franklin Gothic Demi Cond" panose="020B0706030402020204" pitchFamily="34" charset="0"/>
                    </a:endParaRPr>
                  </a:p>
                </p:txBody>
              </p:sp>
              <p:sp>
                <p:nvSpPr>
                  <p:cNvPr id="14" name="Retângulo 13"/>
                  <p:cNvSpPr/>
                  <p:nvPr/>
                </p:nvSpPr>
                <p:spPr>
                  <a:xfrm>
                    <a:off x="2632129" y="1791233"/>
                    <a:ext cx="1797803" cy="173581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pt-BR" sz="3600" dirty="0">
                        <a:solidFill>
                          <a:schemeClr val="tx1"/>
                        </a:solidFill>
                        <a:latin typeface="Franklin Gothic Demi Cond" panose="020B0706030402020204" pitchFamily="34" charset="0"/>
                      </a:rPr>
                      <a:t>P2</a:t>
                    </a:r>
                  </a:p>
                  <a:p>
                    <a:endParaRPr lang="pt-BR" sz="3600" dirty="0">
                      <a:solidFill>
                        <a:schemeClr val="tx1"/>
                      </a:solidFill>
                      <a:latin typeface="Franklin Gothic Demi Cond" panose="020B0706030402020204" pitchFamily="34" charset="0"/>
                    </a:endParaRPr>
                  </a:p>
                </p:txBody>
              </p:sp>
              <p:sp>
                <p:nvSpPr>
                  <p:cNvPr id="15" name="Retângulo 14"/>
                  <p:cNvSpPr/>
                  <p:nvPr/>
                </p:nvSpPr>
                <p:spPr>
                  <a:xfrm>
                    <a:off x="4675322" y="1791233"/>
                    <a:ext cx="1797803" cy="173581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pt-BR" sz="3600" dirty="0">
                        <a:solidFill>
                          <a:schemeClr val="tx1"/>
                        </a:solidFill>
                        <a:latin typeface="Franklin Gothic Demi Cond" panose="020B0706030402020204" pitchFamily="34" charset="0"/>
                      </a:rPr>
                      <a:t>P3</a:t>
                    </a:r>
                  </a:p>
                  <a:p>
                    <a:r>
                      <a:rPr lang="pt-BR" sz="3600" dirty="0">
                        <a:solidFill>
                          <a:schemeClr val="tx1"/>
                        </a:solidFill>
                        <a:latin typeface="Franklin Gothic Demi Cond" panose="020B0706030402020204" pitchFamily="34" charset="0"/>
                      </a:rPr>
                      <a:t> </a:t>
                    </a:r>
                  </a:p>
                </p:txBody>
              </p:sp>
              <p:sp>
                <p:nvSpPr>
                  <p:cNvPr id="16" name="Retângulo 15"/>
                  <p:cNvSpPr/>
                  <p:nvPr/>
                </p:nvSpPr>
                <p:spPr>
                  <a:xfrm>
                    <a:off x="6718513" y="1791233"/>
                    <a:ext cx="1797803" cy="173581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pt-BR" sz="3600" dirty="0">
                        <a:solidFill>
                          <a:schemeClr val="tx1"/>
                        </a:solidFill>
                        <a:latin typeface="Franklin Gothic Demi Cond" panose="020B0706030402020204" pitchFamily="34" charset="0"/>
                      </a:rPr>
                      <a:t>P4</a:t>
                    </a:r>
                  </a:p>
                  <a:p>
                    <a:endParaRPr lang="pt-BR" sz="3600" dirty="0">
                      <a:solidFill>
                        <a:schemeClr val="tx1"/>
                      </a:solidFill>
                      <a:latin typeface="Franklin Gothic Demi Cond" panose="020B0706030402020204" pitchFamily="34" charset="0"/>
                    </a:endParaRPr>
                  </a:p>
                </p:txBody>
              </p:sp>
              <p:sp>
                <p:nvSpPr>
                  <p:cNvPr id="17" name="Retângulo 16"/>
                  <p:cNvSpPr/>
                  <p:nvPr/>
                </p:nvSpPr>
                <p:spPr>
                  <a:xfrm>
                    <a:off x="8761708" y="1791233"/>
                    <a:ext cx="1797803" cy="173581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pt-BR" sz="3600" dirty="0">
                        <a:solidFill>
                          <a:schemeClr val="tx1"/>
                        </a:solidFill>
                        <a:latin typeface="Franklin Gothic Demi Cond" panose="020B0706030402020204" pitchFamily="34" charset="0"/>
                      </a:rPr>
                      <a:t>P5</a:t>
                    </a:r>
                  </a:p>
                  <a:p>
                    <a:endParaRPr lang="pt-BR" sz="3600" dirty="0">
                      <a:solidFill>
                        <a:schemeClr val="tx1"/>
                      </a:solidFill>
                      <a:latin typeface="Franklin Gothic Demi Cond" panose="020B0706030402020204" pitchFamily="34" charset="0"/>
                    </a:endParaRPr>
                  </a:p>
                </p:txBody>
              </p:sp>
              <p:sp>
                <p:nvSpPr>
                  <p:cNvPr id="18" name="Retângulo 17"/>
                  <p:cNvSpPr/>
                  <p:nvPr/>
                </p:nvSpPr>
                <p:spPr>
                  <a:xfrm>
                    <a:off x="10804901" y="1791233"/>
                    <a:ext cx="1797803" cy="173581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pt-BR" sz="3600" dirty="0">
                        <a:solidFill>
                          <a:schemeClr val="tx1"/>
                        </a:solidFill>
                        <a:latin typeface="Franklin Gothic Demi Cond" panose="020B0706030402020204" pitchFamily="34" charset="0"/>
                      </a:rPr>
                      <a:t>P6</a:t>
                    </a:r>
                  </a:p>
                  <a:p>
                    <a:endParaRPr lang="pt-BR" sz="3600" dirty="0">
                      <a:solidFill>
                        <a:schemeClr val="tx1"/>
                      </a:solidFill>
                      <a:latin typeface="Franklin Gothic Demi Cond" panose="020B0706030402020204" pitchFamily="34" charset="0"/>
                    </a:endParaRPr>
                  </a:p>
                </p:txBody>
              </p:sp>
            </p:grpSp>
            <p:sp>
              <p:nvSpPr>
                <p:cNvPr id="33" name="Retângulo 32"/>
                <p:cNvSpPr/>
                <p:nvPr/>
              </p:nvSpPr>
              <p:spPr>
                <a:xfrm>
                  <a:off x="9914341" y="1553703"/>
                  <a:ext cx="1367094" cy="5159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pt-BR" sz="3600" dirty="0">
                      <a:solidFill>
                        <a:schemeClr val="tx1"/>
                      </a:solidFill>
                      <a:latin typeface="Franklin Gothic Demi Cond" panose="020B0706030402020204" pitchFamily="34" charset="0"/>
                    </a:rPr>
                    <a:t>P7</a:t>
                  </a:r>
                </a:p>
                <a:p>
                  <a:endParaRPr lang="pt-BR" sz="3600" dirty="0">
                    <a:solidFill>
                      <a:schemeClr val="tx1"/>
                    </a:solidFill>
                    <a:latin typeface="Franklin Gothic Demi Cond" panose="020B0706030402020204" pitchFamily="34" charset="0"/>
                  </a:endParaRPr>
                </a:p>
              </p:txBody>
            </p:sp>
          </p:grpSp>
          <p:sp>
            <p:nvSpPr>
              <p:cNvPr id="44" name="Retângulo 43"/>
              <p:cNvSpPr/>
              <p:nvPr/>
            </p:nvSpPr>
            <p:spPr>
              <a:xfrm flipV="1">
                <a:off x="587932" y="1890961"/>
                <a:ext cx="1370550" cy="4571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600" dirty="0"/>
              </a:p>
            </p:txBody>
          </p:sp>
          <p:sp>
            <p:nvSpPr>
              <p:cNvPr id="45" name="Retângulo 44"/>
              <p:cNvSpPr/>
              <p:nvPr/>
            </p:nvSpPr>
            <p:spPr>
              <a:xfrm flipV="1">
                <a:off x="2143354" y="1890961"/>
                <a:ext cx="1370550" cy="4571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600" dirty="0"/>
              </a:p>
            </p:txBody>
          </p:sp>
          <p:sp>
            <p:nvSpPr>
              <p:cNvPr id="46" name="Retângulo 45"/>
              <p:cNvSpPr/>
              <p:nvPr/>
            </p:nvSpPr>
            <p:spPr>
              <a:xfrm flipV="1">
                <a:off x="3698776" y="1890961"/>
                <a:ext cx="1370550" cy="4571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600" dirty="0"/>
              </a:p>
            </p:txBody>
          </p:sp>
          <p:sp>
            <p:nvSpPr>
              <p:cNvPr id="47" name="Retângulo 46"/>
              <p:cNvSpPr/>
              <p:nvPr/>
            </p:nvSpPr>
            <p:spPr>
              <a:xfrm flipV="1">
                <a:off x="5252471" y="1890961"/>
                <a:ext cx="1370550" cy="4571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600" dirty="0"/>
              </a:p>
            </p:txBody>
          </p:sp>
          <p:sp>
            <p:nvSpPr>
              <p:cNvPr id="48" name="Retângulo 47"/>
              <p:cNvSpPr/>
              <p:nvPr/>
            </p:nvSpPr>
            <p:spPr>
              <a:xfrm flipV="1">
                <a:off x="6802710" y="1890965"/>
                <a:ext cx="1370550" cy="4571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600" dirty="0"/>
              </a:p>
            </p:txBody>
          </p:sp>
          <p:sp>
            <p:nvSpPr>
              <p:cNvPr id="49" name="Retângulo 48"/>
              <p:cNvSpPr/>
              <p:nvPr/>
            </p:nvSpPr>
            <p:spPr>
              <a:xfrm flipV="1">
                <a:off x="8352949" y="1890958"/>
                <a:ext cx="1370550" cy="4571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600" dirty="0"/>
              </a:p>
            </p:txBody>
          </p:sp>
          <p:sp>
            <p:nvSpPr>
              <p:cNvPr id="50" name="Retângulo 49"/>
              <p:cNvSpPr/>
              <p:nvPr/>
            </p:nvSpPr>
            <p:spPr>
              <a:xfrm flipV="1">
                <a:off x="9903188" y="1890952"/>
                <a:ext cx="1370550" cy="4571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600" dirty="0"/>
              </a:p>
            </p:txBody>
          </p:sp>
        </p:grpSp>
        <p:sp>
          <p:nvSpPr>
            <p:cNvPr id="74" name="CaixaDeTexto 73"/>
            <p:cNvSpPr txBox="1"/>
            <p:nvPr/>
          </p:nvSpPr>
          <p:spPr>
            <a:xfrm>
              <a:off x="5269056" y="2593766"/>
              <a:ext cx="146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Franklin Gothic Demi Cond" panose="020B0706030402020204" pitchFamily="34" charset="0"/>
                </a:rPr>
                <a:t>VIGIPÓS</a:t>
              </a:r>
              <a:endParaRPr lang="pt-BR" sz="2400" dirty="0">
                <a:latin typeface="Franklin Gothic Demi Cond" panose="020B0706030402020204" pitchFamily="34" charset="0"/>
              </a:endParaRPr>
            </a:p>
          </p:txBody>
        </p:sp>
        <p:sp>
          <p:nvSpPr>
            <p:cNvPr id="75" name="CaixaDeTexto 74"/>
            <p:cNvSpPr txBox="1"/>
            <p:nvPr/>
          </p:nvSpPr>
          <p:spPr>
            <a:xfrm>
              <a:off x="3715361" y="2598696"/>
              <a:ext cx="146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Franklin Gothic Demi Cond" panose="020B0706030402020204" pitchFamily="34" charset="0"/>
                </a:rPr>
                <a:t>Modelos e processos de PAF</a:t>
              </a:r>
            </a:p>
          </p:txBody>
        </p:sp>
        <p:sp>
          <p:nvSpPr>
            <p:cNvPr id="76" name="CaixaDeTexto 75"/>
            <p:cNvSpPr txBox="1"/>
            <p:nvPr/>
          </p:nvSpPr>
          <p:spPr>
            <a:xfrm>
              <a:off x="2178768" y="2598696"/>
              <a:ext cx="1153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Franklin Gothic Demi Cond" panose="020B0706030402020204" pitchFamily="34" charset="0"/>
                </a:rPr>
                <a:t>Inspeção Sanitária</a:t>
              </a:r>
            </a:p>
          </p:txBody>
        </p:sp>
        <p:sp>
          <p:nvSpPr>
            <p:cNvPr id="77" name="CaixaDeTexto 76"/>
            <p:cNvSpPr txBox="1"/>
            <p:nvPr/>
          </p:nvSpPr>
          <p:spPr>
            <a:xfrm>
              <a:off x="607974" y="2598696"/>
              <a:ext cx="1153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Franklin Gothic Demi Cond" panose="020B0706030402020204" pitchFamily="34" charset="0"/>
                </a:rPr>
                <a:t>Registro de Produtos</a:t>
              </a:r>
            </a:p>
          </p:txBody>
        </p:sp>
        <p:sp>
          <p:nvSpPr>
            <p:cNvPr id="78" name="CaixaDeTexto 77"/>
            <p:cNvSpPr txBox="1"/>
            <p:nvPr/>
          </p:nvSpPr>
          <p:spPr>
            <a:xfrm>
              <a:off x="6822750" y="2598696"/>
              <a:ext cx="1153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Franklin Gothic Demi Cond" panose="020B0706030402020204" pitchFamily="34" charset="0"/>
                </a:rPr>
                <a:t>Metodologias de AIR</a:t>
              </a:r>
            </a:p>
          </p:txBody>
        </p:sp>
        <p:sp>
          <p:nvSpPr>
            <p:cNvPr id="79" name="CaixaDeTexto 78"/>
            <p:cNvSpPr txBox="1"/>
            <p:nvPr/>
          </p:nvSpPr>
          <p:spPr>
            <a:xfrm>
              <a:off x="8419481" y="2598696"/>
              <a:ext cx="1153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Franklin Gothic Demi Cond" panose="020B0706030402020204" pitchFamily="34" charset="0"/>
                </a:rPr>
                <a:t>Exigências Técnicas</a:t>
              </a:r>
            </a:p>
          </p:txBody>
        </p:sp>
        <p:sp>
          <p:nvSpPr>
            <p:cNvPr id="80" name="CaixaDeTexto 79"/>
            <p:cNvSpPr txBox="1"/>
            <p:nvPr/>
          </p:nvSpPr>
          <p:spPr>
            <a:xfrm>
              <a:off x="9933596" y="2598696"/>
              <a:ext cx="1153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Franklin Gothic Demi Cond" panose="020B0706030402020204" pitchFamily="34" charset="0"/>
                </a:rPr>
                <a:t>Análise de risco sanitário</a:t>
              </a:r>
            </a:p>
          </p:txBody>
        </p:sp>
      </p:grpSp>
      <p:grpSp>
        <p:nvGrpSpPr>
          <p:cNvPr id="88" name="Grupo 87"/>
          <p:cNvGrpSpPr/>
          <p:nvPr/>
        </p:nvGrpSpPr>
        <p:grpSpPr>
          <a:xfrm>
            <a:off x="1526096" y="4176987"/>
            <a:ext cx="9139809" cy="1429283"/>
            <a:chOff x="749642" y="4197062"/>
            <a:chExt cx="9139809" cy="1429283"/>
          </a:xfrm>
        </p:grpSpPr>
        <p:grpSp>
          <p:nvGrpSpPr>
            <p:cNvPr id="57" name="Grupo 56"/>
            <p:cNvGrpSpPr/>
            <p:nvPr/>
          </p:nvGrpSpPr>
          <p:grpSpPr>
            <a:xfrm>
              <a:off x="749642" y="4197062"/>
              <a:ext cx="9139809" cy="1429283"/>
              <a:chOff x="587932" y="4121511"/>
              <a:chExt cx="9139809" cy="596166"/>
            </a:xfrm>
          </p:grpSpPr>
          <p:grpSp>
            <p:nvGrpSpPr>
              <p:cNvPr id="35" name="Grupo 10"/>
              <p:cNvGrpSpPr/>
              <p:nvPr/>
            </p:nvGrpSpPr>
            <p:grpSpPr>
              <a:xfrm>
                <a:off x="592175" y="4201733"/>
                <a:ext cx="9135566" cy="515944"/>
                <a:chOff x="588936" y="1791233"/>
                <a:chExt cx="12013768" cy="1735810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37" name="Retângulo 36"/>
                <p:cNvSpPr/>
                <p:nvPr/>
              </p:nvSpPr>
              <p:spPr>
                <a:xfrm>
                  <a:off x="588936" y="1791233"/>
                  <a:ext cx="1797803" cy="173581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pt-BR" sz="3600" dirty="0">
                      <a:solidFill>
                        <a:schemeClr val="tx1"/>
                      </a:solidFill>
                      <a:latin typeface="Franklin Gothic Demi Cond" panose="020B0706030402020204" pitchFamily="34" charset="0"/>
                    </a:rPr>
                    <a:t>P8</a:t>
                  </a:r>
                </a:p>
                <a:p>
                  <a:endParaRPr lang="pt-BR" sz="3600" dirty="0">
                    <a:solidFill>
                      <a:schemeClr val="tx1"/>
                    </a:solidFill>
                    <a:latin typeface="Franklin Gothic Demi Cond" panose="020B0706030402020204" pitchFamily="34" charset="0"/>
                  </a:endParaRPr>
                </a:p>
              </p:txBody>
            </p:sp>
            <p:sp>
              <p:nvSpPr>
                <p:cNvPr id="38" name="Retângulo 37"/>
                <p:cNvSpPr/>
                <p:nvPr/>
              </p:nvSpPr>
              <p:spPr>
                <a:xfrm>
                  <a:off x="2632129" y="1791233"/>
                  <a:ext cx="1797803" cy="173581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pt-BR" sz="3600" dirty="0">
                      <a:solidFill>
                        <a:schemeClr val="tx1"/>
                      </a:solidFill>
                      <a:latin typeface="Franklin Gothic Demi Cond" panose="020B0706030402020204" pitchFamily="34" charset="0"/>
                    </a:rPr>
                    <a:t>P9</a:t>
                  </a:r>
                </a:p>
                <a:p>
                  <a:endParaRPr lang="pt-BR" sz="3600" dirty="0">
                    <a:solidFill>
                      <a:schemeClr val="tx1"/>
                    </a:solidFill>
                    <a:latin typeface="Franklin Gothic Demi Cond" panose="020B0706030402020204" pitchFamily="34" charset="0"/>
                  </a:endParaRPr>
                </a:p>
              </p:txBody>
            </p:sp>
            <p:sp>
              <p:nvSpPr>
                <p:cNvPr id="39" name="Retângulo 38"/>
                <p:cNvSpPr/>
                <p:nvPr/>
              </p:nvSpPr>
              <p:spPr>
                <a:xfrm>
                  <a:off x="4675322" y="1791233"/>
                  <a:ext cx="1797803" cy="173581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pt-BR" sz="3600" dirty="0">
                      <a:solidFill>
                        <a:schemeClr val="tx1"/>
                      </a:solidFill>
                      <a:latin typeface="Franklin Gothic Demi Cond" panose="020B0706030402020204" pitchFamily="34" charset="0"/>
                    </a:rPr>
                    <a:t>P10</a:t>
                  </a:r>
                </a:p>
                <a:p>
                  <a:endParaRPr lang="pt-BR" sz="3600" dirty="0">
                    <a:solidFill>
                      <a:schemeClr val="tx1"/>
                    </a:solidFill>
                    <a:latin typeface="Franklin Gothic Demi Cond" panose="020B0706030402020204" pitchFamily="34" charset="0"/>
                  </a:endParaRPr>
                </a:p>
              </p:txBody>
            </p:sp>
            <p:sp>
              <p:nvSpPr>
                <p:cNvPr id="40" name="Retângulo 39"/>
                <p:cNvSpPr/>
                <p:nvPr/>
              </p:nvSpPr>
              <p:spPr>
                <a:xfrm>
                  <a:off x="6718515" y="1791233"/>
                  <a:ext cx="1797803" cy="173581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pt-BR" sz="3600" dirty="0">
                      <a:solidFill>
                        <a:schemeClr val="tx1"/>
                      </a:solidFill>
                      <a:latin typeface="Franklin Gothic Demi Cond" panose="020B0706030402020204" pitchFamily="34" charset="0"/>
                    </a:rPr>
                    <a:t>P11</a:t>
                  </a:r>
                </a:p>
                <a:p>
                  <a:endParaRPr lang="pt-BR" sz="3600" dirty="0">
                    <a:solidFill>
                      <a:schemeClr val="tx1"/>
                    </a:solidFill>
                    <a:latin typeface="Franklin Gothic Demi Cond" panose="020B0706030402020204" pitchFamily="34" charset="0"/>
                  </a:endParaRPr>
                </a:p>
              </p:txBody>
            </p:sp>
            <p:sp>
              <p:nvSpPr>
                <p:cNvPr id="41" name="Retângulo 40"/>
                <p:cNvSpPr/>
                <p:nvPr/>
              </p:nvSpPr>
              <p:spPr>
                <a:xfrm>
                  <a:off x="8761708" y="1791233"/>
                  <a:ext cx="1797803" cy="173581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pt-BR" sz="3600" dirty="0">
                      <a:solidFill>
                        <a:schemeClr val="tx1"/>
                      </a:solidFill>
                      <a:latin typeface="Franklin Gothic Demi Cond" panose="020B0706030402020204" pitchFamily="34" charset="0"/>
                    </a:rPr>
                    <a:t>P12</a:t>
                  </a:r>
                </a:p>
                <a:p>
                  <a:endParaRPr lang="pt-BR" sz="3600" dirty="0">
                    <a:solidFill>
                      <a:schemeClr val="tx1"/>
                    </a:solidFill>
                    <a:latin typeface="Franklin Gothic Demi Cond" panose="020B0706030402020204" pitchFamily="34" charset="0"/>
                  </a:endParaRPr>
                </a:p>
              </p:txBody>
            </p:sp>
            <p:sp>
              <p:nvSpPr>
                <p:cNvPr id="42" name="Retângulo 41"/>
                <p:cNvSpPr/>
                <p:nvPr/>
              </p:nvSpPr>
              <p:spPr>
                <a:xfrm>
                  <a:off x="10804901" y="1791233"/>
                  <a:ext cx="1797803" cy="173581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pt-BR" sz="3600" dirty="0">
                      <a:solidFill>
                        <a:schemeClr val="tx1"/>
                      </a:solidFill>
                      <a:latin typeface="Franklin Gothic Demi Cond" panose="020B0706030402020204" pitchFamily="34" charset="0"/>
                    </a:rPr>
                    <a:t>P13</a:t>
                  </a:r>
                </a:p>
                <a:p>
                  <a:endParaRPr lang="pt-BR" sz="3600" dirty="0">
                    <a:solidFill>
                      <a:schemeClr val="tx1"/>
                    </a:solidFill>
                    <a:latin typeface="Franklin Gothic Demi Cond" panose="020B0706030402020204" pitchFamily="34" charset="0"/>
                  </a:endParaRPr>
                </a:p>
              </p:txBody>
            </p:sp>
          </p:grpSp>
          <p:sp>
            <p:nvSpPr>
              <p:cNvPr id="51" name="Retângulo 50"/>
              <p:cNvSpPr/>
              <p:nvPr/>
            </p:nvSpPr>
            <p:spPr>
              <a:xfrm flipV="1">
                <a:off x="587932" y="4121511"/>
                <a:ext cx="1370550" cy="4571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600" dirty="0"/>
              </a:p>
            </p:txBody>
          </p:sp>
          <p:sp>
            <p:nvSpPr>
              <p:cNvPr id="52" name="Retângulo 51"/>
              <p:cNvSpPr/>
              <p:nvPr/>
            </p:nvSpPr>
            <p:spPr>
              <a:xfrm flipV="1">
                <a:off x="2141626" y="4121511"/>
                <a:ext cx="1370550" cy="4571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600" dirty="0"/>
              </a:p>
            </p:txBody>
          </p:sp>
          <p:sp>
            <p:nvSpPr>
              <p:cNvPr id="53" name="Retângulo 52"/>
              <p:cNvSpPr/>
              <p:nvPr/>
            </p:nvSpPr>
            <p:spPr>
              <a:xfrm flipV="1">
                <a:off x="3695320" y="4121511"/>
                <a:ext cx="1370550" cy="4571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600" dirty="0"/>
              </a:p>
            </p:txBody>
          </p:sp>
          <p:sp>
            <p:nvSpPr>
              <p:cNvPr id="54" name="Retângulo 53"/>
              <p:cNvSpPr/>
              <p:nvPr/>
            </p:nvSpPr>
            <p:spPr>
              <a:xfrm flipV="1">
                <a:off x="5249014" y="4121511"/>
                <a:ext cx="1370550" cy="4571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600" dirty="0"/>
              </a:p>
            </p:txBody>
          </p:sp>
          <p:sp>
            <p:nvSpPr>
              <p:cNvPr id="55" name="Retângulo 54"/>
              <p:cNvSpPr/>
              <p:nvPr/>
            </p:nvSpPr>
            <p:spPr>
              <a:xfrm flipV="1">
                <a:off x="6802708" y="4121511"/>
                <a:ext cx="1370550" cy="4571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600" dirty="0"/>
              </a:p>
            </p:txBody>
          </p:sp>
          <p:sp>
            <p:nvSpPr>
              <p:cNvPr id="56" name="Retângulo 55"/>
              <p:cNvSpPr/>
              <p:nvPr/>
            </p:nvSpPr>
            <p:spPr>
              <a:xfrm flipV="1">
                <a:off x="8352949" y="4121511"/>
                <a:ext cx="1370550" cy="4571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600" dirty="0"/>
              </a:p>
            </p:txBody>
          </p:sp>
        </p:grpSp>
        <p:sp>
          <p:nvSpPr>
            <p:cNvPr id="81" name="CaixaDeTexto 80"/>
            <p:cNvSpPr txBox="1"/>
            <p:nvPr/>
          </p:nvSpPr>
          <p:spPr>
            <a:xfrm>
              <a:off x="749642" y="5017202"/>
              <a:ext cx="1153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Franklin Gothic Demi Cond" panose="020B0706030402020204" pitchFamily="34" charset="0"/>
                </a:rPr>
                <a:t>Serviços de Saúde</a:t>
              </a:r>
            </a:p>
          </p:txBody>
        </p:sp>
        <p:sp>
          <p:nvSpPr>
            <p:cNvPr id="82" name="CaixaDeTexto 81"/>
            <p:cNvSpPr txBox="1"/>
            <p:nvPr/>
          </p:nvSpPr>
          <p:spPr>
            <a:xfrm>
              <a:off x="2303336" y="5022293"/>
              <a:ext cx="1153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Franklin Gothic Demi Cond" panose="020B0706030402020204" pitchFamily="34" charset="0"/>
                </a:rPr>
                <a:t>Rede de Laboratórios</a:t>
              </a:r>
            </a:p>
          </p:txBody>
        </p:sp>
        <p:sp>
          <p:nvSpPr>
            <p:cNvPr id="83" name="CaixaDeTexto 82"/>
            <p:cNvSpPr txBox="1"/>
            <p:nvPr/>
          </p:nvSpPr>
          <p:spPr>
            <a:xfrm>
              <a:off x="3864545" y="5017202"/>
              <a:ext cx="1153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Franklin Gothic Demi Cond" panose="020B0706030402020204" pitchFamily="34" charset="0"/>
                </a:rPr>
                <a:t>Harmonização SNVS</a:t>
              </a:r>
            </a:p>
          </p:txBody>
        </p:sp>
        <p:sp>
          <p:nvSpPr>
            <p:cNvPr id="84" name="CaixaDeTexto 83"/>
            <p:cNvSpPr txBox="1"/>
            <p:nvPr/>
          </p:nvSpPr>
          <p:spPr>
            <a:xfrm>
              <a:off x="5414126" y="5017202"/>
              <a:ext cx="14647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Franklin Gothic Demi Cond" panose="020B0706030402020204" pitchFamily="34" charset="0"/>
                </a:rPr>
                <a:t>Agenda Estratégica SNVS</a:t>
              </a:r>
            </a:p>
          </p:txBody>
        </p:sp>
        <p:sp>
          <p:nvSpPr>
            <p:cNvPr id="85" name="CaixaDeTexto 84"/>
            <p:cNvSpPr txBox="1"/>
            <p:nvPr/>
          </p:nvSpPr>
          <p:spPr>
            <a:xfrm>
              <a:off x="6995075" y="5021769"/>
              <a:ext cx="1153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Franklin Gothic Demi Cond" panose="020B0706030402020204" pitchFamily="34" charset="0"/>
                </a:rPr>
                <a:t>Percurso Formativo</a:t>
              </a:r>
            </a:p>
          </p:txBody>
        </p:sp>
        <p:sp>
          <p:nvSpPr>
            <p:cNvPr id="86" name="CaixaDeTexto 85"/>
            <p:cNvSpPr txBox="1"/>
            <p:nvPr/>
          </p:nvSpPr>
          <p:spPr>
            <a:xfrm>
              <a:off x="8555786" y="5017202"/>
              <a:ext cx="1153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Franklin Gothic Demi Cond" panose="020B0706030402020204" pitchFamily="34" charset="0"/>
                </a:rPr>
                <a:t>Governança em TI</a:t>
              </a:r>
            </a:p>
          </p:txBody>
        </p:sp>
      </p:grp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44FE6EFF-D1CF-9A43-AFE5-A12243F86316}"/>
              </a:ext>
            </a:extLst>
          </p:cNvPr>
          <p:cNvSpPr/>
          <p:nvPr/>
        </p:nvSpPr>
        <p:spPr>
          <a:xfrm>
            <a:off x="513708" y="2195126"/>
            <a:ext cx="1552045" cy="1603746"/>
          </a:xfrm>
          <a:prstGeom prst="rect">
            <a:avLst/>
          </a:prstGeom>
          <a:noFill/>
          <a:ln w="57150">
            <a:solidFill>
              <a:srgbClr val="004D9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Título 1">
            <a:extLst>
              <a:ext uri="{FF2B5EF4-FFF2-40B4-BE49-F238E27FC236}">
                <a16:creationId xmlns:a16="http://schemas.microsoft.com/office/drawing/2014/main" xmlns="" id="{79E8E938-F3BA-DD46-9AE7-DB96AEBB95E2}"/>
              </a:ext>
            </a:extLst>
          </p:cNvPr>
          <p:cNvSpPr txBox="1">
            <a:spLocks/>
          </p:cNvSpPr>
          <p:nvPr/>
        </p:nvSpPr>
        <p:spPr>
          <a:xfrm>
            <a:off x="1708108" y="501876"/>
            <a:ext cx="8997461" cy="759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22023"/>
            <a:r>
              <a:rPr lang="pt-BR" sz="3200" dirty="0">
                <a:latin typeface="Franklin Gothic Demi Cond" panose="020B0706030402020204" pitchFamily="34" charset="0"/>
              </a:rPr>
              <a:t>PROJETOS ESTRATÉGICOS – ANVISA 2016 - 2019</a:t>
            </a:r>
          </a:p>
        </p:txBody>
      </p:sp>
    </p:spTree>
    <p:extLst>
      <p:ext uri="{BB962C8B-B14F-4D97-AF65-F5344CB8AC3E}">
        <p14:creationId xmlns:p14="http://schemas.microsoft.com/office/powerpoint/2010/main" val="114183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15"/>
          <p:cNvSpPr>
            <a:spLocks noEditPoints="1"/>
          </p:cNvSpPr>
          <p:nvPr/>
        </p:nvSpPr>
        <p:spPr bwMode="auto">
          <a:xfrm>
            <a:off x="5882688" y="1287013"/>
            <a:ext cx="426625" cy="349767"/>
          </a:xfrm>
          <a:custGeom>
            <a:avLst/>
            <a:gdLst>
              <a:gd name="T0" fmla="*/ 192 w 384"/>
              <a:gd name="T1" fmla="*/ 72 h 312"/>
              <a:gd name="T2" fmla="*/ 0 w 384"/>
              <a:gd name="T3" fmla="*/ 0 h 312"/>
              <a:gd name="T4" fmla="*/ 0 w 384"/>
              <a:gd name="T5" fmla="*/ 264 h 312"/>
              <a:gd name="T6" fmla="*/ 12 w 384"/>
              <a:gd name="T7" fmla="*/ 264 h 312"/>
              <a:gd name="T8" fmla="*/ 24 w 384"/>
              <a:gd name="T9" fmla="*/ 264 h 312"/>
              <a:gd name="T10" fmla="*/ 24 w 384"/>
              <a:gd name="T11" fmla="*/ 288 h 312"/>
              <a:gd name="T12" fmla="*/ 168 w 384"/>
              <a:gd name="T13" fmla="*/ 312 h 312"/>
              <a:gd name="T14" fmla="*/ 216 w 384"/>
              <a:gd name="T15" fmla="*/ 312 h 312"/>
              <a:gd name="T16" fmla="*/ 360 w 384"/>
              <a:gd name="T17" fmla="*/ 288 h 312"/>
              <a:gd name="T18" fmla="*/ 360 w 384"/>
              <a:gd name="T19" fmla="*/ 264 h 312"/>
              <a:gd name="T20" fmla="*/ 372 w 384"/>
              <a:gd name="T21" fmla="*/ 264 h 312"/>
              <a:gd name="T22" fmla="*/ 384 w 384"/>
              <a:gd name="T23" fmla="*/ 264 h 312"/>
              <a:gd name="T24" fmla="*/ 384 w 384"/>
              <a:gd name="T25" fmla="*/ 0 h 312"/>
              <a:gd name="T26" fmla="*/ 192 w 384"/>
              <a:gd name="T27" fmla="*/ 72 h 312"/>
              <a:gd name="T28" fmla="*/ 168 w 384"/>
              <a:gd name="T29" fmla="*/ 251 h 312"/>
              <a:gd name="T30" fmla="*/ 24 w 384"/>
              <a:gd name="T31" fmla="*/ 228 h 312"/>
              <a:gd name="T32" fmla="*/ 24 w 384"/>
              <a:gd name="T33" fmla="*/ 24 h 312"/>
              <a:gd name="T34" fmla="*/ 57 w 384"/>
              <a:gd name="T35" fmla="*/ 25 h 312"/>
              <a:gd name="T36" fmla="*/ 63 w 384"/>
              <a:gd name="T37" fmla="*/ 26 h 312"/>
              <a:gd name="T38" fmla="*/ 65 w 384"/>
              <a:gd name="T39" fmla="*/ 26 h 312"/>
              <a:gd name="T40" fmla="*/ 167 w 384"/>
              <a:gd name="T41" fmla="*/ 67 h 312"/>
              <a:gd name="T42" fmla="*/ 168 w 384"/>
              <a:gd name="T43" fmla="*/ 72 h 312"/>
              <a:gd name="T44" fmla="*/ 168 w 384"/>
              <a:gd name="T45" fmla="*/ 251 h 312"/>
              <a:gd name="T46" fmla="*/ 360 w 384"/>
              <a:gd name="T47" fmla="*/ 228 h 312"/>
              <a:gd name="T48" fmla="*/ 216 w 384"/>
              <a:gd name="T49" fmla="*/ 251 h 312"/>
              <a:gd name="T50" fmla="*/ 216 w 384"/>
              <a:gd name="T51" fmla="*/ 72 h 312"/>
              <a:gd name="T52" fmla="*/ 360 w 384"/>
              <a:gd name="T53" fmla="*/ 24 h 312"/>
              <a:gd name="T54" fmla="*/ 360 w 384"/>
              <a:gd name="T55" fmla="*/ 228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84" h="312">
                <a:moveTo>
                  <a:pt x="192" y="72"/>
                </a:moveTo>
                <a:cubicBezTo>
                  <a:pt x="192" y="12"/>
                  <a:pt x="58" y="0"/>
                  <a:pt x="0" y="0"/>
                </a:cubicBezTo>
                <a:cubicBezTo>
                  <a:pt x="0" y="264"/>
                  <a:pt x="0" y="264"/>
                  <a:pt x="0" y="264"/>
                </a:cubicBezTo>
                <a:cubicBezTo>
                  <a:pt x="12" y="264"/>
                  <a:pt x="12" y="264"/>
                  <a:pt x="12" y="264"/>
                </a:cubicBezTo>
                <a:cubicBezTo>
                  <a:pt x="16" y="264"/>
                  <a:pt x="20" y="264"/>
                  <a:pt x="24" y="264"/>
                </a:cubicBezTo>
                <a:cubicBezTo>
                  <a:pt x="24" y="288"/>
                  <a:pt x="24" y="288"/>
                  <a:pt x="24" y="288"/>
                </a:cubicBezTo>
                <a:cubicBezTo>
                  <a:pt x="72" y="288"/>
                  <a:pt x="168" y="274"/>
                  <a:pt x="168" y="312"/>
                </a:cubicBezTo>
                <a:cubicBezTo>
                  <a:pt x="216" y="312"/>
                  <a:pt x="216" y="312"/>
                  <a:pt x="216" y="312"/>
                </a:cubicBezTo>
                <a:cubicBezTo>
                  <a:pt x="216" y="274"/>
                  <a:pt x="312" y="288"/>
                  <a:pt x="360" y="288"/>
                </a:cubicBezTo>
                <a:cubicBezTo>
                  <a:pt x="360" y="264"/>
                  <a:pt x="360" y="264"/>
                  <a:pt x="360" y="264"/>
                </a:cubicBezTo>
                <a:cubicBezTo>
                  <a:pt x="364" y="264"/>
                  <a:pt x="368" y="264"/>
                  <a:pt x="372" y="264"/>
                </a:cubicBezTo>
                <a:cubicBezTo>
                  <a:pt x="384" y="264"/>
                  <a:pt x="384" y="264"/>
                  <a:pt x="384" y="264"/>
                </a:cubicBezTo>
                <a:cubicBezTo>
                  <a:pt x="384" y="0"/>
                  <a:pt x="384" y="0"/>
                  <a:pt x="384" y="0"/>
                </a:cubicBezTo>
                <a:cubicBezTo>
                  <a:pt x="326" y="0"/>
                  <a:pt x="192" y="12"/>
                  <a:pt x="192" y="72"/>
                </a:cubicBezTo>
                <a:close/>
                <a:moveTo>
                  <a:pt x="168" y="251"/>
                </a:moveTo>
                <a:cubicBezTo>
                  <a:pt x="133" y="230"/>
                  <a:pt x="67" y="228"/>
                  <a:pt x="24" y="228"/>
                </a:cubicBezTo>
                <a:cubicBezTo>
                  <a:pt x="24" y="24"/>
                  <a:pt x="24" y="24"/>
                  <a:pt x="24" y="24"/>
                </a:cubicBezTo>
                <a:cubicBezTo>
                  <a:pt x="36" y="24"/>
                  <a:pt x="47" y="25"/>
                  <a:pt x="57" y="25"/>
                </a:cubicBezTo>
                <a:cubicBezTo>
                  <a:pt x="63" y="26"/>
                  <a:pt x="63" y="26"/>
                  <a:pt x="63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112" y="29"/>
                  <a:pt x="162" y="39"/>
                  <a:pt x="167" y="67"/>
                </a:cubicBezTo>
                <a:cubicBezTo>
                  <a:pt x="168" y="72"/>
                  <a:pt x="168" y="72"/>
                  <a:pt x="168" y="72"/>
                </a:cubicBezTo>
                <a:lnTo>
                  <a:pt x="168" y="251"/>
                </a:lnTo>
                <a:close/>
                <a:moveTo>
                  <a:pt x="360" y="228"/>
                </a:moveTo>
                <a:cubicBezTo>
                  <a:pt x="317" y="228"/>
                  <a:pt x="251" y="230"/>
                  <a:pt x="216" y="251"/>
                </a:cubicBezTo>
                <a:cubicBezTo>
                  <a:pt x="216" y="72"/>
                  <a:pt x="216" y="72"/>
                  <a:pt x="216" y="72"/>
                </a:cubicBezTo>
                <a:cubicBezTo>
                  <a:pt x="216" y="56"/>
                  <a:pt x="241" y="25"/>
                  <a:pt x="360" y="24"/>
                </a:cubicBezTo>
                <a:lnTo>
                  <a:pt x="360" y="2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latin typeface="+mn-lt"/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0" y="5815096"/>
            <a:ext cx="12191999" cy="648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2" name="Grupo 51"/>
          <p:cNvGrpSpPr/>
          <p:nvPr/>
        </p:nvGrpSpPr>
        <p:grpSpPr>
          <a:xfrm>
            <a:off x="515153" y="1600778"/>
            <a:ext cx="10882650" cy="2478057"/>
            <a:chOff x="4207099" y="1596107"/>
            <a:chExt cx="9440216" cy="2478057"/>
          </a:xfrm>
        </p:grpSpPr>
        <p:cxnSp>
          <p:nvCxnSpPr>
            <p:cNvPr id="53" name="Conector reto 52"/>
            <p:cNvCxnSpPr/>
            <p:nvPr/>
          </p:nvCxnSpPr>
          <p:spPr>
            <a:xfrm>
              <a:off x="4207099" y="1596107"/>
              <a:ext cx="6920247" cy="0"/>
            </a:xfrm>
            <a:prstGeom prst="line">
              <a:avLst/>
            </a:prstGeom>
            <a:ln w="19050">
              <a:solidFill>
                <a:srgbClr val="004D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ítulo 1"/>
            <p:cNvSpPr txBox="1">
              <a:spLocks/>
            </p:cNvSpPr>
            <p:nvPr/>
          </p:nvSpPr>
          <p:spPr>
            <a:xfrm>
              <a:off x="4207099" y="2233648"/>
              <a:ext cx="9440216" cy="184051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BR" sz="5400" b="1" dirty="0">
                  <a:latin typeface="Franklin Gothic Demi Cond" panose="020B0706030402020204" pitchFamily="34" charset="0"/>
                </a:rPr>
                <a:t>AVALIAÇÃO DOS PROCESSOS DE CADASTRO, REGISTRO E PÓS - REGISTRO</a:t>
              </a:r>
            </a:p>
          </p:txBody>
        </p:sp>
        <p:grpSp>
          <p:nvGrpSpPr>
            <p:cNvPr id="55" name="Grupo 54"/>
            <p:cNvGrpSpPr/>
            <p:nvPr/>
          </p:nvGrpSpPr>
          <p:grpSpPr>
            <a:xfrm>
              <a:off x="10245826" y="1723475"/>
              <a:ext cx="881520" cy="166006"/>
              <a:chOff x="6510953" y="1774991"/>
              <a:chExt cx="1177733" cy="221788"/>
            </a:xfrm>
          </p:grpSpPr>
          <p:sp>
            <p:nvSpPr>
              <p:cNvPr id="56" name="Retângulo 55"/>
              <p:cNvSpPr/>
              <p:nvPr/>
            </p:nvSpPr>
            <p:spPr>
              <a:xfrm>
                <a:off x="7466136" y="1774991"/>
                <a:ext cx="222550" cy="221788"/>
              </a:xfrm>
              <a:prstGeom prst="rect">
                <a:avLst/>
              </a:prstGeom>
              <a:solidFill>
                <a:srgbClr val="ABAA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7" name="Retângulo 56"/>
              <p:cNvSpPr/>
              <p:nvPr/>
            </p:nvSpPr>
            <p:spPr>
              <a:xfrm>
                <a:off x="6510953" y="1774991"/>
                <a:ext cx="222550" cy="221788"/>
              </a:xfrm>
              <a:prstGeom prst="rect">
                <a:avLst/>
              </a:prstGeom>
              <a:solidFill>
                <a:srgbClr val="004D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8" name="Retângulo 57"/>
              <p:cNvSpPr/>
              <p:nvPr/>
            </p:nvSpPr>
            <p:spPr>
              <a:xfrm>
                <a:off x="6988545" y="1774991"/>
                <a:ext cx="222550" cy="221788"/>
              </a:xfrm>
              <a:prstGeom prst="rect">
                <a:avLst/>
              </a:prstGeom>
              <a:solidFill>
                <a:srgbClr val="006A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2" name="Retângulo 11"/>
          <p:cNvSpPr/>
          <p:nvPr/>
        </p:nvSpPr>
        <p:spPr>
          <a:xfrm>
            <a:off x="529283" y="4078835"/>
            <a:ext cx="1113343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Considerações gerais;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Normatização (Normas e Legislações vigentes);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Análise técnica e Emissão de Exigências;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Tempos médios do processo;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Sistemas de informações e canais de comunicação</a:t>
            </a:r>
          </a:p>
        </p:txBody>
      </p:sp>
      <p:sp>
        <p:nvSpPr>
          <p:cNvPr id="14" name="Losango 13"/>
          <p:cNvSpPr/>
          <p:nvPr/>
        </p:nvSpPr>
        <p:spPr>
          <a:xfrm>
            <a:off x="529283" y="4211258"/>
            <a:ext cx="257581" cy="276139"/>
          </a:xfrm>
          <a:prstGeom prst="diamond">
            <a:avLst/>
          </a:prstGeom>
          <a:solidFill>
            <a:srgbClr val="014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Losango 14"/>
          <p:cNvSpPr/>
          <p:nvPr/>
        </p:nvSpPr>
        <p:spPr>
          <a:xfrm>
            <a:off x="529282" y="4599611"/>
            <a:ext cx="257581" cy="276139"/>
          </a:xfrm>
          <a:prstGeom prst="diamond">
            <a:avLst/>
          </a:prstGeom>
          <a:solidFill>
            <a:srgbClr val="014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Losango 15"/>
          <p:cNvSpPr/>
          <p:nvPr/>
        </p:nvSpPr>
        <p:spPr>
          <a:xfrm>
            <a:off x="529282" y="5022021"/>
            <a:ext cx="257581" cy="276139"/>
          </a:xfrm>
          <a:prstGeom prst="diamond">
            <a:avLst/>
          </a:prstGeom>
          <a:solidFill>
            <a:srgbClr val="014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Losango 16"/>
          <p:cNvSpPr/>
          <p:nvPr/>
        </p:nvSpPr>
        <p:spPr>
          <a:xfrm>
            <a:off x="529281" y="5444431"/>
            <a:ext cx="257581" cy="276139"/>
          </a:xfrm>
          <a:prstGeom prst="diamond">
            <a:avLst/>
          </a:prstGeom>
          <a:solidFill>
            <a:srgbClr val="014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Losango 17"/>
          <p:cNvSpPr/>
          <p:nvPr/>
        </p:nvSpPr>
        <p:spPr>
          <a:xfrm>
            <a:off x="529281" y="5847650"/>
            <a:ext cx="257581" cy="276139"/>
          </a:xfrm>
          <a:prstGeom prst="diamond">
            <a:avLst/>
          </a:prstGeom>
          <a:solidFill>
            <a:srgbClr val="014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515153" y="4164663"/>
            <a:ext cx="5074276" cy="1185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515153" y="5832565"/>
            <a:ext cx="5074276" cy="357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800990" y="5734685"/>
            <a:ext cx="10999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4C9C"/>
                </a:solidFill>
                <a:latin typeface="Franklin Gothic Demi Cond" panose="020B0706030402020204" pitchFamily="34" charset="0"/>
              </a:rPr>
              <a:t>DESAFIO 2</a:t>
            </a:r>
            <a:r>
              <a:rPr lang="pt-BR" dirty="0" smtClean="0">
                <a:solidFill>
                  <a:srgbClr val="004C9C"/>
                </a:solidFill>
                <a:latin typeface="Franklin Gothic Demi Cond" panose="020B0706030402020204" pitchFamily="34" charset="0"/>
              </a:rPr>
              <a:t>: </a:t>
            </a:r>
            <a:r>
              <a:rPr lang="pt-BR" dirty="0">
                <a:solidFill>
                  <a:srgbClr val="004C9C"/>
                </a:solidFill>
                <a:latin typeface="Franklin Gothic Demi Cond" panose="020B0706030402020204" pitchFamily="34" charset="0"/>
              </a:rPr>
              <a:t>REDUZIR TEMPO TOTAL </a:t>
            </a:r>
            <a:r>
              <a:rPr lang="pt-BR" dirty="0" smtClean="0">
                <a:solidFill>
                  <a:srgbClr val="004C9C"/>
                </a:solidFill>
                <a:latin typeface="Franklin Gothic Demi Cond" panose="020B0706030402020204" pitchFamily="34" charset="0"/>
              </a:rPr>
              <a:t>DO PROCESSO</a:t>
            </a:r>
            <a:endParaRPr lang="pt-BR" dirty="0">
              <a:solidFill>
                <a:srgbClr val="004C9C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63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/>
          <p:cNvSpPr txBox="1">
            <a:spLocks/>
          </p:cNvSpPr>
          <p:nvPr/>
        </p:nvSpPr>
        <p:spPr>
          <a:xfrm>
            <a:off x="1758463" y="509145"/>
            <a:ext cx="8997461" cy="7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pt-BR"/>
            </a:defPPr>
            <a:lvl1pPr defTabSz="420688">
              <a:lnSpc>
                <a:spcPct val="90000"/>
              </a:lnSpc>
              <a:defRPr sz="2400">
                <a:latin typeface="Franklin Gothic Demi Cond" charset="0"/>
              </a:defRPr>
            </a:lvl1pPr>
            <a:lvl2pPr marL="742950" indent="-285750" defTabSz="420688">
              <a:defRPr>
                <a:latin typeface="Calibri" charset="0"/>
              </a:defRPr>
            </a:lvl2pPr>
            <a:lvl3pPr marL="1143000" indent="-228600" defTabSz="420688">
              <a:defRPr>
                <a:latin typeface="Calibri" charset="0"/>
              </a:defRPr>
            </a:lvl3pPr>
            <a:lvl4pPr marL="1600200" indent="-228600" defTabSz="420688">
              <a:defRPr>
                <a:latin typeface="Calibri" charset="0"/>
              </a:defRPr>
            </a:lvl4pPr>
            <a:lvl5pPr marL="2057400" indent="-228600" defTabSz="420688">
              <a:defRPr>
                <a:latin typeface="Calibri" charset="0"/>
              </a:defRPr>
            </a:lvl5pPr>
            <a:lvl6pPr marL="25146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6pPr>
            <a:lvl7pPr marL="29718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7pPr>
            <a:lvl8pPr marL="34290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8pPr>
            <a:lvl9pPr marL="38862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9pPr>
          </a:lstStyle>
          <a:p>
            <a:r>
              <a:rPr lang="pt-BR" altLang="pt-BR" sz="2800" dirty="0"/>
              <a:t>RESULTADOS</a:t>
            </a:r>
            <a:r>
              <a:rPr lang="pt-BR" altLang="pt-BR" sz="2800" dirty="0">
                <a:solidFill>
                  <a:srgbClr val="004C9C"/>
                </a:solidFill>
              </a:rPr>
              <a:t>|</a:t>
            </a:r>
            <a:r>
              <a:rPr lang="pt-BR" altLang="pt-BR" dirty="0"/>
              <a:t> </a:t>
            </a:r>
            <a:r>
              <a:rPr lang="pt-BR" altLang="pt-BR" sz="2800" dirty="0">
                <a:solidFill>
                  <a:srgbClr val="004C9C"/>
                </a:solidFill>
              </a:rPr>
              <a:t>TEMPOS MÉDIOS DOS PROCESSOS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xmlns="" id="{15FE293B-FB1E-48DF-A97C-7297E3075D77}"/>
              </a:ext>
            </a:extLst>
          </p:cNvPr>
          <p:cNvSpPr/>
          <p:nvPr/>
        </p:nvSpPr>
        <p:spPr>
          <a:xfrm>
            <a:off x="7380690" y="5804126"/>
            <a:ext cx="4619223" cy="683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2" name="Grupo 11"/>
          <p:cNvGrpSpPr/>
          <p:nvPr/>
        </p:nvGrpSpPr>
        <p:grpSpPr>
          <a:xfrm>
            <a:off x="1162012" y="2011199"/>
            <a:ext cx="4639165" cy="707886"/>
            <a:chOff x="24788" y="2643565"/>
            <a:chExt cx="4639165" cy="707886"/>
          </a:xfrm>
        </p:grpSpPr>
        <p:sp>
          <p:nvSpPr>
            <p:cNvPr id="13" name="CaixaDeTexto 12"/>
            <p:cNvSpPr txBox="1"/>
            <p:nvPr/>
          </p:nvSpPr>
          <p:spPr>
            <a:xfrm>
              <a:off x="24788" y="2643565"/>
              <a:ext cx="15641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latin typeface="Franklin Gothic Medium Cond" panose="020B0606030402020204" pitchFamily="34" charset="0"/>
                </a:rPr>
                <a:t>57%</a:t>
              </a:r>
              <a:endParaRPr lang="en-US" sz="40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1400691" y="2735898"/>
              <a:ext cx="32632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Franklin Gothic Book" panose="020B0503020102020204" pitchFamily="34" charset="0"/>
                </a:rPr>
                <a:t>Dos respondentes estão </a:t>
              </a:r>
              <a:r>
                <a:rPr lang="pt-BR" sz="1400" b="1" dirty="0">
                  <a:latin typeface="Franklin Gothic Book" panose="020B0503020102020204" pitchFamily="34" charset="0"/>
                </a:rPr>
                <a:t>SATISFEITOS OU MUITO SATISFEITOS</a:t>
              </a:r>
              <a:endParaRPr lang="pt-BR" sz="1400" dirty="0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18" name="CaixaDeTexto 17"/>
          <p:cNvSpPr txBox="1"/>
          <p:nvPr/>
        </p:nvSpPr>
        <p:spPr>
          <a:xfrm>
            <a:off x="423369" y="1431037"/>
            <a:ext cx="10999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4C9C"/>
                </a:solidFill>
                <a:latin typeface="Franklin Gothic Demi Cond" panose="020B0706030402020204" pitchFamily="34" charset="0"/>
              </a:rPr>
              <a:t>PERGUNTA: Marque seu grau de satisfação quanto </a:t>
            </a:r>
            <a:r>
              <a:rPr lang="pt-BR" dirty="0" smtClean="0">
                <a:solidFill>
                  <a:srgbClr val="004C9C"/>
                </a:solidFill>
                <a:latin typeface="Franklin Gothic Demi Cond" panose="020B0706030402020204" pitchFamily="34" charset="0"/>
              </a:rPr>
              <a:t>ao TEMPO PARA CONCLUSÃO DA PRIMEIRA ANÁLISE das </a:t>
            </a:r>
            <a:r>
              <a:rPr lang="pt-BR" dirty="0">
                <a:solidFill>
                  <a:srgbClr val="004C9C"/>
                </a:solidFill>
                <a:latin typeface="Franklin Gothic Demi Cond" panose="020B0706030402020204" pitchFamily="34" charset="0"/>
              </a:rPr>
              <a:t>solicitações de registro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6967939" y="2240072"/>
            <a:ext cx="4455354" cy="1210366"/>
            <a:chOff x="384540" y="724499"/>
            <a:chExt cx="5061591" cy="1210366"/>
          </a:xfrm>
        </p:grpSpPr>
        <p:sp>
          <p:nvSpPr>
            <p:cNvPr id="21" name="CaixaDeTexto 20"/>
            <p:cNvSpPr txBox="1"/>
            <p:nvPr/>
          </p:nvSpPr>
          <p:spPr>
            <a:xfrm>
              <a:off x="508669" y="734536"/>
              <a:ext cx="48133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dirty="0">
                  <a:solidFill>
                    <a:srgbClr val="004C9C"/>
                  </a:solidFill>
                  <a:latin typeface="Franklin Gothic Medium Cond" panose="020B0606030402020204" pitchFamily="34" charset="0"/>
                </a:rPr>
                <a:t>AVALIAÇÃO QUALITATIVA - TEMPO PARA CONCLUSÃO DA PRIMEIRA ANÁLISE</a:t>
              </a:r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384540" y="724499"/>
              <a:ext cx="5061591" cy="1205130"/>
            </a:xfrm>
            <a:prstGeom prst="rect">
              <a:avLst/>
            </a:prstGeom>
            <a:noFill/>
            <a:ln w="57150" cap="sq">
              <a:solidFill>
                <a:srgbClr val="8CBDEC"/>
              </a:solidFill>
              <a:miter lim="800000"/>
            </a:ln>
          </p:spPr>
          <p:txBody>
            <a:bodyPr wrap="square" rtlCol="0">
              <a:noAutofit/>
            </a:bodyPr>
            <a:lstStyle/>
            <a:p>
              <a:pPr marL="200025"/>
              <a:endParaRPr lang="pt-BR" sz="1200" b="1" i="1" dirty="0">
                <a:solidFill>
                  <a:prstClr val="white"/>
                </a:solidFill>
              </a:endParaRPr>
            </a:p>
          </p:txBody>
        </p:sp>
      </p:grpSp>
      <p:sp>
        <p:nvSpPr>
          <p:cNvPr id="24" name="CaixaDeTexto 23"/>
          <p:cNvSpPr txBox="1"/>
          <p:nvPr/>
        </p:nvSpPr>
        <p:spPr>
          <a:xfrm>
            <a:off x="7620987" y="3784832"/>
            <a:ext cx="39067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i="1" dirty="0">
                <a:latin typeface="Franklin Gothic Book" panose="020B0503020102020204" pitchFamily="34" charset="0"/>
              </a:rPr>
              <a:t>Muito satisfeito no geral.</a:t>
            </a:r>
          </a:p>
          <a:p>
            <a:pPr algn="ctr" defTabSz="914400"/>
            <a:endParaRPr lang="pt-BR" sz="1600" i="1" dirty="0">
              <a:latin typeface="Franklin Gothic Book" panose="020B0503020102020204" pitchFamily="34" charset="0"/>
            </a:endParaRPr>
          </a:p>
          <a:p>
            <a:pPr algn="ctr"/>
            <a:r>
              <a:rPr lang="pt-BR" sz="1600" i="1" dirty="0">
                <a:latin typeface="Franklin Gothic Book" panose="020B0503020102020204" pitchFamily="34" charset="0"/>
              </a:rPr>
              <a:t>A demora para analisar o processo, </a:t>
            </a:r>
            <a:r>
              <a:rPr lang="pt-BR" sz="1600" b="1" i="1" dirty="0">
                <a:latin typeface="Franklin Gothic Book" panose="020B0503020102020204" pitchFamily="34" charset="0"/>
              </a:rPr>
              <a:t>trava todo o andamento da empresa</a:t>
            </a:r>
            <a:r>
              <a:rPr lang="pt-BR" sz="1600" i="1" dirty="0">
                <a:latin typeface="Franklin Gothic Book" panose="020B0503020102020204" pitchFamily="34" charset="0"/>
              </a:rPr>
              <a:t>. Fazemos nosso planejamento contando até com o prazo da exigência para não ficarmos tão fora do prazo.</a:t>
            </a:r>
          </a:p>
          <a:p>
            <a:pPr algn="ctr" defTabSz="914400"/>
            <a:endParaRPr lang="pt-BR" sz="1600" b="1" i="1" dirty="0">
              <a:latin typeface="Franklin Gothic Book" panose="020B05030201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7302920" y="3600059"/>
            <a:ext cx="6361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pt-BR" sz="6600" dirty="0">
                <a:latin typeface="Franklin Gothic Book" panose="020B0503020102020204" pitchFamily="34" charset="0"/>
              </a:rPr>
              <a:t>“</a:t>
            </a:r>
          </a:p>
        </p:txBody>
      </p:sp>
      <p:sp>
        <p:nvSpPr>
          <p:cNvPr id="34" name="CaixaDeTexto 33"/>
          <p:cNvSpPr txBox="1"/>
          <p:nvPr/>
        </p:nvSpPr>
        <p:spPr>
          <a:xfrm rot="10800000">
            <a:off x="11209625" y="4973129"/>
            <a:ext cx="6361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pt-BR" sz="6600" dirty="0">
                <a:latin typeface="Franklin Gothic Book" panose="020B0503020102020204" pitchFamily="34" charset="0"/>
              </a:rPr>
              <a:t>“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xmlns="" id="{15FE293B-FB1E-48DF-A97C-7297E3075D77}"/>
              </a:ext>
            </a:extLst>
          </p:cNvPr>
          <p:cNvSpPr/>
          <p:nvPr/>
        </p:nvSpPr>
        <p:spPr>
          <a:xfrm>
            <a:off x="0" y="5804126"/>
            <a:ext cx="12299324" cy="10538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CaixaDeTexto 35"/>
          <p:cNvSpPr txBox="1"/>
          <p:nvPr/>
        </p:nvSpPr>
        <p:spPr>
          <a:xfrm>
            <a:off x="986883" y="6264008"/>
            <a:ext cx="7532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latin typeface="Franklin Gothic Book" panose="020B0503020102020204" pitchFamily="34" charset="0"/>
              </a:rPr>
              <a:t>*foram desconsidrados para fins de cálculo as respostas para </a:t>
            </a:r>
            <a:r>
              <a:rPr lang="pt-BR" sz="1200" b="1" i="1" dirty="0" smtClean="0">
                <a:latin typeface="Franklin Gothic Book" panose="020B0503020102020204" pitchFamily="34" charset="0"/>
              </a:rPr>
              <a:t>indiferentes e não sei avalair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8212946"/>
              </p:ext>
            </p:extLst>
          </p:nvPr>
        </p:nvGraphicFramePr>
        <p:xfrm>
          <a:off x="517358" y="2370221"/>
          <a:ext cx="5979695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" name="CaixaDeTexto 36"/>
          <p:cNvSpPr txBox="1"/>
          <p:nvPr/>
        </p:nvSpPr>
        <p:spPr>
          <a:xfrm>
            <a:off x="5434776" y="3933523"/>
            <a:ext cx="161666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Franklin Gothic Book" panose="020B0503020102020204" pitchFamily="34" charset="0"/>
              </a:rPr>
              <a:t>M</a:t>
            </a:r>
            <a:r>
              <a:rPr lang="pt-BR" sz="1200" dirty="0" smtClean="0">
                <a:latin typeface="Franklin Gothic Book" panose="020B0503020102020204" pitchFamily="34" charset="0"/>
              </a:rPr>
              <a:t>uito satisfeitos e satisfeitos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5434777" y="4451506"/>
            <a:ext cx="14490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Franklin Gothic Book" panose="020B0503020102020204" pitchFamily="34" charset="0"/>
              </a:rPr>
              <a:t>M</a:t>
            </a:r>
            <a:r>
              <a:rPr lang="pt-BR" sz="1200" dirty="0" smtClean="0">
                <a:latin typeface="Franklin Gothic Book" panose="020B0503020102020204" pitchFamily="34" charset="0"/>
              </a:rPr>
              <a:t>uito insatisfeitos e insatisfeitos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1496819" y="4934792"/>
            <a:ext cx="600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(86)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2937897" y="5108118"/>
            <a:ext cx="515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(</a:t>
            </a:r>
            <a:r>
              <a:rPr lang="pt-BR" sz="1400" b="1" dirty="0">
                <a:solidFill>
                  <a:schemeClr val="bg1"/>
                </a:solidFill>
              </a:rPr>
              <a:t>6</a:t>
            </a:r>
            <a:r>
              <a:rPr lang="pt-BR" sz="1400" b="1" dirty="0" smtClean="0">
                <a:solidFill>
                  <a:schemeClr val="bg1"/>
                </a:solidFill>
              </a:rPr>
              <a:t>3)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2937897" y="3532200"/>
            <a:ext cx="515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(58)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549415" y="3314244"/>
            <a:ext cx="515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(44)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4343081" y="5447617"/>
            <a:ext cx="515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(57)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4343081" y="3953828"/>
            <a:ext cx="515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(60)</a:t>
            </a:r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6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tângulo 35">
            <a:extLst>
              <a:ext uri="{FF2B5EF4-FFF2-40B4-BE49-F238E27FC236}">
                <a16:creationId xmlns:a16="http://schemas.microsoft.com/office/drawing/2014/main" xmlns="" id="{15FE293B-FB1E-48DF-A97C-7297E3075D77}"/>
              </a:ext>
            </a:extLst>
          </p:cNvPr>
          <p:cNvSpPr/>
          <p:nvPr/>
        </p:nvSpPr>
        <p:spPr>
          <a:xfrm>
            <a:off x="7380690" y="5804126"/>
            <a:ext cx="4619223" cy="683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Título 1"/>
          <p:cNvSpPr txBox="1">
            <a:spLocks/>
          </p:cNvSpPr>
          <p:nvPr/>
        </p:nvSpPr>
        <p:spPr>
          <a:xfrm>
            <a:off x="1758463" y="509145"/>
            <a:ext cx="8997461" cy="7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pt-BR"/>
            </a:defPPr>
            <a:lvl1pPr defTabSz="420688">
              <a:lnSpc>
                <a:spcPct val="90000"/>
              </a:lnSpc>
              <a:defRPr sz="2400">
                <a:latin typeface="Franklin Gothic Demi Cond" charset="0"/>
              </a:defRPr>
            </a:lvl1pPr>
            <a:lvl2pPr marL="742950" indent="-285750" defTabSz="420688">
              <a:defRPr>
                <a:latin typeface="Calibri" charset="0"/>
              </a:defRPr>
            </a:lvl2pPr>
            <a:lvl3pPr marL="1143000" indent="-228600" defTabSz="420688">
              <a:defRPr>
                <a:latin typeface="Calibri" charset="0"/>
              </a:defRPr>
            </a:lvl3pPr>
            <a:lvl4pPr marL="1600200" indent="-228600" defTabSz="420688">
              <a:defRPr>
                <a:latin typeface="Calibri" charset="0"/>
              </a:defRPr>
            </a:lvl4pPr>
            <a:lvl5pPr marL="2057400" indent="-228600" defTabSz="420688">
              <a:defRPr>
                <a:latin typeface="Calibri" charset="0"/>
              </a:defRPr>
            </a:lvl5pPr>
            <a:lvl6pPr marL="25146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6pPr>
            <a:lvl7pPr marL="29718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7pPr>
            <a:lvl8pPr marL="34290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8pPr>
            <a:lvl9pPr marL="38862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9pPr>
          </a:lstStyle>
          <a:p>
            <a:r>
              <a:rPr lang="pt-BR" altLang="pt-BR" sz="2800" dirty="0"/>
              <a:t>RESULTADOS</a:t>
            </a:r>
            <a:r>
              <a:rPr lang="pt-BR" altLang="pt-BR" sz="2800" dirty="0">
                <a:solidFill>
                  <a:srgbClr val="004C9C"/>
                </a:solidFill>
              </a:rPr>
              <a:t>|</a:t>
            </a:r>
            <a:r>
              <a:rPr lang="pt-BR" altLang="pt-BR" dirty="0"/>
              <a:t> </a:t>
            </a:r>
            <a:r>
              <a:rPr lang="pt-BR" altLang="pt-BR" sz="2800" dirty="0">
                <a:solidFill>
                  <a:srgbClr val="004C9C"/>
                </a:solidFill>
              </a:rPr>
              <a:t>TEMPOS MÉDIOS DOS PROCESSOS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423369" y="1431037"/>
            <a:ext cx="10999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4C9C"/>
                </a:solidFill>
                <a:latin typeface="Franklin Gothic Demi Cond" panose="020B0706030402020204" pitchFamily="34" charset="0"/>
              </a:rPr>
              <a:t>PERGUNTA: Marque seu grau de satisfação quanto ao </a:t>
            </a:r>
            <a:r>
              <a:rPr lang="pt-BR" dirty="0" smtClean="0">
                <a:solidFill>
                  <a:srgbClr val="004C9C"/>
                </a:solidFill>
                <a:latin typeface="Franklin Gothic Demi Cond" panose="020B0706030402020204" pitchFamily="34" charset="0"/>
              </a:rPr>
              <a:t>TEMPO PARA DECISÃO QUANTO AO DEFERIMENTO OU INDEFERIMENTO de </a:t>
            </a:r>
            <a:r>
              <a:rPr lang="pt-BR" dirty="0">
                <a:solidFill>
                  <a:srgbClr val="004C9C"/>
                </a:solidFill>
                <a:latin typeface="Franklin Gothic Demi Cond" panose="020B0706030402020204" pitchFamily="34" charset="0"/>
              </a:rPr>
              <a:t>cada uma das petições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1162012" y="2077368"/>
            <a:ext cx="4639165" cy="707886"/>
            <a:chOff x="24788" y="2643565"/>
            <a:chExt cx="4639165" cy="707886"/>
          </a:xfrm>
        </p:grpSpPr>
        <p:sp>
          <p:nvSpPr>
            <p:cNvPr id="24" name="CaixaDeTexto 23"/>
            <p:cNvSpPr txBox="1"/>
            <p:nvPr/>
          </p:nvSpPr>
          <p:spPr>
            <a:xfrm>
              <a:off x="24788" y="2643565"/>
              <a:ext cx="15641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latin typeface="Franklin Gothic Medium Cond" panose="020B0606030402020204" pitchFamily="34" charset="0"/>
                </a:rPr>
                <a:t>50%</a:t>
              </a:r>
              <a:endParaRPr lang="en-US" sz="40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1400691" y="2735898"/>
              <a:ext cx="32632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Franklin Gothic Book" panose="020B0503020102020204" pitchFamily="34" charset="0"/>
                </a:rPr>
                <a:t>Dos respondentes estão </a:t>
              </a:r>
              <a:r>
                <a:rPr lang="pt-BR" sz="1400" b="1" dirty="0">
                  <a:latin typeface="Franklin Gothic Book" panose="020B0503020102020204" pitchFamily="34" charset="0"/>
                </a:rPr>
                <a:t>SATISFEITOS OU MUITO SATISFEITOS</a:t>
              </a:r>
              <a:endParaRPr lang="pt-BR" sz="1400" dirty="0"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6967939" y="2169701"/>
            <a:ext cx="4455354" cy="1223386"/>
            <a:chOff x="384540" y="724499"/>
            <a:chExt cx="5061591" cy="1223386"/>
          </a:xfrm>
        </p:grpSpPr>
        <p:sp>
          <p:nvSpPr>
            <p:cNvPr id="19" name="CaixaDeTexto 18"/>
            <p:cNvSpPr txBox="1"/>
            <p:nvPr/>
          </p:nvSpPr>
          <p:spPr>
            <a:xfrm>
              <a:off x="508669" y="747556"/>
              <a:ext cx="48133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dirty="0">
                  <a:solidFill>
                    <a:srgbClr val="004C9C"/>
                  </a:solidFill>
                  <a:latin typeface="Franklin Gothic Medium Cond" panose="020B0606030402020204" pitchFamily="34" charset="0"/>
                </a:rPr>
                <a:t>AVALIAÇÃO QUALITATIVA TEMPO PARA A PUBLICAÇÃO DA DECISÃO FINAL</a:t>
              </a:r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384540" y="724499"/>
              <a:ext cx="5061591" cy="1205130"/>
            </a:xfrm>
            <a:prstGeom prst="rect">
              <a:avLst/>
            </a:prstGeom>
            <a:noFill/>
            <a:ln w="57150" cap="sq">
              <a:solidFill>
                <a:srgbClr val="8CBDEC"/>
              </a:solidFill>
              <a:miter lim="800000"/>
            </a:ln>
          </p:spPr>
          <p:txBody>
            <a:bodyPr wrap="square" rtlCol="0">
              <a:noAutofit/>
            </a:bodyPr>
            <a:lstStyle/>
            <a:p>
              <a:pPr marL="200025"/>
              <a:endParaRPr lang="pt-BR" sz="1200" b="1" i="1" dirty="0">
                <a:solidFill>
                  <a:prstClr val="white"/>
                </a:solidFill>
              </a:endParaRPr>
            </a:p>
          </p:txBody>
        </p:sp>
      </p:grpSp>
      <p:sp>
        <p:nvSpPr>
          <p:cNvPr id="30" name="CaixaDeTexto 29"/>
          <p:cNvSpPr txBox="1"/>
          <p:nvPr/>
        </p:nvSpPr>
        <p:spPr>
          <a:xfrm>
            <a:off x="7730249" y="3863764"/>
            <a:ext cx="36930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i="1" dirty="0">
                <a:latin typeface="Franklin Gothic Book" panose="020B0503020102020204" pitchFamily="34" charset="0"/>
              </a:rPr>
              <a:t>Após a conclusão da análise </a:t>
            </a:r>
            <a:r>
              <a:rPr lang="pt-BR" sz="1600" i="1" dirty="0" smtClean="0">
                <a:latin typeface="Franklin Gothic Book" panose="020B0503020102020204" pitchFamily="34" charset="0"/>
              </a:rPr>
              <a:t>há </a:t>
            </a:r>
            <a:r>
              <a:rPr lang="pt-BR" sz="1600" i="1" dirty="0">
                <a:latin typeface="Franklin Gothic Book" panose="020B0503020102020204" pitchFamily="34" charset="0"/>
              </a:rPr>
              <a:t>uma </a:t>
            </a:r>
            <a:r>
              <a:rPr lang="pt-BR" sz="1600" b="1" i="1" dirty="0">
                <a:latin typeface="Franklin Gothic Book" panose="020B0503020102020204" pitchFamily="34" charset="0"/>
              </a:rPr>
              <a:t>certa demora para publicação em diário </a:t>
            </a:r>
            <a:r>
              <a:rPr lang="pt-BR" sz="1600" b="1" i="1" dirty="0" smtClean="0">
                <a:latin typeface="Franklin Gothic Book" panose="020B0503020102020204" pitchFamily="34" charset="0"/>
              </a:rPr>
              <a:t>oficial.</a:t>
            </a:r>
          </a:p>
          <a:p>
            <a:pPr algn="ctr"/>
            <a:endParaRPr lang="pt-BR" sz="1600" i="1" dirty="0">
              <a:latin typeface="Franklin Gothic Book" panose="020B0503020102020204" pitchFamily="34" charset="0"/>
            </a:endParaRPr>
          </a:p>
          <a:p>
            <a:pPr algn="ctr"/>
            <a:r>
              <a:rPr lang="pt-BR" sz="1600" b="1" i="1" dirty="0">
                <a:latin typeface="Franklin Gothic Book" panose="020B0503020102020204" pitchFamily="34" charset="0"/>
              </a:rPr>
              <a:t>O tempo para análise dos processos está melhorando mais ainda muito lento</a:t>
            </a:r>
            <a:r>
              <a:rPr lang="pt-BR" sz="1600" b="1" i="1" dirty="0" smtClean="0">
                <a:latin typeface="Franklin Gothic Book" panose="020B0503020102020204" pitchFamily="34" charset="0"/>
              </a:rPr>
              <a:t>.</a:t>
            </a:r>
            <a:endParaRPr lang="pt-BR" sz="1600" i="1" dirty="0">
              <a:latin typeface="Franklin Gothic Book" panose="020B0503020102020204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7251404" y="3528398"/>
            <a:ext cx="6361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pt-BR" sz="6600" dirty="0">
                <a:latin typeface="Franklin Gothic Book" panose="020B0503020102020204" pitchFamily="34" charset="0"/>
              </a:rPr>
              <a:t>“</a:t>
            </a:r>
          </a:p>
        </p:txBody>
      </p:sp>
      <p:sp>
        <p:nvSpPr>
          <p:cNvPr id="35" name="CaixaDeTexto 34"/>
          <p:cNvSpPr txBox="1"/>
          <p:nvPr/>
        </p:nvSpPr>
        <p:spPr>
          <a:xfrm rot="10800000">
            <a:off x="11105226" y="5006369"/>
            <a:ext cx="6361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pt-BR" sz="6600" dirty="0">
                <a:latin typeface="Franklin Gothic Book" panose="020B0503020102020204" pitchFamily="34" charset="0"/>
              </a:rPr>
              <a:t>“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xmlns="" id="{15FE293B-FB1E-48DF-A97C-7297E3075D77}"/>
              </a:ext>
            </a:extLst>
          </p:cNvPr>
          <p:cNvSpPr/>
          <p:nvPr/>
        </p:nvSpPr>
        <p:spPr>
          <a:xfrm>
            <a:off x="0" y="5804126"/>
            <a:ext cx="12299324" cy="10538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986883" y="6264008"/>
            <a:ext cx="7532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latin typeface="Franklin Gothic Book" panose="020B0503020102020204" pitchFamily="34" charset="0"/>
              </a:rPr>
              <a:t>*foram desconsidrados para fins de cálculo as respostas para </a:t>
            </a:r>
            <a:r>
              <a:rPr lang="pt-BR" sz="1200" b="1" i="1" dirty="0" smtClean="0">
                <a:latin typeface="Franklin Gothic Book" panose="020B0503020102020204" pitchFamily="34" charset="0"/>
              </a:rPr>
              <a:t>indiferentes e não sei avalair</a:t>
            </a:r>
          </a:p>
        </p:txBody>
      </p:sp>
      <p:graphicFrame>
        <p:nvGraphicFramePr>
          <p:cNvPr id="34" name="Gráfico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9219079"/>
              </p:ext>
            </p:extLst>
          </p:nvPr>
        </p:nvGraphicFramePr>
        <p:xfrm>
          <a:off x="423368" y="2586789"/>
          <a:ext cx="5568357" cy="3655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" name="CaixaDeTexto 39"/>
          <p:cNvSpPr txBox="1"/>
          <p:nvPr/>
        </p:nvSpPr>
        <p:spPr>
          <a:xfrm>
            <a:off x="5076638" y="4026720"/>
            <a:ext cx="161666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Franklin Gothic Book" panose="020B0503020102020204" pitchFamily="34" charset="0"/>
              </a:rPr>
              <a:t>M</a:t>
            </a:r>
            <a:r>
              <a:rPr lang="pt-BR" sz="1200" dirty="0" smtClean="0">
                <a:latin typeface="Franklin Gothic Book" panose="020B0503020102020204" pitchFamily="34" charset="0"/>
              </a:rPr>
              <a:t>uito satisfeitos e satisfeitos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5076639" y="4544703"/>
            <a:ext cx="14490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Franklin Gothic Book" panose="020B0503020102020204" pitchFamily="34" charset="0"/>
              </a:rPr>
              <a:t>M</a:t>
            </a:r>
            <a:r>
              <a:rPr lang="pt-BR" sz="1200" dirty="0" smtClean="0">
                <a:latin typeface="Franklin Gothic Book" panose="020B0503020102020204" pitchFamily="34" charset="0"/>
              </a:rPr>
              <a:t>uito insatisfeitos e insatisfeitos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1488287" y="5052133"/>
            <a:ext cx="600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(72)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2782469" y="5066372"/>
            <a:ext cx="515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(57)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2782469" y="3572771"/>
            <a:ext cx="515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(</a:t>
            </a:r>
            <a:r>
              <a:rPr lang="pt-BR" sz="1400" b="1" dirty="0">
                <a:solidFill>
                  <a:schemeClr val="bg1"/>
                </a:solidFill>
              </a:rPr>
              <a:t>5</a:t>
            </a:r>
            <a:r>
              <a:rPr lang="pt-BR" sz="1400" b="1" dirty="0" smtClean="0">
                <a:solidFill>
                  <a:schemeClr val="bg1"/>
                </a:solidFill>
              </a:rPr>
              <a:t>6)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540883" y="3431585"/>
            <a:ext cx="515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(50)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4046430" y="5094428"/>
            <a:ext cx="515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(71)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4002773" y="3590906"/>
            <a:ext cx="515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(45)</a:t>
            </a:r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05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lchete Direito 9"/>
          <p:cNvSpPr/>
          <p:nvPr/>
        </p:nvSpPr>
        <p:spPr>
          <a:xfrm flipH="1">
            <a:off x="376297" y="2123376"/>
            <a:ext cx="166784" cy="1205125"/>
          </a:xfrm>
          <a:prstGeom prst="rightBracket">
            <a:avLst>
              <a:gd name="adj" fmla="val 0"/>
            </a:avLst>
          </a:prstGeom>
          <a:ln w="19050">
            <a:solidFill>
              <a:srgbClr val="004D9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Colchete Direito 9"/>
          <p:cNvSpPr/>
          <p:nvPr/>
        </p:nvSpPr>
        <p:spPr>
          <a:xfrm flipH="1">
            <a:off x="376296" y="2123371"/>
            <a:ext cx="74503" cy="2155917"/>
          </a:xfrm>
          <a:prstGeom prst="rightBracket">
            <a:avLst>
              <a:gd name="adj" fmla="val 0"/>
            </a:avLst>
          </a:prstGeom>
          <a:ln w="19050">
            <a:solidFill>
              <a:srgbClr val="004D9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olchete Direito 9"/>
          <p:cNvSpPr/>
          <p:nvPr/>
        </p:nvSpPr>
        <p:spPr>
          <a:xfrm flipH="1">
            <a:off x="379613" y="2123373"/>
            <a:ext cx="71185" cy="2695766"/>
          </a:xfrm>
          <a:prstGeom prst="rightBracket">
            <a:avLst>
              <a:gd name="adj" fmla="val 0"/>
            </a:avLst>
          </a:prstGeom>
          <a:ln w="19050">
            <a:solidFill>
              <a:srgbClr val="004D9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500606" y="1488320"/>
            <a:ext cx="10497952" cy="1205130"/>
          </a:xfrm>
          <a:prstGeom prst="rect">
            <a:avLst/>
          </a:prstGeom>
          <a:noFill/>
          <a:ln w="57150" cap="sq">
            <a:solidFill>
              <a:srgbClr val="8CBDEC"/>
            </a:solidFill>
            <a:miter lim="800000"/>
          </a:ln>
        </p:spPr>
        <p:txBody>
          <a:bodyPr wrap="square" rtlCol="0">
            <a:noAutofit/>
          </a:bodyPr>
          <a:lstStyle/>
          <a:p>
            <a:pPr marL="200025"/>
            <a:endParaRPr lang="pt-BR" sz="1200" b="1" i="1" dirty="0">
              <a:solidFill>
                <a:prstClr val="white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659807" y="1675386"/>
            <a:ext cx="9952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4C9C"/>
                </a:solidFill>
                <a:latin typeface="Franklin Gothic Book" panose="020B0503020102020204" pitchFamily="34" charset="0"/>
              </a:rPr>
              <a:t>ESTRATÉGIAS </a:t>
            </a:r>
            <a:r>
              <a:rPr lang="pt-BR" sz="2400" b="1" dirty="0" smtClean="0">
                <a:solidFill>
                  <a:srgbClr val="004C9C"/>
                </a:solidFill>
                <a:latin typeface="Franklin Gothic Book" panose="020B0503020102020204" pitchFamily="34" charset="0"/>
              </a:rPr>
              <a:t>DEFINIDAS PELA GGTPS PARA MELHORIAS NOS TEMPOS MÉDIOS DE REGISTRO</a:t>
            </a:r>
            <a:endParaRPr lang="pt-BR" sz="2400" b="1" dirty="0">
              <a:solidFill>
                <a:srgbClr val="004C9C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6" name="Retângulo 25">
            <a:extLst/>
          </p:cNvPr>
          <p:cNvSpPr/>
          <p:nvPr/>
        </p:nvSpPr>
        <p:spPr>
          <a:xfrm>
            <a:off x="659807" y="2880516"/>
            <a:ext cx="10869562" cy="31393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85750" indent="-285750" defTabSz="342904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pt-BR" sz="2200" kern="0" dirty="0">
                <a:latin typeface="Franklin Gothic Demi Cond" panose="020B0706030402020204" pitchFamily="34" charset="0"/>
                <a:ea typeface="Arial"/>
                <a:cs typeface="Arial"/>
              </a:rPr>
              <a:t>Implementação e acompanhamento do Plano de Atendimento à Lei 13.411/2016 (estratégias de racionalização do passivo);</a:t>
            </a:r>
          </a:p>
          <a:p>
            <a:pPr marL="285750" indent="-285750" defTabSz="342904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pt-BR" sz="2200" kern="0" dirty="0">
                <a:latin typeface="Franklin Gothic Demi Cond" panose="020B0706030402020204" pitchFamily="34" charset="0"/>
                <a:ea typeface="Arial"/>
                <a:cs typeface="Arial"/>
              </a:rPr>
              <a:t>Revisão do modelo de distribuição de petições (OS - Portaria 14);</a:t>
            </a:r>
          </a:p>
          <a:p>
            <a:pPr marL="285750" indent="-285750" defTabSz="342904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pt-BR" sz="2200" kern="0" dirty="0">
                <a:latin typeface="Franklin Gothic Demi Cond" panose="020B0706030402020204" pitchFamily="34" charset="0"/>
                <a:ea typeface="Arial"/>
                <a:cs typeface="Arial"/>
              </a:rPr>
              <a:t>Implementação de dashboard de acompanhamento da produtividade;</a:t>
            </a:r>
          </a:p>
          <a:p>
            <a:pPr marL="285750" indent="-285750" defTabSz="342904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pt-BR" sz="2200" kern="0" dirty="0">
                <a:latin typeface="Franklin Gothic Demi Cond" panose="020B0706030402020204" pitchFamily="34" charset="0"/>
                <a:ea typeface="Arial"/>
                <a:cs typeface="Arial"/>
              </a:rPr>
              <a:t>Isenção de categorias (classe de risco I</a:t>
            </a:r>
            <a:r>
              <a:rPr lang="pt-BR" sz="2200" kern="0" dirty="0" smtClean="0">
                <a:latin typeface="Franklin Gothic Demi Cond" panose="020B0706030402020204" pitchFamily="34" charset="0"/>
                <a:ea typeface="Arial"/>
                <a:cs typeface="Arial"/>
              </a:rPr>
              <a:t>);</a:t>
            </a:r>
          </a:p>
          <a:p>
            <a:pPr marL="285750" indent="-285750" defTabSz="342904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pt-BR" sz="2200" kern="0" dirty="0">
                <a:latin typeface="Franklin Gothic Demi Cond" panose="020B0706030402020204" pitchFamily="34" charset="0"/>
                <a:ea typeface="Arial"/>
                <a:cs typeface="Arial"/>
              </a:rPr>
              <a:t>Desenho do processo com as regras de negócio para o novo sistema de peticionamento eletrônico</a:t>
            </a:r>
            <a:r>
              <a:rPr lang="pt-BR" sz="2200" kern="0" dirty="0" smtClean="0">
                <a:latin typeface="Franklin Gothic Demi Cond" panose="020B0706030402020204" pitchFamily="34" charset="0"/>
                <a:ea typeface="Arial"/>
                <a:cs typeface="Arial"/>
              </a:rPr>
              <a:t>;</a:t>
            </a:r>
            <a:endParaRPr lang="pt-BR" sz="2200" kern="0" dirty="0">
              <a:latin typeface="Franklin Gothic Demi Cond" panose="020B0706030402020204" pitchFamily="34" charset="0"/>
              <a:ea typeface="Arial"/>
              <a:cs typeface="Arial"/>
            </a:endParaRPr>
          </a:p>
        </p:txBody>
      </p:sp>
      <p:sp>
        <p:nvSpPr>
          <p:cNvPr id="27" name="Losango 26"/>
          <p:cNvSpPr/>
          <p:nvPr/>
        </p:nvSpPr>
        <p:spPr>
          <a:xfrm>
            <a:off x="668274" y="5083746"/>
            <a:ext cx="294852" cy="343823"/>
          </a:xfrm>
          <a:prstGeom prst="diamond">
            <a:avLst/>
          </a:prstGeom>
          <a:solidFill>
            <a:srgbClr val="014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Freeform 239">
            <a:extLst>
              <a:ext uri="{FF2B5EF4-FFF2-40B4-BE49-F238E27FC236}">
                <a16:creationId xmlns:a16="http://schemas.microsoft.com/office/drawing/2014/main" xmlns="" id="{B0C11FE6-E75A-40DB-8E07-D245DD243F88}"/>
              </a:ext>
            </a:extLst>
          </p:cNvPr>
          <p:cNvSpPr>
            <a:spLocks noEditPoints="1"/>
          </p:cNvSpPr>
          <p:nvPr/>
        </p:nvSpPr>
        <p:spPr bwMode="auto">
          <a:xfrm>
            <a:off x="723631" y="5163507"/>
            <a:ext cx="184138" cy="181238"/>
          </a:xfrm>
          <a:custGeom>
            <a:avLst/>
            <a:gdLst/>
            <a:ahLst/>
            <a:cxnLst>
              <a:cxn ang="0">
                <a:pos x="58" y="35"/>
              </a:cxn>
              <a:cxn ang="0">
                <a:pos x="29" y="58"/>
              </a:cxn>
              <a:cxn ang="0">
                <a:pos x="9" y="50"/>
              </a:cxn>
              <a:cxn ang="0">
                <a:pos x="5" y="55"/>
              </a:cxn>
              <a:cxn ang="0">
                <a:pos x="3" y="55"/>
              </a:cxn>
              <a:cxn ang="0">
                <a:pos x="0" y="53"/>
              </a:cxn>
              <a:cxn ang="0">
                <a:pos x="0" y="36"/>
              </a:cxn>
              <a:cxn ang="0">
                <a:pos x="3" y="34"/>
              </a:cxn>
              <a:cxn ang="0">
                <a:pos x="20" y="34"/>
              </a:cxn>
              <a:cxn ang="0">
                <a:pos x="22" y="36"/>
              </a:cxn>
              <a:cxn ang="0">
                <a:pos x="22" y="38"/>
              </a:cxn>
              <a:cxn ang="0">
                <a:pos x="16" y="43"/>
              </a:cxn>
              <a:cxn ang="0">
                <a:pos x="30" y="48"/>
              </a:cxn>
              <a:cxn ang="0">
                <a:pos x="46" y="39"/>
              </a:cxn>
              <a:cxn ang="0">
                <a:pos x="48" y="34"/>
              </a:cxn>
              <a:cxn ang="0">
                <a:pos x="49" y="34"/>
              </a:cxn>
              <a:cxn ang="0">
                <a:pos x="57" y="34"/>
              </a:cxn>
              <a:cxn ang="0">
                <a:pos x="58" y="35"/>
              </a:cxn>
              <a:cxn ang="0">
                <a:pos x="58" y="35"/>
              </a:cxn>
              <a:cxn ang="0">
                <a:pos x="59" y="21"/>
              </a:cxn>
              <a:cxn ang="0">
                <a:pos x="56" y="24"/>
              </a:cxn>
              <a:cxn ang="0">
                <a:pos x="39" y="24"/>
              </a:cxn>
              <a:cxn ang="0">
                <a:pos x="37" y="21"/>
              </a:cxn>
              <a:cxn ang="0">
                <a:pos x="38" y="20"/>
              </a:cxn>
              <a:cxn ang="0">
                <a:pos x="43" y="14"/>
              </a:cxn>
              <a:cxn ang="0">
                <a:pos x="30" y="9"/>
              </a:cxn>
              <a:cxn ang="0">
                <a:pos x="13" y="19"/>
              </a:cxn>
              <a:cxn ang="0">
                <a:pos x="11" y="23"/>
              </a:cxn>
              <a:cxn ang="0">
                <a:pos x="10" y="24"/>
              </a:cxn>
              <a:cxn ang="0">
                <a:pos x="2" y="24"/>
              </a:cxn>
              <a:cxn ang="0">
                <a:pos x="1" y="23"/>
              </a:cxn>
              <a:cxn ang="0">
                <a:pos x="1" y="22"/>
              </a:cxn>
              <a:cxn ang="0">
                <a:pos x="30" y="0"/>
              </a:cxn>
              <a:cxn ang="0">
                <a:pos x="50" y="8"/>
              </a:cxn>
              <a:cxn ang="0">
                <a:pos x="55" y="3"/>
              </a:cxn>
              <a:cxn ang="0">
                <a:pos x="56" y="2"/>
              </a:cxn>
              <a:cxn ang="0">
                <a:pos x="59" y="4"/>
              </a:cxn>
              <a:cxn ang="0">
                <a:pos x="59" y="21"/>
              </a:cxn>
            </a:cxnLst>
            <a:rect l="0" t="0" r="r" b="b"/>
            <a:pathLst>
              <a:path w="59" h="58">
                <a:moveTo>
                  <a:pt x="58" y="35"/>
                </a:moveTo>
                <a:cubicBezTo>
                  <a:pt x="55" y="48"/>
                  <a:pt x="43" y="58"/>
                  <a:pt x="29" y="58"/>
                </a:cubicBezTo>
                <a:cubicBezTo>
                  <a:pt x="22" y="58"/>
                  <a:pt x="15" y="55"/>
                  <a:pt x="9" y="50"/>
                </a:cubicBezTo>
                <a:cubicBezTo>
                  <a:pt x="5" y="55"/>
                  <a:pt x="5" y="55"/>
                  <a:pt x="5" y="55"/>
                </a:cubicBezTo>
                <a:cubicBezTo>
                  <a:pt x="4" y="55"/>
                  <a:pt x="4" y="55"/>
                  <a:pt x="3" y="55"/>
                </a:cubicBezTo>
                <a:cubicBezTo>
                  <a:pt x="2" y="55"/>
                  <a:pt x="0" y="54"/>
                  <a:pt x="0" y="53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5"/>
                  <a:pt x="2" y="34"/>
                  <a:pt x="3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1" y="34"/>
                  <a:pt x="22" y="35"/>
                  <a:pt x="22" y="36"/>
                </a:cubicBezTo>
                <a:cubicBezTo>
                  <a:pt x="22" y="37"/>
                  <a:pt x="22" y="37"/>
                  <a:pt x="22" y="38"/>
                </a:cubicBezTo>
                <a:cubicBezTo>
                  <a:pt x="16" y="43"/>
                  <a:pt x="16" y="43"/>
                  <a:pt x="16" y="43"/>
                </a:cubicBezTo>
                <a:cubicBezTo>
                  <a:pt x="20" y="46"/>
                  <a:pt x="25" y="48"/>
                  <a:pt x="30" y="48"/>
                </a:cubicBezTo>
                <a:cubicBezTo>
                  <a:pt x="36" y="48"/>
                  <a:pt x="43" y="45"/>
                  <a:pt x="46" y="39"/>
                </a:cubicBezTo>
                <a:cubicBezTo>
                  <a:pt x="47" y="37"/>
                  <a:pt x="48" y="36"/>
                  <a:pt x="48" y="34"/>
                </a:cubicBezTo>
                <a:cubicBezTo>
                  <a:pt x="48" y="34"/>
                  <a:pt x="49" y="34"/>
                  <a:pt x="49" y="34"/>
                </a:cubicBezTo>
                <a:cubicBezTo>
                  <a:pt x="57" y="34"/>
                  <a:pt x="57" y="34"/>
                  <a:pt x="57" y="34"/>
                </a:cubicBezTo>
                <a:cubicBezTo>
                  <a:pt x="57" y="34"/>
                  <a:pt x="58" y="34"/>
                  <a:pt x="58" y="35"/>
                </a:cubicBezTo>
                <a:cubicBezTo>
                  <a:pt x="58" y="35"/>
                  <a:pt x="58" y="35"/>
                  <a:pt x="58" y="35"/>
                </a:cubicBezTo>
                <a:close/>
                <a:moveTo>
                  <a:pt x="59" y="21"/>
                </a:moveTo>
                <a:cubicBezTo>
                  <a:pt x="59" y="23"/>
                  <a:pt x="58" y="24"/>
                  <a:pt x="56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8" y="24"/>
                  <a:pt x="37" y="23"/>
                  <a:pt x="37" y="21"/>
                </a:cubicBezTo>
                <a:cubicBezTo>
                  <a:pt x="37" y="21"/>
                  <a:pt x="37" y="20"/>
                  <a:pt x="38" y="20"/>
                </a:cubicBezTo>
                <a:cubicBezTo>
                  <a:pt x="43" y="14"/>
                  <a:pt x="43" y="14"/>
                  <a:pt x="43" y="14"/>
                </a:cubicBezTo>
                <a:cubicBezTo>
                  <a:pt x="39" y="11"/>
                  <a:pt x="34" y="9"/>
                  <a:pt x="30" y="9"/>
                </a:cubicBezTo>
                <a:cubicBezTo>
                  <a:pt x="23" y="9"/>
                  <a:pt x="17" y="13"/>
                  <a:pt x="13" y="19"/>
                </a:cubicBezTo>
                <a:cubicBezTo>
                  <a:pt x="12" y="20"/>
                  <a:pt x="12" y="21"/>
                  <a:pt x="11" y="23"/>
                </a:cubicBezTo>
                <a:cubicBezTo>
                  <a:pt x="11" y="24"/>
                  <a:pt x="10" y="24"/>
                  <a:pt x="10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1" y="23"/>
                  <a:pt x="1" y="23"/>
                </a:cubicBezTo>
                <a:cubicBezTo>
                  <a:pt x="1" y="23"/>
                  <a:pt x="1" y="22"/>
                  <a:pt x="1" y="22"/>
                </a:cubicBezTo>
                <a:cubicBezTo>
                  <a:pt x="4" y="9"/>
                  <a:pt x="16" y="0"/>
                  <a:pt x="30" y="0"/>
                </a:cubicBezTo>
                <a:cubicBezTo>
                  <a:pt x="37" y="0"/>
                  <a:pt x="44" y="3"/>
                  <a:pt x="50" y="8"/>
                </a:cubicBezTo>
                <a:cubicBezTo>
                  <a:pt x="55" y="3"/>
                  <a:pt x="55" y="3"/>
                  <a:pt x="55" y="3"/>
                </a:cubicBezTo>
                <a:cubicBezTo>
                  <a:pt x="55" y="2"/>
                  <a:pt x="56" y="2"/>
                  <a:pt x="56" y="2"/>
                </a:cubicBezTo>
                <a:cubicBezTo>
                  <a:pt x="58" y="2"/>
                  <a:pt x="59" y="3"/>
                  <a:pt x="59" y="4"/>
                </a:cubicBezTo>
                <a:lnTo>
                  <a:pt x="59" y="2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39" name="Losango 38"/>
          <p:cNvSpPr/>
          <p:nvPr/>
        </p:nvSpPr>
        <p:spPr>
          <a:xfrm>
            <a:off x="659807" y="3068174"/>
            <a:ext cx="294852" cy="343823"/>
          </a:xfrm>
          <a:prstGeom prst="diamond">
            <a:avLst/>
          </a:prstGeom>
          <a:solidFill>
            <a:srgbClr val="014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Losango 40"/>
          <p:cNvSpPr/>
          <p:nvPr/>
        </p:nvSpPr>
        <p:spPr>
          <a:xfrm>
            <a:off x="668274" y="4564032"/>
            <a:ext cx="294852" cy="332648"/>
          </a:xfrm>
          <a:prstGeom prst="diamond">
            <a:avLst/>
          </a:prstGeom>
          <a:solidFill>
            <a:srgbClr val="014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Freeform 239">
            <a:extLst>
              <a:ext uri="{FF2B5EF4-FFF2-40B4-BE49-F238E27FC236}">
                <a16:creationId xmlns:a16="http://schemas.microsoft.com/office/drawing/2014/main" xmlns="" id="{B0C11FE6-E75A-40DB-8E07-D245DD243F88}"/>
              </a:ext>
            </a:extLst>
          </p:cNvPr>
          <p:cNvSpPr>
            <a:spLocks noEditPoints="1"/>
          </p:cNvSpPr>
          <p:nvPr/>
        </p:nvSpPr>
        <p:spPr bwMode="auto">
          <a:xfrm>
            <a:off x="710752" y="4643792"/>
            <a:ext cx="184138" cy="175347"/>
          </a:xfrm>
          <a:custGeom>
            <a:avLst/>
            <a:gdLst/>
            <a:ahLst/>
            <a:cxnLst>
              <a:cxn ang="0">
                <a:pos x="58" y="35"/>
              </a:cxn>
              <a:cxn ang="0">
                <a:pos x="29" y="58"/>
              </a:cxn>
              <a:cxn ang="0">
                <a:pos x="9" y="50"/>
              </a:cxn>
              <a:cxn ang="0">
                <a:pos x="5" y="55"/>
              </a:cxn>
              <a:cxn ang="0">
                <a:pos x="3" y="55"/>
              </a:cxn>
              <a:cxn ang="0">
                <a:pos x="0" y="53"/>
              </a:cxn>
              <a:cxn ang="0">
                <a:pos x="0" y="36"/>
              </a:cxn>
              <a:cxn ang="0">
                <a:pos x="3" y="34"/>
              </a:cxn>
              <a:cxn ang="0">
                <a:pos x="20" y="34"/>
              </a:cxn>
              <a:cxn ang="0">
                <a:pos x="22" y="36"/>
              </a:cxn>
              <a:cxn ang="0">
                <a:pos x="22" y="38"/>
              </a:cxn>
              <a:cxn ang="0">
                <a:pos x="16" y="43"/>
              </a:cxn>
              <a:cxn ang="0">
                <a:pos x="30" y="48"/>
              </a:cxn>
              <a:cxn ang="0">
                <a:pos x="46" y="39"/>
              </a:cxn>
              <a:cxn ang="0">
                <a:pos x="48" y="34"/>
              </a:cxn>
              <a:cxn ang="0">
                <a:pos x="49" y="34"/>
              </a:cxn>
              <a:cxn ang="0">
                <a:pos x="57" y="34"/>
              </a:cxn>
              <a:cxn ang="0">
                <a:pos x="58" y="35"/>
              </a:cxn>
              <a:cxn ang="0">
                <a:pos x="58" y="35"/>
              </a:cxn>
              <a:cxn ang="0">
                <a:pos x="59" y="21"/>
              </a:cxn>
              <a:cxn ang="0">
                <a:pos x="56" y="24"/>
              </a:cxn>
              <a:cxn ang="0">
                <a:pos x="39" y="24"/>
              </a:cxn>
              <a:cxn ang="0">
                <a:pos x="37" y="21"/>
              </a:cxn>
              <a:cxn ang="0">
                <a:pos x="38" y="20"/>
              </a:cxn>
              <a:cxn ang="0">
                <a:pos x="43" y="14"/>
              </a:cxn>
              <a:cxn ang="0">
                <a:pos x="30" y="9"/>
              </a:cxn>
              <a:cxn ang="0">
                <a:pos x="13" y="19"/>
              </a:cxn>
              <a:cxn ang="0">
                <a:pos x="11" y="23"/>
              </a:cxn>
              <a:cxn ang="0">
                <a:pos x="10" y="24"/>
              </a:cxn>
              <a:cxn ang="0">
                <a:pos x="2" y="24"/>
              </a:cxn>
              <a:cxn ang="0">
                <a:pos x="1" y="23"/>
              </a:cxn>
              <a:cxn ang="0">
                <a:pos x="1" y="22"/>
              </a:cxn>
              <a:cxn ang="0">
                <a:pos x="30" y="0"/>
              </a:cxn>
              <a:cxn ang="0">
                <a:pos x="50" y="8"/>
              </a:cxn>
              <a:cxn ang="0">
                <a:pos x="55" y="3"/>
              </a:cxn>
              <a:cxn ang="0">
                <a:pos x="56" y="2"/>
              </a:cxn>
              <a:cxn ang="0">
                <a:pos x="59" y="4"/>
              </a:cxn>
              <a:cxn ang="0">
                <a:pos x="59" y="21"/>
              </a:cxn>
            </a:cxnLst>
            <a:rect l="0" t="0" r="r" b="b"/>
            <a:pathLst>
              <a:path w="59" h="58">
                <a:moveTo>
                  <a:pt x="58" y="35"/>
                </a:moveTo>
                <a:cubicBezTo>
                  <a:pt x="55" y="48"/>
                  <a:pt x="43" y="58"/>
                  <a:pt x="29" y="58"/>
                </a:cubicBezTo>
                <a:cubicBezTo>
                  <a:pt x="22" y="58"/>
                  <a:pt x="15" y="55"/>
                  <a:pt x="9" y="50"/>
                </a:cubicBezTo>
                <a:cubicBezTo>
                  <a:pt x="5" y="55"/>
                  <a:pt x="5" y="55"/>
                  <a:pt x="5" y="55"/>
                </a:cubicBezTo>
                <a:cubicBezTo>
                  <a:pt x="4" y="55"/>
                  <a:pt x="4" y="55"/>
                  <a:pt x="3" y="55"/>
                </a:cubicBezTo>
                <a:cubicBezTo>
                  <a:pt x="2" y="55"/>
                  <a:pt x="0" y="54"/>
                  <a:pt x="0" y="53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5"/>
                  <a:pt x="2" y="34"/>
                  <a:pt x="3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1" y="34"/>
                  <a:pt x="22" y="35"/>
                  <a:pt x="22" y="36"/>
                </a:cubicBezTo>
                <a:cubicBezTo>
                  <a:pt x="22" y="37"/>
                  <a:pt x="22" y="37"/>
                  <a:pt x="22" y="38"/>
                </a:cubicBezTo>
                <a:cubicBezTo>
                  <a:pt x="16" y="43"/>
                  <a:pt x="16" y="43"/>
                  <a:pt x="16" y="43"/>
                </a:cubicBezTo>
                <a:cubicBezTo>
                  <a:pt x="20" y="46"/>
                  <a:pt x="25" y="48"/>
                  <a:pt x="30" y="48"/>
                </a:cubicBezTo>
                <a:cubicBezTo>
                  <a:pt x="36" y="48"/>
                  <a:pt x="43" y="45"/>
                  <a:pt x="46" y="39"/>
                </a:cubicBezTo>
                <a:cubicBezTo>
                  <a:pt x="47" y="37"/>
                  <a:pt x="48" y="36"/>
                  <a:pt x="48" y="34"/>
                </a:cubicBezTo>
                <a:cubicBezTo>
                  <a:pt x="48" y="34"/>
                  <a:pt x="49" y="34"/>
                  <a:pt x="49" y="34"/>
                </a:cubicBezTo>
                <a:cubicBezTo>
                  <a:pt x="57" y="34"/>
                  <a:pt x="57" y="34"/>
                  <a:pt x="57" y="34"/>
                </a:cubicBezTo>
                <a:cubicBezTo>
                  <a:pt x="57" y="34"/>
                  <a:pt x="58" y="34"/>
                  <a:pt x="58" y="35"/>
                </a:cubicBezTo>
                <a:cubicBezTo>
                  <a:pt x="58" y="35"/>
                  <a:pt x="58" y="35"/>
                  <a:pt x="58" y="35"/>
                </a:cubicBezTo>
                <a:close/>
                <a:moveTo>
                  <a:pt x="59" y="21"/>
                </a:moveTo>
                <a:cubicBezTo>
                  <a:pt x="59" y="23"/>
                  <a:pt x="58" y="24"/>
                  <a:pt x="56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8" y="24"/>
                  <a:pt x="37" y="23"/>
                  <a:pt x="37" y="21"/>
                </a:cubicBezTo>
                <a:cubicBezTo>
                  <a:pt x="37" y="21"/>
                  <a:pt x="37" y="20"/>
                  <a:pt x="38" y="20"/>
                </a:cubicBezTo>
                <a:cubicBezTo>
                  <a:pt x="43" y="14"/>
                  <a:pt x="43" y="14"/>
                  <a:pt x="43" y="14"/>
                </a:cubicBezTo>
                <a:cubicBezTo>
                  <a:pt x="39" y="11"/>
                  <a:pt x="34" y="9"/>
                  <a:pt x="30" y="9"/>
                </a:cubicBezTo>
                <a:cubicBezTo>
                  <a:pt x="23" y="9"/>
                  <a:pt x="17" y="13"/>
                  <a:pt x="13" y="19"/>
                </a:cubicBezTo>
                <a:cubicBezTo>
                  <a:pt x="12" y="20"/>
                  <a:pt x="12" y="21"/>
                  <a:pt x="11" y="23"/>
                </a:cubicBezTo>
                <a:cubicBezTo>
                  <a:pt x="11" y="24"/>
                  <a:pt x="10" y="24"/>
                  <a:pt x="10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1" y="23"/>
                  <a:pt x="1" y="23"/>
                </a:cubicBezTo>
                <a:cubicBezTo>
                  <a:pt x="1" y="23"/>
                  <a:pt x="1" y="22"/>
                  <a:pt x="1" y="22"/>
                </a:cubicBezTo>
                <a:cubicBezTo>
                  <a:pt x="4" y="9"/>
                  <a:pt x="16" y="0"/>
                  <a:pt x="30" y="0"/>
                </a:cubicBezTo>
                <a:cubicBezTo>
                  <a:pt x="37" y="0"/>
                  <a:pt x="44" y="3"/>
                  <a:pt x="50" y="8"/>
                </a:cubicBezTo>
                <a:cubicBezTo>
                  <a:pt x="55" y="3"/>
                  <a:pt x="55" y="3"/>
                  <a:pt x="55" y="3"/>
                </a:cubicBezTo>
                <a:cubicBezTo>
                  <a:pt x="55" y="2"/>
                  <a:pt x="56" y="2"/>
                  <a:pt x="56" y="2"/>
                </a:cubicBezTo>
                <a:cubicBezTo>
                  <a:pt x="58" y="2"/>
                  <a:pt x="59" y="3"/>
                  <a:pt x="59" y="4"/>
                </a:cubicBezTo>
                <a:lnTo>
                  <a:pt x="59" y="2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758463" y="509145"/>
            <a:ext cx="8997461" cy="7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pt-BR"/>
            </a:defPPr>
            <a:lvl1pPr defTabSz="420688">
              <a:lnSpc>
                <a:spcPct val="90000"/>
              </a:lnSpc>
              <a:defRPr sz="2400">
                <a:latin typeface="Franklin Gothic Demi Cond" charset="0"/>
              </a:defRPr>
            </a:lvl1pPr>
            <a:lvl2pPr marL="742950" indent="-285750" defTabSz="420688">
              <a:defRPr>
                <a:latin typeface="Calibri" charset="0"/>
              </a:defRPr>
            </a:lvl2pPr>
            <a:lvl3pPr marL="1143000" indent="-228600" defTabSz="420688">
              <a:defRPr>
                <a:latin typeface="Calibri" charset="0"/>
              </a:defRPr>
            </a:lvl3pPr>
            <a:lvl4pPr marL="1600200" indent="-228600" defTabSz="420688">
              <a:defRPr>
                <a:latin typeface="Calibri" charset="0"/>
              </a:defRPr>
            </a:lvl4pPr>
            <a:lvl5pPr marL="2057400" indent="-228600" defTabSz="420688">
              <a:defRPr>
                <a:latin typeface="Calibri" charset="0"/>
              </a:defRPr>
            </a:lvl5pPr>
            <a:lvl6pPr marL="25146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6pPr>
            <a:lvl7pPr marL="29718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7pPr>
            <a:lvl8pPr marL="34290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8pPr>
            <a:lvl9pPr marL="38862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9pPr>
          </a:lstStyle>
          <a:p>
            <a:r>
              <a:rPr lang="pt-BR" altLang="pt-BR" sz="2800" dirty="0"/>
              <a:t>RESULTADOS</a:t>
            </a:r>
            <a:r>
              <a:rPr lang="pt-BR" altLang="pt-BR" sz="2800" dirty="0">
                <a:solidFill>
                  <a:srgbClr val="004C9C"/>
                </a:solidFill>
              </a:rPr>
              <a:t>|</a:t>
            </a:r>
            <a:r>
              <a:rPr lang="pt-BR" altLang="pt-BR" dirty="0"/>
              <a:t> </a:t>
            </a:r>
            <a:r>
              <a:rPr lang="pt-BR" altLang="pt-BR" sz="2800" dirty="0">
                <a:solidFill>
                  <a:srgbClr val="004C9C"/>
                </a:solidFill>
              </a:rPr>
              <a:t>TEMPOS MÉDIOS DOS PROCESSOS</a:t>
            </a:r>
          </a:p>
        </p:txBody>
      </p:sp>
      <p:sp>
        <p:nvSpPr>
          <p:cNvPr id="17" name="Shape 3612"/>
          <p:cNvSpPr/>
          <p:nvPr/>
        </p:nvSpPr>
        <p:spPr>
          <a:xfrm>
            <a:off x="726546" y="3174397"/>
            <a:ext cx="178307" cy="1300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5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solidFill>
            <a:schemeClr val="tx1"/>
          </a:solidFill>
          <a:ln w="127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endParaRPr b="0" i="0" dirty="0">
              <a:solidFill>
                <a:schemeClr val="bg1"/>
              </a:solidFill>
              <a:latin typeface="Franklin Gothic Book" charset="0"/>
            </a:endParaRPr>
          </a:p>
        </p:txBody>
      </p:sp>
      <p:sp>
        <p:nvSpPr>
          <p:cNvPr id="18" name="Losango 17"/>
          <p:cNvSpPr/>
          <p:nvPr/>
        </p:nvSpPr>
        <p:spPr>
          <a:xfrm>
            <a:off x="668274" y="4042982"/>
            <a:ext cx="294852" cy="343823"/>
          </a:xfrm>
          <a:prstGeom prst="diamond">
            <a:avLst/>
          </a:prstGeom>
          <a:solidFill>
            <a:srgbClr val="014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hape 3612"/>
          <p:cNvSpPr/>
          <p:nvPr/>
        </p:nvSpPr>
        <p:spPr>
          <a:xfrm>
            <a:off x="735013" y="4149205"/>
            <a:ext cx="178307" cy="1300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5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solidFill>
            <a:schemeClr val="tx1"/>
          </a:solidFill>
          <a:ln w="127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endParaRPr b="0" i="0" dirty="0">
              <a:solidFill>
                <a:schemeClr val="bg1"/>
              </a:solidFill>
              <a:latin typeface="Franklin Gothic Book" charset="0"/>
            </a:endParaRPr>
          </a:p>
        </p:txBody>
      </p:sp>
      <p:sp>
        <p:nvSpPr>
          <p:cNvPr id="20" name="Losango 19"/>
          <p:cNvSpPr/>
          <p:nvPr/>
        </p:nvSpPr>
        <p:spPr>
          <a:xfrm>
            <a:off x="668274" y="5592716"/>
            <a:ext cx="294852" cy="343823"/>
          </a:xfrm>
          <a:prstGeom prst="diamond">
            <a:avLst/>
          </a:prstGeom>
          <a:solidFill>
            <a:srgbClr val="014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Freeform 239">
            <a:extLst>
              <a:ext uri="{FF2B5EF4-FFF2-40B4-BE49-F238E27FC236}">
                <a16:creationId xmlns:a16="http://schemas.microsoft.com/office/drawing/2014/main" xmlns="" id="{B0C11FE6-E75A-40DB-8E07-D245DD243F88}"/>
              </a:ext>
            </a:extLst>
          </p:cNvPr>
          <p:cNvSpPr>
            <a:spLocks noEditPoints="1"/>
          </p:cNvSpPr>
          <p:nvPr/>
        </p:nvSpPr>
        <p:spPr bwMode="auto">
          <a:xfrm>
            <a:off x="723631" y="5672477"/>
            <a:ext cx="184138" cy="181238"/>
          </a:xfrm>
          <a:custGeom>
            <a:avLst/>
            <a:gdLst/>
            <a:ahLst/>
            <a:cxnLst>
              <a:cxn ang="0">
                <a:pos x="58" y="35"/>
              </a:cxn>
              <a:cxn ang="0">
                <a:pos x="29" y="58"/>
              </a:cxn>
              <a:cxn ang="0">
                <a:pos x="9" y="50"/>
              </a:cxn>
              <a:cxn ang="0">
                <a:pos x="5" y="55"/>
              </a:cxn>
              <a:cxn ang="0">
                <a:pos x="3" y="55"/>
              </a:cxn>
              <a:cxn ang="0">
                <a:pos x="0" y="53"/>
              </a:cxn>
              <a:cxn ang="0">
                <a:pos x="0" y="36"/>
              </a:cxn>
              <a:cxn ang="0">
                <a:pos x="3" y="34"/>
              </a:cxn>
              <a:cxn ang="0">
                <a:pos x="20" y="34"/>
              </a:cxn>
              <a:cxn ang="0">
                <a:pos x="22" y="36"/>
              </a:cxn>
              <a:cxn ang="0">
                <a:pos x="22" y="38"/>
              </a:cxn>
              <a:cxn ang="0">
                <a:pos x="16" y="43"/>
              </a:cxn>
              <a:cxn ang="0">
                <a:pos x="30" y="48"/>
              </a:cxn>
              <a:cxn ang="0">
                <a:pos x="46" y="39"/>
              </a:cxn>
              <a:cxn ang="0">
                <a:pos x="48" y="34"/>
              </a:cxn>
              <a:cxn ang="0">
                <a:pos x="49" y="34"/>
              </a:cxn>
              <a:cxn ang="0">
                <a:pos x="57" y="34"/>
              </a:cxn>
              <a:cxn ang="0">
                <a:pos x="58" y="35"/>
              </a:cxn>
              <a:cxn ang="0">
                <a:pos x="58" y="35"/>
              </a:cxn>
              <a:cxn ang="0">
                <a:pos x="59" y="21"/>
              </a:cxn>
              <a:cxn ang="0">
                <a:pos x="56" y="24"/>
              </a:cxn>
              <a:cxn ang="0">
                <a:pos x="39" y="24"/>
              </a:cxn>
              <a:cxn ang="0">
                <a:pos x="37" y="21"/>
              </a:cxn>
              <a:cxn ang="0">
                <a:pos x="38" y="20"/>
              </a:cxn>
              <a:cxn ang="0">
                <a:pos x="43" y="14"/>
              </a:cxn>
              <a:cxn ang="0">
                <a:pos x="30" y="9"/>
              </a:cxn>
              <a:cxn ang="0">
                <a:pos x="13" y="19"/>
              </a:cxn>
              <a:cxn ang="0">
                <a:pos x="11" y="23"/>
              </a:cxn>
              <a:cxn ang="0">
                <a:pos x="10" y="24"/>
              </a:cxn>
              <a:cxn ang="0">
                <a:pos x="2" y="24"/>
              </a:cxn>
              <a:cxn ang="0">
                <a:pos x="1" y="23"/>
              </a:cxn>
              <a:cxn ang="0">
                <a:pos x="1" y="22"/>
              </a:cxn>
              <a:cxn ang="0">
                <a:pos x="30" y="0"/>
              </a:cxn>
              <a:cxn ang="0">
                <a:pos x="50" y="8"/>
              </a:cxn>
              <a:cxn ang="0">
                <a:pos x="55" y="3"/>
              </a:cxn>
              <a:cxn ang="0">
                <a:pos x="56" y="2"/>
              </a:cxn>
              <a:cxn ang="0">
                <a:pos x="59" y="4"/>
              </a:cxn>
              <a:cxn ang="0">
                <a:pos x="59" y="21"/>
              </a:cxn>
            </a:cxnLst>
            <a:rect l="0" t="0" r="r" b="b"/>
            <a:pathLst>
              <a:path w="59" h="58">
                <a:moveTo>
                  <a:pt x="58" y="35"/>
                </a:moveTo>
                <a:cubicBezTo>
                  <a:pt x="55" y="48"/>
                  <a:pt x="43" y="58"/>
                  <a:pt x="29" y="58"/>
                </a:cubicBezTo>
                <a:cubicBezTo>
                  <a:pt x="22" y="58"/>
                  <a:pt x="15" y="55"/>
                  <a:pt x="9" y="50"/>
                </a:cubicBezTo>
                <a:cubicBezTo>
                  <a:pt x="5" y="55"/>
                  <a:pt x="5" y="55"/>
                  <a:pt x="5" y="55"/>
                </a:cubicBezTo>
                <a:cubicBezTo>
                  <a:pt x="4" y="55"/>
                  <a:pt x="4" y="55"/>
                  <a:pt x="3" y="55"/>
                </a:cubicBezTo>
                <a:cubicBezTo>
                  <a:pt x="2" y="55"/>
                  <a:pt x="0" y="54"/>
                  <a:pt x="0" y="53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5"/>
                  <a:pt x="2" y="34"/>
                  <a:pt x="3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1" y="34"/>
                  <a:pt x="22" y="35"/>
                  <a:pt x="22" y="36"/>
                </a:cubicBezTo>
                <a:cubicBezTo>
                  <a:pt x="22" y="37"/>
                  <a:pt x="22" y="37"/>
                  <a:pt x="22" y="38"/>
                </a:cubicBezTo>
                <a:cubicBezTo>
                  <a:pt x="16" y="43"/>
                  <a:pt x="16" y="43"/>
                  <a:pt x="16" y="43"/>
                </a:cubicBezTo>
                <a:cubicBezTo>
                  <a:pt x="20" y="46"/>
                  <a:pt x="25" y="48"/>
                  <a:pt x="30" y="48"/>
                </a:cubicBezTo>
                <a:cubicBezTo>
                  <a:pt x="36" y="48"/>
                  <a:pt x="43" y="45"/>
                  <a:pt x="46" y="39"/>
                </a:cubicBezTo>
                <a:cubicBezTo>
                  <a:pt x="47" y="37"/>
                  <a:pt x="48" y="36"/>
                  <a:pt x="48" y="34"/>
                </a:cubicBezTo>
                <a:cubicBezTo>
                  <a:pt x="48" y="34"/>
                  <a:pt x="49" y="34"/>
                  <a:pt x="49" y="34"/>
                </a:cubicBezTo>
                <a:cubicBezTo>
                  <a:pt x="57" y="34"/>
                  <a:pt x="57" y="34"/>
                  <a:pt x="57" y="34"/>
                </a:cubicBezTo>
                <a:cubicBezTo>
                  <a:pt x="57" y="34"/>
                  <a:pt x="58" y="34"/>
                  <a:pt x="58" y="35"/>
                </a:cubicBezTo>
                <a:cubicBezTo>
                  <a:pt x="58" y="35"/>
                  <a:pt x="58" y="35"/>
                  <a:pt x="58" y="35"/>
                </a:cubicBezTo>
                <a:close/>
                <a:moveTo>
                  <a:pt x="59" y="21"/>
                </a:moveTo>
                <a:cubicBezTo>
                  <a:pt x="59" y="23"/>
                  <a:pt x="58" y="24"/>
                  <a:pt x="56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8" y="24"/>
                  <a:pt x="37" y="23"/>
                  <a:pt x="37" y="21"/>
                </a:cubicBezTo>
                <a:cubicBezTo>
                  <a:pt x="37" y="21"/>
                  <a:pt x="37" y="20"/>
                  <a:pt x="38" y="20"/>
                </a:cubicBezTo>
                <a:cubicBezTo>
                  <a:pt x="43" y="14"/>
                  <a:pt x="43" y="14"/>
                  <a:pt x="43" y="14"/>
                </a:cubicBezTo>
                <a:cubicBezTo>
                  <a:pt x="39" y="11"/>
                  <a:pt x="34" y="9"/>
                  <a:pt x="30" y="9"/>
                </a:cubicBezTo>
                <a:cubicBezTo>
                  <a:pt x="23" y="9"/>
                  <a:pt x="17" y="13"/>
                  <a:pt x="13" y="19"/>
                </a:cubicBezTo>
                <a:cubicBezTo>
                  <a:pt x="12" y="20"/>
                  <a:pt x="12" y="21"/>
                  <a:pt x="11" y="23"/>
                </a:cubicBezTo>
                <a:cubicBezTo>
                  <a:pt x="11" y="24"/>
                  <a:pt x="10" y="24"/>
                  <a:pt x="10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1" y="23"/>
                  <a:pt x="1" y="23"/>
                </a:cubicBezTo>
                <a:cubicBezTo>
                  <a:pt x="1" y="23"/>
                  <a:pt x="1" y="22"/>
                  <a:pt x="1" y="22"/>
                </a:cubicBezTo>
                <a:cubicBezTo>
                  <a:pt x="4" y="9"/>
                  <a:pt x="16" y="0"/>
                  <a:pt x="30" y="0"/>
                </a:cubicBezTo>
                <a:cubicBezTo>
                  <a:pt x="37" y="0"/>
                  <a:pt x="44" y="3"/>
                  <a:pt x="50" y="8"/>
                </a:cubicBezTo>
                <a:cubicBezTo>
                  <a:pt x="55" y="3"/>
                  <a:pt x="55" y="3"/>
                  <a:pt x="55" y="3"/>
                </a:cubicBezTo>
                <a:cubicBezTo>
                  <a:pt x="55" y="2"/>
                  <a:pt x="56" y="2"/>
                  <a:pt x="56" y="2"/>
                </a:cubicBezTo>
                <a:cubicBezTo>
                  <a:pt x="58" y="2"/>
                  <a:pt x="59" y="3"/>
                  <a:pt x="59" y="4"/>
                </a:cubicBezTo>
                <a:lnTo>
                  <a:pt x="59" y="2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22" name="Colchete Direito 9"/>
          <p:cNvSpPr/>
          <p:nvPr/>
        </p:nvSpPr>
        <p:spPr>
          <a:xfrm flipH="1">
            <a:off x="376296" y="2123371"/>
            <a:ext cx="77818" cy="3221373"/>
          </a:xfrm>
          <a:prstGeom prst="rightBracket">
            <a:avLst>
              <a:gd name="adj" fmla="val 0"/>
            </a:avLst>
          </a:prstGeom>
          <a:ln w="19050">
            <a:solidFill>
              <a:srgbClr val="004D9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olchete Direito 9"/>
          <p:cNvSpPr/>
          <p:nvPr/>
        </p:nvSpPr>
        <p:spPr>
          <a:xfrm flipH="1">
            <a:off x="373885" y="2123371"/>
            <a:ext cx="88695" cy="3730344"/>
          </a:xfrm>
          <a:prstGeom prst="rightBracket">
            <a:avLst>
              <a:gd name="adj" fmla="val 0"/>
            </a:avLst>
          </a:prstGeom>
          <a:ln w="19050">
            <a:solidFill>
              <a:srgbClr val="004D9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92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15"/>
          <p:cNvSpPr>
            <a:spLocks noEditPoints="1"/>
          </p:cNvSpPr>
          <p:nvPr/>
        </p:nvSpPr>
        <p:spPr bwMode="auto">
          <a:xfrm>
            <a:off x="5882688" y="1287013"/>
            <a:ext cx="426625" cy="349767"/>
          </a:xfrm>
          <a:custGeom>
            <a:avLst/>
            <a:gdLst>
              <a:gd name="T0" fmla="*/ 192 w 384"/>
              <a:gd name="T1" fmla="*/ 72 h 312"/>
              <a:gd name="T2" fmla="*/ 0 w 384"/>
              <a:gd name="T3" fmla="*/ 0 h 312"/>
              <a:gd name="T4" fmla="*/ 0 w 384"/>
              <a:gd name="T5" fmla="*/ 264 h 312"/>
              <a:gd name="T6" fmla="*/ 12 w 384"/>
              <a:gd name="T7" fmla="*/ 264 h 312"/>
              <a:gd name="T8" fmla="*/ 24 w 384"/>
              <a:gd name="T9" fmla="*/ 264 h 312"/>
              <a:gd name="T10" fmla="*/ 24 w 384"/>
              <a:gd name="T11" fmla="*/ 288 h 312"/>
              <a:gd name="T12" fmla="*/ 168 w 384"/>
              <a:gd name="T13" fmla="*/ 312 h 312"/>
              <a:gd name="T14" fmla="*/ 216 w 384"/>
              <a:gd name="T15" fmla="*/ 312 h 312"/>
              <a:gd name="T16" fmla="*/ 360 w 384"/>
              <a:gd name="T17" fmla="*/ 288 h 312"/>
              <a:gd name="T18" fmla="*/ 360 w 384"/>
              <a:gd name="T19" fmla="*/ 264 h 312"/>
              <a:gd name="T20" fmla="*/ 372 w 384"/>
              <a:gd name="T21" fmla="*/ 264 h 312"/>
              <a:gd name="T22" fmla="*/ 384 w 384"/>
              <a:gd name="T23" fmla="*/ 264 h 312"/>
              <a:gd name="T24" fmla="*/ 384 w 384"/>
              <a:gd name="T25" fmla="*/ 0 h 312"/>
              <a:gd name="T26" fmla="*/ 192 w 384"/>
              <a:gd name="T27" fmla="*/ 72 h 312"/>
              <a:gd name="T28" fmla="*/ 168 w 384"/>
              <a:gd name="T29" fmla="*/ 251 h 312"/>
              <a:gd name="T30" fmla="*/ 24 w 384"/>
              <a:gd name="T31" fmla="*/ 228 h 312"/>
              <a:gd name="T32" fmla="*/ 24 w 384"/>
              <a:gd name="T33" fmla="*/ 24 h 312"/>
              <a:gd name="T34" fmla="*/ 57 w 384"/>
              <a:gd name="T35" fmla="*/ 25 h 312"/>
              <a:gd name="T36" fmla="*/ 63 w 384"/>
              <a:gd name="T37" fmla="*/ 26 h 312"/>
              <a:gd name="T38" fmla="*/ 65 w 384"/>
              <a:gd name="T39" fmla="*/ 26 h 312"/>
              <a:gd name="T40" fmla="*/ 167 w 384"/>
              <a:gd name="T41" fmla="*/ 67 h 312"/>
              <a:gd name="T42" fmla="*/ 168 w 384"/>
              <a:gd name="T43" fmla="*/ 72 h 312"/>
              <a:gd name="T44" fmla="*/ 168 w 384"/>
              <a:gd name="T45" fmla="*/ 251 h 312"/>
              <a:gd name="T46" fmla="*/ 360 w 384"/>
              <a:gd name="T47" fmla="*/ 228 h 312"/>
              <a:gd name="T48" fmla="*/ 216 w 384"/>
              <a:gd name="T49" fmla="*/ 251 h 312"/>
              <a:gd name="T50" fmla="*/ 216 w 384"/>
              <a:gd name="T51" fmla="*/ 72 h 312"/>
              <a:gd name="T52" fmla="*/ 360 w 384"/>
              <a:gd name="T53" fmla="*/ 24 h 312"/>
              <a:gd name="T54" fmla="*/ 360 w 384"/>
              <a:gd name="T55" fmla="*/ 228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84" h="312">
                <a:moveTo>
                  <a:pt x="192" y="72"/>
                </a:moveTo>
                <a:cubicBezTo>
                  <a:pt x="192" y="12"/>
                  <a:pt x="58" y="0"/>
                  <a:pt x="0" y="0"/>
                </a:cubicBezTo>
                <a:cubicBezTo>
                  <a:pt x="0" y="264"/>
                  <a:pt x="0" y="264"/>
                  <a:pt x="0" y="264"/>
                </a:cubicBezTo>
                <a:cubicBezTo>
                  <a:pt x="12" y="264"/>
                  <a:pt x="12" y="264"/>
                  <a:pt x="12" y="264"/>
                </a:cubicBezTo>
                <a:cubicBezTo>
                  <a:pt x="16" y="264"/>
                  <a:pt x="20" y="264"/>
                  <a:pt x="24" y="264"/>
                </a:cubicBezTo>
                <a:cubicBezTo>
                  <a:pt x="24" y="288"/>
                  <a:pt x="24" y="288"/>
                  <a:pt x="24" y="288"/>
                </a:cubicBezTo>
                <a:cubicBezTo>
                  <a:pt x="72" y="288"/>
                  <a:pt x="168" y="274"/>
                  <a:pt x="168" y="312"/>
                </a:cubicBezTo>
                <a:cubicBezTo>
                  <a:pt x="216" y="312"/>
                  <a:pt x="216" y="312"/>
                  <a:pt x="216" y="312"/>
                </a:cubicBezTo>
                <a:cubicBezTo>
                  <a:pt x="216" y="274"/>
                  <a:pt x="312" y="288"/>
                  <a:pt x="360" y="288"/>
                </a:cubicBezTo>
                <a:cubicBezTo>
                  <a:pt x="360" y="264"/>
                  <a:pt x="360" y="264"/>
                  <a:pt x="360" y="264"/>
                </a:cubicBezTo>
                <a:cubicBezTo>
                  <a:pt x="364" y="264"/>
                  <a:pt x="368" y="264"/>
                  <a:pt x="372" y="264"/>
                </a:cubicBezTo>
                <a:cubicBezTo>
                  <a:pt x="384" y="264"/>
                  <a:pt x="384" y="264"/>
                  <a:pt x="384" y="264"/>
                </a:cubicBezTo>
                <a:cubicBezTo>
                  <a:pt x="384" y="0"/>
                  <a:pt x="384" y="0"/>
                  <a:pt x="384" y="0"/>
                </a:cubicBezTo>
                <a:cubicBezTo>
                  <a:pt x="326" y="0"/>
                  <a:pt x="192" y="12"/>
                  <a:pt x="192" y="72"/>
                </a:cubicBezTo>
                <a:close/>
                <a:moveTo>
                  <a:pt x="168" y="251"/>
                </a:moveTo>
                <a:cubicBezTo>
                  <a:pt x="133" y="230"/>
                  <a:pt x="67" y="228"/>
                  <a:pt x="24" y="228"/>
                </a:cubicBezTo>
                <a:cubicBezTo>
                  <a:pt x="24" y="24"/>
                  <a:pt x="24" y="24"/>
                  <a:pt x="24" y="24"/>
                </a:cubicBezTo>
                <a:cubicBezTo>
                  <a:pt x="36" y="24"/>
                  <a:pt x="47" y="25"/>
                  <a:pt x="57" y="25"/>
                </a:cubicBezTo>
                <a:cubicBezTo>
                  <a:pt x="63" y="26"/>
                  <a:pt x="63" y="26"/>
                  <a:pt x="63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112" y="29"/>
                  <a:pt x="162" y="39"/>
                  <a:pt x="167" y="67"/>
                </a:cubicBezTo>
                <a:cubicBezTo>
                  <a:pt x="168" y="72"/>
                  <a:pt x="168" y="72"/>
                  <a:pt x="168" y="72"/>
                </a:cubicBezTo>
                <a:lnTo>
                  <a:pt x="168" y="251"/>
                </a:lnTo>
                <a:close/>
                <a:moveTo>
                  <a:pt x="360" y="228"/>
                </a:moveTo>
                <a:cubicBezTo>
                  <a:pt x="317" y="228"/>
                  <a:pt x="251" y="230"/>
                  <a:pt x="216" y="251"/>
                </a:cubicBezTo>
                <a:cubicBezTo>
                  <a:pt x="216" y="72"/>
                  <a:pt x="216" y="72"/>
                  <a:pt x="216" y="72"/>
                </a:cubicBezTo>
                <a:cubicBezTo>
                  <a:pt x="216" y="56"/>
                  <a:pt x="241" y="25"/>
                  <a:pt x="360" y="24"/>
                </a:cubicBezTo>
                <a:lnTo>
                  <a:pt x="360" y="2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latin typeface="+mn-lt"/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0" y="5815096"/>
            <a:ext cx="12191999" cy="648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2" name="Grupo 51"/>
          <p:cNvGrpSpPr/>
          <p:nvPr/>
        </p:nvGrpSpPr>
        <p:grpSpPr>
          <a:xfrm>
            <a:off x="515153" y="1600778"/>
            <a:ext cx="10882650" cy="2478057"/>
            <a:chOff x="4207099" y="1596107"/>
            <a:chExt cx="9440216" cy="2478057"/>
          </a:xfrm>
        </p:grpSpPr>
        <p:cxnSp>
          <p:nvCxnSpPr>
            <p:cNvPr id="53" name="Conector reto 52"/>
            <p:cNvCxnSpPr/>
            <p:nvPr/>
          </p:nvCxnSpPr>
          <p:spPr>
            <a:xfrm>
              <a:off x="4207099" y="1596107"/>
              <a:ext cx="6920247" cy="0"/>
            </a:xfrm>
            <a:prstGeom prst="line">
              <a:avLst/>
            </a:prstGeom>
            <a:ln w="19050">
              <a:solidFill>
                <a:srgbClr val="004D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ítulo 1"/>
            <p:cNvSpPr txBox="1">
              <a:spLocks/>
            </p:cNvSpPr>
            <p:nvPr/>
          </p:nvSpPr>
          <p:spPr>
            <a:xfrm>
              <a:off x="4207099" y="2233648"/>
              <a:ext cx="9440216" cy="184051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BR" sz="5400" b="1" dirty="0">
                  <a:latin typeface="Franklin Gothic Demi Cond" panose="020B0706030402020204" pitchFamily="34" charset="0"/>
                </a:rPr>
                <a:t>AVALIAÇÃO DOS PROCESSOS DE CADASTRO, REGISTRO E PÓS - REGISTRO</a:t>
              </a:r>
            </a:p>
          </p:txBody>
        </p:sp>
        <p:grpSp>
          <p:nvGrpSpPr>
            <p:cNvPr id="55" name="Grupo 54"/>
            <p:cNvGrpSpPr/>
            <p:nvPr/>
          </p:nvGrpSpPr>
          <p:grpSpPr>
            <a:xfrm>
              <a:off x="10245826" y="1723475"/>
              <a:ext cx="881520" cy="166006"/>
              <a:chOff x="6510953" y="1774991"/>
              <a:chExt cx="1177733" cy="221788"/>
            </a:xfrm>
          </p:grpSpPr>
          <p:sp>
            <p:nvSpPr>
              <p:cNvPr id="56" name="Retângulo 55"/>
              <p:cNvSpPr/>
              <p:nvPr/>
            </p:nvSpPr>
            <p:spPr>
              <a:xfrm>
                <a:off x="7466136" y="1774991"/>
                <a:ext cx="222550" cy="221788"/>
              </a:xfrm>
              <a:prstGeom prst="rect">
                <a:avLst/>
              </a:prstGeom>
              <a:solidFill>
                <a:srgbClr val="ABAA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7" name="Retângulo 56"/>
              <p:cNvSpPr/>
              <p:nvPr/>
            </p:nvSpPr>
            <p:spPr>
              <a:xfrm>
                <a:off x="6510953" y="1774991"/>
                <a:ext cx="222550" cy="221788"/>
              </a:xfrm>
              <a:prstGeom prst="rect">
                <a:avLst/>
              </a:prstGeom>
              <a:solidFill>
                <a:srgbClr val="004D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8" name="Retângulo 57"/>
              <p:cNvSpPr/>
              <p:nvPr/>
            </p:nvSpPr>
            <p:spPr>
              <a:xfrm>
                <a:off x="6988545" y="1774991"/>
                <a:ext cx="222550" cy="221788"/>
              </a:xfrm>
              <a:prstGeom prst="rect">
                <a:avLst/>
              </a:prstGeom>
              <a:solidFill>
                <a:srgbClr val="006A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2" name="Retângulo 11"/>
          <p:cNvSpPr/>
          <p:nvPr/>
        </p:nvSpPr>
        <p:spPr>
          <a:xfrm>
            <a:off x="529283" y="4030707"/>
            <a:ext cx="1113343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Considerações gerais;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Normatização (Normas e Legislações vigentes);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Análise técnica e Emissão de Exigências;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Tempos médios do processo;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Sistemas de informações, Peticionamento e canais de comunicação</a:t>
            </a:r>
          </a:p>
        </p:txBody>
      </p:sp>
      <p:sp>
        <p:nvSpPr>
          <p:cNvPr id="14" name="Losango 13"/>
          <p:cNvSpPr/>
          <p:nvPr/>
        </p:nvSpPr>
        <p:spPr>
          <a:xfrm>
            <a:off x="529283" y="4211258"/>
            <a:ext cx="257581" cy="276139"/>
          </a:xfrm>
          <a:prstGeom prst="diamond">
            <a:avLst/>
          </a:prstGeom>
          <a:solidFill>
            <a:srgbClr val="014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Losango 14"/>
          <p:cNvSpPr/>
          <p:nvPr/>
        </p:nvSpPr>
        <p:spPr>
          <a:xfrm>
            <a:off x="529282" y="4599611"/>
            <a:ext cx="257581" cy="276139"/>
          </a:xfrm>
          <a:prstGeom prst="diamond">
            <a:avLst/>
          </a:prstGeom>
          <a:solidFill>
            <a:srgbClr val="014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Losango 15"/>
          <p:cNvSpPr/>
          <p:nvPr/>
        </p:nvSpPr>
        <p:spPr>
          <a:xfrm>
            <a:off x="529282" y="5022021"/>
            <a:ext cx="257581" cy="276139"/>
          </a:xfrm>
          <a:prstGeom prst="diamond">
            <a:avLst/>
          </a:prstGeom>
          <a:solidFill>
            <a:srgbClr val="014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Losango 16"/>
          <p:cNvSpPr/>
          <p:nvPr/>
        </p:nvSpPr>
        <p:spPr>
          <a:xfrm>
            <a:off x="529281" y="5444431"/>
            <a:ext cx="257581" cy="276139"/>
          </a:xfrm>
          <a:prstGeom prst="diamond">
            <a:avLst/>
          </a:prstGeom>
          <a:solidFill>
            <a:srgbClr val="014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Losango 17"/>
          <p:cNvSpPr/>
          <p:nvPr/>
        </p:nvSpPr>
        <p:spPr>
          <a:xfrm>
            <a:off x="529281" y="5799522"/>
            <a:ext cx="257581" cy="276139"/>
          </a:xfrm>
          <a:prstGeom prst="diamond">
            <a:avLst/>
          </a:prstGeom>
          <a:solidFill>
            <a:srgbClr val="014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515153" y="4164662"/>
            <a:ext cx="5074276" cy="1650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809351" y="6075661"/>
            <a:ext cx="10999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4C9C"/>
                </a:solidFill>
                <a:latin typeface="Franklin Gothic Demi Cond" panose="020B0706030402020204" pitchFamily="34" charset="0"/>
              </a:rPr>
              <a:t>DESAFIO 3: PROVER SEGURANÇA, CONSISTÊNCIA E TRANSPARÊNCIA DE INFORMAÇÕES </a:t>
            </a:r>
          </a:p>
        </p:txBody>
      </p:sp>
    </p:spTree>
    <p:extLst>
      <p:ext uri="{BB962C8B-B14F-4D97-AF65-F5344CB8AC3E}">
        <p14:creationId xmlns:p14="http://schemas.microsoft.com/office/powerpoint/2010/main" val="233242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/>
          <p:cNvSpPr txBox="1">
            <a:spLocks/>
          </p:cNvSpPr>
          <p:nvPr/>
        </p:nvSpPr>
        <p:spPr>
          <a:xfrm>
            <a:off x="1758463" y="509145"/>
            <a:ext cx="8997461" cy="7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pt-BR"/>
            </a:defPPr>
            <a:lvl1pPr defTabSz="420688">
              <a:lnSpc>
                <a:spcPct val="90000"/>
              </a:lnSpc>
              <a:defRPr sz="2400">
                <a:latin typeface="Franklin Gothic Demi Cond" charset="0"/>
              </a:defRPr>
            </a:lvl1pPr>
            <a:lvl2pPr marL="742950" indent="-285750" defTabSz="420688">
              <a:defRPr>
                <a:latin typeface="Calibri" charset="0"/>
              </a:defRPr>
            </a:lvl2pPr>
            <a:lvl3pPr marL="1143000" indent="-228600" defTabSz="420688">
              <a:defRPr>
                <a:latin typeface="Calibri" charset="0"/>
              </a:defRPr>
            </a:lvl3pPr>
            <a:lvl4pPr marL="1600200" indent="-228600" defTabSz="420688">
              <a:defRPr>
                <a:latin typeface="Calibri" charset="0"/>
              </a:defRPr>
            </a:lvl4pPr>
            <a:lvl5pPr marL="2057400" indent="-228600" defTabSz="420688">
              <a:defRPr>
                <a:latin typeface="Calibri" charset="0"/>
              </a:defRPr>
            </a:lvl5pPr>
            <a:lvl6pPr marL="25146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6pPr>
            <a:lvl7pPr marL="29718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7pPr>
            <a:lvl8pPr marL="34290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8pPr>
            <a:lvl9pPr marL="38862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9pPr>
          </a:lstStyle>
          <a:p>
            <a:r>
              <a:rPr lang="pt-BR" altLang="pt-BR" sz="2800" dirty="0"/>
              <a:t>RESULTADOS</a:t>
            </a:r>
            <a:r>
              <a:rPr lang="pt-BR" altLang="pt-BR" sz="2800" dirty="0">
                <a:solidFill>
                  <a:srgbClr val="004C9C"/>
                </a:solidFill>
              </a:rPr>
              <a:t>|</a:t>
            </a:r>
            <a:r>
              <a:rPr lang="pt-BR" altLang="pt-BR" dirty="0"/>
              <a:t> </a:t>
            </a:r>
            <a:r>
              <a:rPr lang="pt-BR" altLang="pt-BR" sz="2800" dirty="0">
                <a:solidFill>
                  <a:srgbClr val="004C9C"/>
                </a:solidFill>
              </a:rPr>
              <a:t>SISTEMAS DE INFORMAÇÃO 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xmlns="" id="{15FE293B-FB1E-48DF-A97C-7297E3075D77}"/>
              </a:ext>
            </a:extLst>
          </p:cNvPr>
          <p:cNvSpPr/>
          <p:nvPr/>
        </p:nvSpPr>
        <p:spPr>
          <a:xfrm>
            <a:off x="7380690" y="5804126"/>
            <a:ext cx="4619223" cy="683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423369" y="1431037"/>
            <a:ext cx="10999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4C9C"/>
                </a:solidFill>
                <a:latin typeface="Franklin Gothic Demi Cond" panose="020B0706030402020204" pitchFamily="34" charset="0"/>
              </a:rPr>
              <a:t>PERGUNTA: Você gostaria de ter o processo todo eletronicamente, desde o momento do peticionamento (sem entrada e tramitação de documentação física?) 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5127661"/>
              </p:ext>
            </p:extLst>
          </p:nvPr>
        </p:nvGraphicFramePr>
        <p:xfrm>
          <a:off x="231878" y="2557693"/>
          <a:ext cx="4735235" cy="3746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7279540" y="2286735"/>
            <a:ext cx="4136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4C9C"/>
                </a:solidFill>
                <a:latin typeface="Franklin Gothic Book" panose="020B0503020102020204" pitchFamily="34" charset="0"/>
              </a:rPr>
              <a:t>AVALIAÇÃO QUALITATIVA SETOR REGULADO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7620987" y="3507833"/>
            <a:ext cx="390670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i="1" dirty="0">
                <a:latin typeface="Franklin Gothic Book" panose="020B0503020102020204" pitchFamily="34" charset="0"/>
              </a:rPr>
              <a:t>Seria menos oneroso e o processo de peticionamento mais rápido.</a:t>
            </a:r>
          </a:p>
          <a:p>
            <a:pPr algn="ctr" defTabSz="914400"/>
            <a:endParaRPr lang="pt-BR" sz="1600" i="1" dirty="0">
              <a:latin typeface="Franklin Gothic Book" panose="020B0503020102020204" pitchFamily="34" charset="0"/>
            </a:endParaRPr>
          </a:p>
          <a:p>
            <a:pPr algn="ctr"/>
            <a:r>
              <a:rPr lang="pt-BR" sz="1600" i="1" dirty="0">
                <a:latin typeface="Franklin Gothic Book" panose="020B0503020102020204" pitchFamily="34" charset="0"/>
              </a:rPr>
              <a:t>Sou a favor da tramitação eletrônica para ter mais agilidade no processo. Entretanto o fator de preocupação é a constante instabilidade do sistema.</a:t>
            </a:r>
          </a:p>
          <a:p>
            <a:pPr algn="ctr"/>
            <a:endParaRPr lang="pt-BR" sz="1600" i="1" dirty="0">
              <a:latin typeface="Franklin Gothic Book" panose="020B0503020102020204" pitchFamily="34" charset="0"/>
            </a:endParaRPr>
          </a:p>
          <a:p>
            <a:pPr algn="ctr"/>
            <a:r>
              <a:rPr lang="pt-BR" sz="1600" i="1" dirty="0">
                <a:latin typeface="Franklin Gothic Book" panose="020B0503020102020204" pitchFamily="34" charset="0"/>
              </a:rPr>
              <a:t>O peticionamento eletronico para cadastro deveria ser imediato, uma vez que o formulário está desenvolvido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7302920" y="3323060"/>
            <a:ext cx="6361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pt-BR" sz="6600" dirty="0">
                <a:latin typeface="Franklin Gothic Book" panose="020B0503020102020204" pitchFamily="34" charset="0"/>
              </a:rPr>
              <a:t>“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7120339" y="2115473"/>
            <a:ext cx="4455354" cy="1205130"/>
          </a:xfrm>
          <a:prstGeom prst="rect">
            <a:avLst/>
          </a:prstGeom>
          <a:noFill/>
          <a:ln w="57150" cap="sq">
            <a:solidFill>
              <a:srgbClr val="8CBDEC"/>
            </a:solidFill>
            <a:miter lim="800000"/>
          </a:ln>
        </p:spPr>
        <p:txBody>
          <a:bodyPr wrap="square" rtlCol="0">
            <a:noAutofit/>
          </a:bodyPr>
          <a:lstStyle/>
          <a:p>
            <a:pPr marL="200025"/>
            <a:endParaRPr lang="pt-BR" sz="1200" b="1" i="1" dirty="0">
              <a:solidFill>
                <a:prstClr val="white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3324834" y="2901604"/>
            <a:ext cx="4136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4C9C"/>
                </a:solidFill>
                <a:latin typeface="Franklin Gothic Book" panose="020B0503020102020204" pitchFamily="34" charset="0"/>
              </a:rPr>
              <a:t>148 RESPOSTAS</a:t>
            </a:r>
          </a:p>
        </p:txBody>
      </p:sp>
      <p:sp>
        <p:nvSpPr>
          <p:cNvPr id="26" name="CaixaDeTexto 25"/>
          <p:cNvSpPr txBox="1"/>
          <p:nvPr/>
        </p:nvSpPr>
        <p:spPr>
          <a:xfrm rot="10800000">
            <a:off x="10951910" y="5472703"/>
            <a:ext cx="6361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pt-BR" sz="6600" dirty="0">
                <a:latin typeface="Franklin Gothic Book" panose="020B0503020102020204" pitchFamily="34" charset="0"/>
              </a:rPr>
              <a:t>“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1143911" y="2283575"/>
            <a:ext cx="4718847" cy="707886"/>
            <a:chOff x="-3378" y="2607780"/>
            <a:chExt cx="4718847" cy="707886"/>
          </a:xfrm>
        </p:grpSpPr>
        <p:sp>
          <p:nvSpPr>
            <p:cNvPr id="14" name="CaixaDeTexto 13"/>
            <p:cNvSpPr txBox="1"/>
            <p:nvPr/>
          </p:nvSpPr>
          <p:spPr>
            <a:xfrm>
              <a:off x="-3378" y="2607780"/>
              <a:ext cx="15641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latin typeface="Franklin Gothic Medium Cond" panose="020B0606030402020204" pitchFamily="34" charset="0"/>
                </a:rPr>
                <a:t>92,5%</a:t>
              </a:r>
              <a:endParaRPr lang="en-US" sz="40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1452207" y="2700113"/>
              <a:ext cx="32632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Franklin Gothic Book" panose="020B0503020102020204" pitchFamily="34" charset="0"/>
                </a:rPr>
                <a:t>Dos respondentes </a:t>
              </a:r>
              <a:r>
                <a:rPr lang="pt-BR" sz="1400" dirty="0" smtClean="0">
                  <a:latin typeface="Franklin Gothic Book" panose="020B0503020102020204" pitchFamily="34" charset="0"/>
                </a:rPr>
                <a:t>gostariam de ter </a:t>
              </a:r>
              <a:r>
                <a:rPr lang="pt-BR" sz="1400" b="1" dirty="0" smtClean="0">
                  <a:latin typeface="Franklin Gothic Book" panose="020B0503020102020204" pitchFamily="34" charset="0"/>
                </a:rPr>
                <a:t>TODO O PROCESSO ELETRÔNICO</a:t>
              </a:r>
              <a:endParaRPr lang="pt-BR" sz="1400" b="1" dirty="0">
                <a:latin typeface="Franklin Gothic Book" panose="020B05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824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lchete Direito 9"/>
          <p:cNvSpPr/>
          <p:nvPr/>
        </p:nvSpPr>
        <p:spPr>
          <a:xfrm flipH="1">
            <a:off x="376297" y="2123376"/>
            <a:ext cx="166784" cy="1205125"/>
          </a:xfrm>
          <a:prstGeom prst="rightBracket">
            <a:avLst>
              <a:gd name="adj" fmla="val 0"/>
            </a:avLst>
          </a:prstGeom>
          <a:ln w="19050">
            <a:solidFill>
              <a:srgbClr val="004D9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Colchete Direito 9"/>
          <p:cNvSpPr/>
          <p:nvPr/>
        </p:nvSpPr>
        <p:spPr>
          <a:xfrm flipH="1">
            <a:off x="376296" y="2123371"/>
            <a:ext cx="74503" cy="2155917"/>
          </a:xfrm>
          <a:prstGeom prst="rightBracket">
            <a:avLst>
              <a:gd name="adj" fmla="val 0"/>
            </a:avLst>
          </a:prstGeom>
          <a:ln w="19050">
            <a:solidFill>
              <a:srgbClr val="004D9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olchete Direito 9"/>
          <p:cNvSpPr/>
          <p:nvPr/>
        </p:nvSpPr>
        <p:spPr>
          <a:xfrm flipH="1">
            <a:off x="379613" y="2123373"/>
            <a:ext cx="71185" cy="2695766"/>
          </a:xfrm>
          <a:prstGeom prst="rightBracket">
            <a:avLst>
              <a:gd name="adj" fmla="val 0"/>
            </a:avLst>
          </a:prstGeom>
          <a:ln w="19050">
            <a:solidFill>
              <a:srgbClr val="004D9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500606" y="1488320"/>
            <a:ext cx="10497952" cy="1205130"/>
          </a:xfrm>
          <a:prstGeom prst="rect">
            <a:avLst/>
          </a:prstGeom>
          <a:noFill/>
          <a:ln w="57150" cap="sq">
            <a:solidFill>
              <a:srgbClr val="8CBDEC"/>
            </a:solidFill>
            <a:miter lim="800000"/>
          </a:ln>
        </p:spPr>
        <p:txBody>
          <a:bodyPr wrap="square" rtlCol="0">
            <a:noAutofit/>
          </a:bodyPr>
          <a:lstStyle/>
          <a:p>
            <a:pPr marL="200025"/>
            <a:endParaRPr lang="pt-BR" sz="1200" b="1" i="1" dirty="0">
              <a:solidFill>
                <a:prstClr val="white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659807" y="1675386"/>
            <a:ext cx="9952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4C9C"/>
                </a:solidFill>
                <a:latin typeface="Franklin Gothic Book" panose="020B0503020102020204" pitchFamily="34" charset="0"/>
              </a:rPr>
              <a:t>ESTRATÉGIAS </a:t>
            </a:r>
            <a:r>
              <a:rPr lang="pt-BR" sz="2400" b="1" dirty="0" smtClean="0">
                <a:solidFill>
                  <a:srgbClr val="004C9C"/>
                </a:solidFill>
                <a:latin typeface="Franklin Gothic Book" panose="020B0503020102020204" pitchFamily="34" charset="0"/>
              </a:rPr>
              <a:t>DEFINIDAS EM CONJUNTO COM A GGTPS PARA MELHORIAS NO SISTEMA DE INFORMAÇÃO</a:t>
            </a:r>
            <a:endParaRPr lang="pt-BR" sz="2400" b="1" dirty="0">
              <a:solidFill>
                <a:srgbClr val="004C9C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6" name="Retângulo 25">
            <a:extLst/>
          </p:cNvPr>
          <p:cNvSpPr/>
          <p:nvPr/>
        </p:nvSpPr>
        <p:spPr>
          <a:xfrm>
            <a:off x="659807" y="2742017"/>
            <a:ext cx="10869562" cy="34163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85750" indent="-285750" defTabSz="342904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pt-BR" sz="2400" kern="0" dirty="0">
                <a:latin typeface="Franklin Gothic Demi Cond" panose="020B0706030402020204" pitchFamily="34" charset="0"/>
                <a:ea typeface="Arial"/>
                <a:cs typeface="Arial"/>
              </a:rPr>
              <a:t>Definição de regras para implementação do novo Sistema de Peticionamento e análise de petições</a:t>
            </a:r>
            <a:r>
              <a:rPr lang="pt-BR" sz="2400" kern="0" dirty="0" smtClean="0">
                <a:latin typeface="Franklin Gothic Demi Cond" panose="020B0706030402020204" pitchFamily="34" charset="0"/>
                <a:ea typeface="Arial"/>
                <a:cs typeface="Arial"/>
              </a:rPr>
              <a:t>;</a:t>
            </a:r>
          </a:p>
          <a:p>
            <a:pPr marL="285750" indent="-285750" defTabSz="342904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endParaRPr lang="pt-BR" sz="2400" kern="0" dirty="0">
              <a:latin typeface="Franklin Gothic Demi Cond" panose="020B0706030402020204" pitchFamily="34" charset="0"/>
              <a:ea typeface="Arial"/>
              <a:cs typeface="Arial"/>
            </a:endParaRPr>
          </a:p>
          <a:p>
            <a:pPr marL="285750" indent="-285750" defTabSz="342904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pt-BR" sz="2400" kern="0" dirty="0">
                <a:latin typeface="Franklin Gothic Demi Cond" panose="020B0706030402020204" pitchFamily="34" charset="0"/>
                <a:ea typeface="Arial"/>
                <a:cs typeface="Arial"/>
              </a:rPr>
              <a:t>Implementação do peticionamento eletrônico para as Petições Secundárias</a:t>
            </a:r>
            <a:r>
              <a:rPr lang="pt-BR" sz="2400" kern="0" dirty="0" smtClean="0">
                <a:latin typeface="Franklin Gothic Demi Cond" panose="020B0706030402020204" pitchFamily="34" charset="0"/>
                <a:ea typeface="Arial"/>
                <a:cs typeface="Arial"/>
              </a:rPr>
              <a:t>;</a:t>
            </a:r>
          </a:p>
          <a:p>
            <a:pPr marL="285750" indent="-285750" defTabSz="342904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endParaRPr lang="pt-BR" sz="2400" kern="0" dirty="0">
              <a:latin typeface="Franklin Gothic Demi Cond" panose="020B0706030402020204" pitchFamily="34" charset="0"/>
              <a:ea typeface="Arial"/>
              <a:cs typeface="Arial"/>
            </a:endParaRPr>
          </a:p>
          <a:p>
            <a:pPr marL="285750" indent="-285750" defTabSz="342904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pt-BR" sz="2400" kern="0" dirty="0">
                <a:latin typeface="Franklin Gothic Demi Cond" panose="020B0706030402020204" pitchFamily="34" charset="0"/>
                <a:ea typeface="Arial"/>
                <a:cs typeface="Arial"/>
              </a:rPr>
              <a:t>Acompanhamento das demandas de evolutivas do Datavisa (CGVISA);</a:t>
            </a:r>
          </a:p>
        </p:txBody>
      </p:sp>
      <p:sp>
        <p:nvSpPr>
          <p:cNvPr id="39" name="Losango 38"/>
          <p:cNvSpPr/>
          <p:nvPr/>
        </p:nvSpPr>
        <p:spPr>
          <a:xfrm>
            <a:off x="659807" y="2965142"/>
            <a:ext cx="294852" cy="343823"/>
          </a:xfrm>
          <a:prstGeom prst="diamond">
            <a:avLst/>
          </a:prstGeom>
          <a:solidFill>
            <a:srgbClr val="014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758463" y="509145"/>
            <a:ext cx="8997461" cy="7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pt-BR"/>
            </a:defPPr>
            <a:lvl1pPr defTabSz="420688">
              <a:lnSpc>
                <a:spcPct val="90000"/>
              </a:lnSpc>
              <a:defRPr sz="2400">
                <a:latin typeface="Franklin Gothic Demi Cond" charset="0"/>
              </a:defRPr>
            </a:lvl1pPr>
            <a:lvl2pPr marL="742950" indent="-285750" defTabSz="420688">
              <a:defRPr>
                <a:latin typeface="Calibri" charset="0"/>
              </a:defRPr>
            </a:lvl2pPr>
            <a:lvl3pPr marL="1143000" indent="-228600" defTabSz="420688">
              <a:defRPr>
                <a:latin typeface="Calibri" charset="0"/>
              </a:defRPr>
            </a:lvl3pPr>
            <a:lvl4pPr marL="1600200" indent="-228600" defTabSz="420688">
              <a:defRPr>
                <a:latin typeface="Calibri" charset="0"/>
              </a:defRPr>
            </a:lvl4pPr>
            <a:lvl5pPr marL="2057400" indent="-228600" defTabSz="420688">
              <a:defRPr>
                <a:latin typeface="Calibri" charset="0"/>
              </a:defRPr>
            </a:lvl5pPr>
            <a:lvl6pPr marL="25146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6pPr>
            <a:lvl7pPr marL="29718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7pPr>
            <a:lvl8pPr marL="34290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8pPr>
            <a:lvl9pPr marL="38862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9pPr>
          </a:lstStyle>
          <a:p>
            <a:r>
              <a:rPr lang="pt-BR" altLang="pt-BR" sz="2800" dirty="0"/>
              <a:t>RESULTADOS</a:t>
            </a:r>
            <a:r>
              <a:rPr lang="pt-BR" altLang="pt-BR" sz="2800" dirty="0">
                <a:solidFill>
                  <a:srgbClr val="004C9C"/>
                </a:solidFill>
              </a:rPr>
              <a:t>|</a:t>
            </a:r>
            <a:r>
              <a:rPr lang="pt-BR" altLang="pt-BR" dirty="0"/>
              <a:t> </a:t>
            </a:r>
            <a:r>
              <a:rPr lang="pt-BR" altLang="pt-BR" sz="2800" dirty="0">
                <a:solidFill>
                  <a:srgbClr val="004C9C"/>
                </a:solidFill>
              </a:rPr>
              <a:t>TEMPOS MÉDIOS DOS PROCESSOS</a:t>
            </a:r>
          </a:p>
        </p:txBody>
      </p:sp>
      <p:sp>
        <p:nvSpPr>
          <p:cNvPr id="17" name="Shape 3612"/>
          <p:cNvSpPr/>
          <p:nvPr/>
        </p:nvSpPr>
        <p:spPr>
          <a:xfrm>
            <a:off x="726546" y="3071365"/>
            <a:ext cx="178307" cy="1300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5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solidFill>
            <a:schemeClr val="tx1"/>
          </a:solidFill>
          <a:ln w="127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endParaRPr b="0" i="0" dirty="0">
              <a:solidFill>
                <a:schemeClr val="bg1"/>
              </a:solidFill>
              <a:latin typeface="Franklin Gothic Book" charset="0"/>
            </a:endParaRPr>
          </a:p>
        </p:txBody>
      </p:sp>
      <p:sp>
        <p:nvSpPr>
          <p:cNvPr id="18" name="Losango 17"/>
          <p:cNvSpPr/>
          <p:nvPr/>
        </p:nvSpPr>
        <p:spPr>
          <a:xfrm>
            <a:off x="671606" y="4597886"/>
            <a:ext cx="294852" cy="343823"/>
          </a:xfrm>
          <a:prstGeom prst="diamond">
            <a:avLst/>
          </a:prstGeom>
          <a:solidFill>
            <a:srgbClr val="014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hape 3612"/>
          <p:cNvSpPr/>
          <p:nvPr/>
        </p:nvSpPr>
        <p:spPr>
          <a:xfrm>
            <a:off x="738345" y="4704109"/>
            <a:ext cx="178307" cy="1300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5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solidFill>
            <a:schemeClr val="tx1"/>
          </a:solidFill>
          <a:ln w="127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endParaRPr b="0" i="0" dirty="0">
              <a:solidFill>
                <a:schemeClr val="bg1"/>
              </a:solidFill>
              <a:latin typeface="Franklin Gothic Book" charset="0"/>
            </a:endParaRPr>
          </a:p>
        </p:txBody>
      </p:sp>
      <p:sp>
        <p:nvSpPr>
          <p:cNvPr id="20" name="Losango 19"/>
          <p:cNvSpPr/>
          <p:nvPr/>
        </p:nvSpPr>
        <p:spPr>
          <a:xfrm>
            <a:off x="668274" y="5657111"/>
            <a:ext cx="294852" cy="343823"/>
          </a:xfrm>
          <a:prstGeom prst="diamond">
            <a:avLst/>
          </a:prstGeom>
          <a:solidFill>
            <a:srgbClr val="014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Freeform 239">
            <a:extLst>
              <a:ext uri="{FF2B5EF4-FFF2-40B4-BE49-F238E27FC236}">
                <a16:creationId xmlns:a16="http://schemas.microsoft.com/office/drawing/2014/main" xmlns="" id="{B0C11FE6-E75A-40DB-8E07-D245DD243F88}"/>
              </a:ext>
            </a:extLst>
          </p:cNvPr>
          <p:cNvSpPr>
            <a:spLocks noEditPoints="1"/>
          </p:cNvSpPr>
          <p:nvPr/>
        </p:nvSpPr>
        <p:spPr bwMode="auto">
          <a:xfrm>
            <a:off x="723631" y="5736872"/>
            <a:ext cx="184138" cy="181238"/>
          </a:xfrm>
          <a:custGeom>
            <a:avLst/>
            <a:gdLst/>
            <a:ahLst/>
            <a:cxnLst>
              <a:cxn ang="0">
                <a:pos x="58" y="35"/>
              </a:cxn>
              <a:cxn ang="0">
                <a:pos x="29" y="58"/>
              </a:cxn>
              <a:cxn ang="0">
                <a:pos x="9" y="50"/>
              </a:cxn>
              <a:cxn ang="0">
                <a:pos x="5" y="55"/>
              </a:cxn>
              <a:cxn ang="0">
                <a:pos x="3" y="55"/>
              </a:cxn>
              <a:cxn ang="0">
                <a:pos x="0" y="53"/>
              </a:cxn>
              <a:cxn ang="0">
                <a:pos x="0" y="36"/>
              </a:cxn>
              <a:cxn ang="0">
                <a:pos x="3" y="34"/>
              </a:cxn>
              <a:cxn ang="0">
                <a:pos x="20" y="34"/>
              </a:cxn>
              <a:cxn ang="0">
                <a:pos x="22" y="36"/>
              </a:cxn>
              <a:cxn ang="0">
                <a:pos x="22" y="38"/>
              </a:cxn>
              <a:cxn ang="0">
                <a:pos x="16" y="43"/>
              </a:cxn>
              <a:cxn ang="0">
                <a:pos x="30" y="48"/>
              </a:cxn>
              <a:cxn ang="0">
                <a:pos x="46" y="39"/>
              </a:cxn>
              <a:cxn ang="0">
                <a:pos x="48" y="34"/>
              </a:cxn>
              <a:cxn ang="0">
                <a:pos x="49" y="34"/>
              </a:cxn>
              <a:cxn ang="0">
                <a:pos x="57" y="34"/>
              </a:cxn>
              <a:cxn ang="0">
                <a:pos x="58" y="35"/>
              </a:cxn>
              <a:cxn ang="0">
                <a:pos x="58" y="35"/>
              </a:cxn>
              <a:cxn ang="0">
                <a:pos x="59" y="21"/>
              </a:cxn>
              <a:cxn ang="0">
                <a:pos x="56" y="24"/>
              </a:cxn>
              <a:cxn ang="0">
                <a:pos x="39" y="24"/>
              </a:cxn>
              <a:cxn ang="0">
                <a:pos x="37" y="21"/>
              </a:cxn>
              <a:cxn ang="0">
                <a:pos x="38" y="20"/>
              </a:cxn>
              <a:cxn ang="0">
                <a:pos x="43" y="14"/>
              </a:cxn>
              <a:cxn ang="0">
                <a:pos x="30" y="9"/>
              </a:cxn>
              <a:cxn ang="0">
                <a:pos x="13" y="19"/>
              </a:cxn>
              <a:cxn ang="0">
                <a:pos x="11" y="23"/>
              </a:cxn>
              <a:cxn ang="0">
                <a:pos x="10" y="24"/>
              </a:cxn>
              <a:cxn ang="0">
                <a:pos x="2" y="24"/>
              </a:cxn>
              <a:cxn ang="0">
                <a:pos x="1" y="23"/>
              </a:cxn>
              <a:cxn ang="0">
                <a:pos x="1" y="22"/>
              </a:cxn>
              <a:cxn ang="0">
                <a:pos x="30" y="0"/>
              </a:cxn>
              <a:cxn ang="0">
                <a:pos x="50" y="8"/>
              </a:cxn>
              <a:cxn ang="0">
                <a:pos x="55" y="3"/>
              </a:cxn>
              <a:cxn ang="0">
                <a:pos x="56" y="2"/>
              </a:cxn>
              <a:cxn ang="0">
                <a:pos x="59" y="4"/>
              </a:cxn>
              <a:cxn ang="0">
                <a:pos x="59" y="21"/>
              </a:cxn>
            </a:cxnLst>
            <a:rect l="0" t="0" r="r" b="b"/>
            <a:pathLst>
              <a:path w="59" h="58">
                <a:moveTo>
                  <a:pt x="58" y="35"/>
                </a:moveTo>
                <a:cubicBezTo>
                  <a:pt x="55" y="48"/>
                  <a:pt x="43" y="58"/>
                  <a:pt x="29" y="58"/>
                </a:cubicBezTo>
                <a:cubicBezTo>
                  <a:pt x="22" y="58"/>
                  <a:pt x="15" y="55"/>
                  <a:pt x="9" y="50"/>
                </a:cubicBezTo>
                <a:cubicBezTo>
                  <a:pt x="5" y="55"/>
                  <a:pt x="5" y="55"/>
                  <a:pt x="5" y="55"/>
                </a:cubicBezTo>
                <a:cubicBezTo>
                  <a:pt x="4" y="55"/>
                  <a:pt x="4" y="55"/>
                  <a:pt x="3" y="55"/>
                </a:cubicBezTo>
                <a:cubicBezTo>
                  <a:pt x="2" y="55"/>
                  <a:pt x="0" y="54"/>
                  <a:pt x="0" y="53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5"/>
                  <a:pt x="2" y="34"/>
                  <a:pt x="3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1" y="34"/>
                  <a:pt x="22" y="35"/>
                  <a:pt x="22" y="36"/>
                </a:cubicBezTo>
                <a:cubicBezTo>
                  <a:pt x="22" y="37"/>
                  <a:pt x="22" y="37"/>
                  <a:pt x="22" y="38"/>
                </a:cubicBezTo>
                <a:cubicBezTo>
                  <a:pt x="16" y="43"/>
                  <a:pt x="16" y="43"/>
                  <a:pt x="16" y="43"/>
                </a:cubicBezTo>
                <a:cubicBezTo>
                  <a:pt x="20" y="46"/>
                  <a:pt x="25" y="48"/>
                  <a:pt x="30" y="48"/>
                </a:cubicBezTo>
                <a:cubicBezTo>
                  <a:pt x="36" y="48"/>
                  <a:pt x="43" y="45"/>
                  <a:pt x="46" y="39"/>
                </a:cubicBezTo>
                <a:cubicBezTo>
                  <a:pt x="47" y="37"/>
                  <a:pt x="48" y="36"/>
                  <a:pt x="48" y="34"/>
                </a:cubicBezTo>
                <a:cubicBezTo>
                  <a:pt x="48" y="34"/>
                  <a:pt x="49" y="34"/>
                  <a:pt x="49" y="34"/>
                </a:cubicBezTo>
                <a:cubicBezTo>
                  <a:pt x="57" y="34"/>
                  <a:pt x="57" y="34"/>
                  <a:pt x="57" y="34"/>
                </a:cubicBezTo>
                <a:cubicBezTo>
                  <a:pt x="57" y="34"/>
                  <a:pt x="58" y="34"/>
                  <a:pt x="58" y="35"/>
                </a:cubicBezTo>
                <a:cubicBezTo>
                  <a:pt x="58" y="35"/>
                  <a:pt x="58" y="35"/>
                  <a:pt x="58" y="35"/>
                </a:cubicBezTo>
                <a:close/>
                <a:moveTo>
                  <a:pt x="59" y="21"/>
                </a:moveTo>
                <a:cubicBezTo>
                  <a:pt x="59" y="23"/>
                  <a:pt x="58" y="24"/>
                  <a:pt x="56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8" y="24"/>
                  <a:pt x="37" y="23"/>
                  <a:pt x="37" y="21"/>
                </a:cubicBezTo>
                <a:cubicBezTo>
                  <a:pt x="37" y="21"/>
                  <a:pt x="37" y="20"/>
                  <a:pt x="38" y="20"/>
                </a:cubicBezTo>
                <a:cubicBezTo>
                  <a:pt x="43" y="14"/>
                  <a:pt x="43" y="14"/>
                  <a:pt x="43" y="14"/>
                </a:cubicBezTo>
                <a:cubicBezTo>
                  <a:pt x="39" y="11"/>
                  <a:pt x="34" y="9"/>
                  <a:pt x="30" y="9"/>
                </a:cubicBezTo>
                <a:cubicBezTo>
                  <a:pt x="23" y="9"/>
                  <a:pt x="17" y="13"/>
                  <a:pt x="13" y="19"/>
                </a:cubicBezTo>
                <a:cubicBezTo>
                  <a:pt x="12" y="20"/>
                  <a:pt x="12" y="21"/>
                  <a:pt x="11" y="23"/>
                </a:cubicBezTo>
                <a:cubicBezTo>
                  <a:pt x="11" y="24"/>
                  <a:pt x="10" y="24"/>
                  <a:pt x="10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1" y="23"/>
                  <a:pt x="1" y="23"/>
                </a:cubicBezTo>
                <a:cubicBezTo>
                  <a:pt x="1" y="23"/>
                  <a:pt x="1" y="22"/>
                  <a:pt x="1" y="22"/>
                </a:cubicBezTo>
                <a:cubicBezTo>
                  <a:pt x="4" y="9"/>
                  <a:pt x="16" y="0"/>
                  <a:pt x="30" y="0"/>
                </a:cubicBezTo>
                <a:cubicBezTo>
                  <a:pt x="37" y="0"/>
                  <a:pt x="44" y="3"/>
                  <a:pt x="50" y="8"/>
                </a:cubicBezTo>
                <a:cubicBezTo>
                  <a:pt x="55" y="3"/>
                  <a:pt x="55" y="3"/>
                  <a:pt x="55" y="3"/>
                </a:cubicBezTo>
                <a:cubicBezTo>
                  <a:pt x="55" y="2"/>
                  <a:pt x="56" y="2"/>
                  <a:pt x="56" y="2"/>
                </a:cubicBezTo>
                <a:cubicBezTo>
                  <a:pt x="58" y="2"/>
                  <a:pt x="59" y="3"/>
                  <a:pt x="59" y="4"/>
                </a:cubicBezTo>
                <a:lnTo>
                  <a:pt x="59" y="2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22" name="Colchete Direito 9"/>
          <p:cNvSpPr/>
          <p:nvPr/>
        </p:nvSpPr>
        <p:spPr>
          <a:xfrm flipH="1">
            <a:off x="376296" y="2123371"/>
            <a:ext cx="77818" cy="3221373"/>
          </a:xfrm>
          <a:prstGeom prst="rightBracket">
            <a:avLst>
              <a:gd name="adj" fmla="val 0"/>
            </a:avLst>
          </a:prstGeom>
          <a:ln w="19050">
            <a:solidFill>
              <a:srgbClr val="004D9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olchete Direito 9"/>
          <p:cNvSpPr/>
          <p:nvPr/>
        </p:nvSpPr>
        <p:spPr>
          <a:xfrm flipH="1">
            <a:off x="373885" y="2123371"/>
            <a:ext cx="88695" cy="3730344"/>
          </a:xfrm>
          <a:prstGeom prst="rightBracket">
            <a:avLst>
              <a:gd name="adj" fmla="val 0"/>
            </a:avLst>
          </a:prstGeom>
          <a:ln w="19050">
            <a:solidFill>
              <a:srgbClr val="004D9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987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15"/>
          <p:cNvSpPr>
            <a:spLocks noEditPoints="1"/>
          </p:cNvSpPr>
          <p:nvPr/>
        </p:nvSpPr>
        <p:spPr bwMode="auto">
          <a:xfrm>
            <a:off x="5882688" y="1287013"/>
            <a:ext cx="426625" cy="349767"/>
          </a:xfrm>
          <a:custGeom>
            <a:avLst/>
            <a:gdLst>
              <a:gd name="T0" fmla="*/ 192 w 384"/>
              <a:gd name="T1" fmla="*/ 72 h 312"/>
              <a:gd name="T2" fmla="*/ 0 w 384"/>
              <a:gd name="T3" fmla="*/ 0 h 312"/>
              <a:gd name="T4" fmla="*/ 0 w 384"/>
              <a:gd name="T5" fmla="*/ 264 h 312"/>
              <a:gd name="T6" fmla="*/ 12 w 384"/>
              <a:gd name="T7" fmla="*/ 264 h 312"/>
              <a:gd name="T8" fmla="*/ 24 w 384"/>
              <a:gd name="T9" fmla="*/ 264 h 312"/>
              <a:gd name="T10" fmla="*/ 24 w 384"/>
              <a:gd name="T11" fmla="*/ 288 h 312"/>
              <a:gd name="T12" fmla="*/ 168 w 384"/>
              <a:gd name="T13" fmla="*/ 312 h 312"/>
              <a:gd name="T14" fmla="*/ 216 w 384"/>
              <a:gd name="T15" fmla="*/ 312 h 312"/>
              <a:gd name="T16" fmla="*/ 360 w 384"/>
              <a:gd name="T17" fmla="*/ 288 h 312"/>
              <a:gd name="T18" fmla="*/ 360 w 384"/>
              <a:gd name="T19" fmla="*/ 264 h 312"/>
              <a:gd name="T20" fmla="*/ 372 w 384"/>
              <a:gd name="T21" fmla="*/ 264 h 312"/>
              <a:gd name="T22" fmla="*/ 384 w 384"/>
              <a:gd name="T23" fmla="*/ 264 h 312"/>
              <a:gd name="T24" fmla="*/ 384 w 384"/>
              <a:gd name="T25" fmla="*/ 0 h 312"/>
              <a:gd name="T26" fmla="*/ 192 w 384"/>
              <a:gd name="T27" fmla="*/ 72 h 312"/>
              <a:gd name="T28" fmla="*/ 168 w 384"/>
              <a:gd name="T29" fmla="*/ 251 h 312"/>
              <a:gd name="T30" fmla="*/ 24 w 384"/>
              <a:gd name="T31" fmla="*/ 228 h 312"/>
              <a:gd name="T32" fmla="*/ 24 w 384"/>
              <a:gd name="T33" fmla="*/ 24 h 312"/>
              <a:gd name="T34" fmla="*/ 57 w 384"/>
              <a:gd name="T35" fmla="*/ 25 h 312"/>
              <a:gd name="T36" fmla="*/ 63 w 384"/>
              <a:gd name="T37" fmla="*/ 26 h 312"/>
              <a:gd name="T38" fmla="*/ 65 w 384"/>
              <a:gd name="T39" fmla="*/ 26 h 312"/>
              <a:gd name="T40" fmla="*/ 167 w 384"/>
              <a:gd name="T41" fmla="*/ 67 h 312"/>
              <a:gd name="T42" fmla="*/ 168 w 384"/>
              <a:gd name="T43" fmla="*/ 72 h 312"/>
              <a:gd name="T44" fmla="*/ 168 w 384"/>
              <a:gd name="T45" fmla="*/ 251 h 312"/>
              <a:gd name="T46" fmla="*/ 360 w 384"/>
              <a:gd name="T47" fmla="*/ 228 h 312"/>
              <a:gd name="T48" fmla="*/ 216 w 384"/>
              <a:gd name="T49" fmla="*/ 251 h 312"/>
              <a:gd name="T50" fmla="*/ 216 w 384"/>
              <a:gd name="T51" fmla="*/ 72 h 312"/>
              <a:gd name="T52" fmla="*/ 360 w 384"/>
              <a:gd name="T53" fmla="*/ 24 h 312"/>
              <a:gd name="T54" fmla="*/ 360 w 384"/>
              <a:gd name="T55" fmla="*/ 228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84" h="312">
                <a:moveTo>
                  <a:pt x="192" y="72"/>
                </a:moveTo>
                <a:cubicBezTo>
                  <a:pt x="192" y="12"/>
                  <a:pt x="58" y="0"/>
                  <a:pt x="0" y="0"/>
                </a:cubicBezTo>
                <a:cubicBezTo>
                  <a:pt x="0" y="264"/>
                  <a:pt x="0" y="264"/>
                  <a:pt x="0" y="264"/>
                </a:cubicBezTo>
                <a:cubicBezTo>
                  <a:pt x="12" y="264"/>
                  <a:pt x="12" y="264"/>
                  <a:pt x="12" y="264"/>
                </a:cubicBezTo>
                <a:cubicBezTo>
                  <a:pt x="16" y="264"/>
                  <a:pt x="20" y="264"/>
                  <a:pt x="24" y="264"/>
                </a:cubicBezTo>
                <a:cubicBezTo>
                  <a:pt x="24" y="288"/>
                  <a:pt x="24" y="288"/>
                  <a:pt x="24" y="288"/>
                </a:cubicBezTo>
                <a:cubicBezTo>
                  <a:pt x="72" y="288"/>
                  <a:pt x="168" y="274"/>
                  <a:pt x="168" y="312"/>
                </a:cubicBezTo>
                <a:cubicBezTo>
                  <a:pt x="216" y="312"/>
                  <a:pt x="216" y="312"/>
                  <a:pt x="216" y="312"/>
                </a:cubicBezTo>
                <a:cubicBezTo>
                  <a:pt x="216" y="274"/>
                  <a:pt x="312" y="288"/>
                  <a:pt x="360" y="288"/>
                </a:cubicBezTo>
                <a:cubicBezTo>
                  <a:pt x="360" y="264"/>
                  <a:pt x="360" y="264"/>
                  <a:pt x="360" y="264"/>
                </a:cubicBezTo>
                <a:cubicBezTo>
                  <a:pt x="364" y="264"/>
                  <a:pt x="368" y="264"/>
                  <a:pt x="372" y="264"/>
                </a:cubicBezTo>
                <a:cubicBezTo>
                  <a:pt x="384" y="264"/>
                  <a:pt x="384" y="264"/>
                  <a:pt x="384" y="264"/>
                </a:cubicBezTo>
                <a:cubicBezTo>
                  <a:pt x="384" y="0"/>
                  <a:pt x="384" y="0"/>
                  <a:pt x="384" y="0"/>
                </a:cubicBezTo>
                <a:cubicBezTo>
                  <a:pt x="326" y="0"/>
                  <a:pt x="192" y="12"/>
                  <a:pt x="192" y="72"/>
                </a:cubicBezTo>
                <a:close/>
                <a:moveTo>
                  <a:pt x="168" y="251"/>
                </a:moveTo>
                <a:cubicBezTo>
                  <a:pt x="133" y="230"/>
                  <a:pt x="67" y="228"/>
                  <a:pt x="24" y="228"/>
                </a:cubicBezTo>
                <a:cubicBezTo>
                  <a:pt x="24" y="24"/>
                  <a:pt x="24" y="24"/>
                  <a:pt x="24" y="24"/>
                </a:cubicBezTo>
                <a:cubicBezTo>
                  <a:pt x="36" y="24"/>
                  <a:pt x="47" y="25"/>
                  <a:pt x="57" y="25"/>
                </a:cubicBezTo>
                <a:cubicBezTo>
                  <a:pt x="63" y="26"/>
                  <a:pt x="63" y="26"/>
                  <a:pt x="63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112" y="29"/>
                  <a:pt x="162" y="39"/>
                  <a:pt x="167" y="67"/>
                </a:cubicBezTo>
                <a:cubicBezTo>
                  <a:pt x="168" y="72"/>
                  <a:pt x="168" y="72"/>
                  <a:pt x="168" y="72"/>
                </a:cubicBezTo>
                <a:lnTo>
                  <a:pt x="168" y="251"/>
                </a:lnTo>
                <a:close/>
                <a:moveTo>
                  <a:pt x="360" y="228"/>
                </a:moveTo>
                <a:cubicBezTo>
                  <a:pt x="317" y="228"/>
                  <a:pt x="251" y="230"/>
                  <a:pt x="216" y="251"/>
                </a:cubicBezTo>
                <a:cubicBezTo>
                  <a:pt x="216" y="72"/>
                  <a:pt x="216" y="72"/>
                  <a:pt x="216" y="72"/>
                </a:cubicBezTo>
                <a:cubicBezTo>
                  <a:pt x="216" y="56"/>
                  <a:pt x="241" y="25"/>
                  <a:pt x="360" y="24"/>
                </a:cubicBezTo>
                <a:lnTo>
                  <a:pt x="360" y="2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latin typeface="+mn-lt"/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0" y="5815096"/>
            <a:ext cx="12191999" cy="648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2" name="Grupo 51"/>
          <p:cNvGrpSpPr/>
          <p:nvPr/>
        </p:nvGrpSpPr>
        <p:grpSpPr>
          <a:xfrm>
            <a:off x="515153" y="1600778"/>
            <a:ext cx="10882650" cy="2478057"/>
            <a:chOff x="4207099" y="1596107"/>
            <a:chExt cx="9440216" cy="2478057"/>
          </a:xfrm>
        </p:grpSpPr>
        <p:cxnSp>
          <p:nvCxnSpPr>
            <p:cNvPr id="53" name="Conector reto 52"/>
            <p:cNvCxnSpPr/>
            <p:nvPr/>
          </p:nvCxnSpPr>
          <p:spPr>
            <a:xfrm>
              <a:off x="4207099" y="1596107"/>
              <a:ext cx="6920247" cy="0"/>
            </a:xfrm>
            <a:prstGeom prst="line">
              <a:avLst/>
            </a:prstGeom>
            <a:ln w="19050">
              <a:solidFill>
                <a:srgbClr val="004D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ítulo 1"/>
            <p:cNvSpPr txBox="1">
              <a:spLocks/>
            </p:cNvSpPr>
            <p:nvPr/>
          </p:nvSpPr>
          <p:spPr>
            <a:xfrm>
              <a:off x="4207099" y="2233648"/>
              <a:ext cx="9440216" cy="184051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BR" sz="5400" b="1" dirty="0">
                  <a:latin typeface="Franklin Gothic Demi Cond" panose="020B0706030402020204" pitchFamily="34" charset="0"/>
                </a:rPr>
                <a:t>SUGESTÕES DE FOCO DE ATUAÇÃO DA GERÊNCIA – GERAL </a:t>
              </a:r>
            </a:p>
          </p:txBody>
        </p:sp>
        <p:grpSp>
          <p:nvGrpSpPr>
            <p:cNvPr id="55" name="Grupo 54"/>
            <p:cNvGrpSpPr/>
            <p:nvPr/>
          </p:nvGrpSpPr>
          <p:grpSpPr>
            <a:xfrm>
              <a:off x="10245826" y="1723475"/>
              <a:ext cx="881520" cy="166006"/>
              <a:chOff x="6510953" y="1774991"/>
              <a:chExt cx="1177733" cy="221788"/>
            </a:xfrm>
          </p:grpSpPr>
          <p:sp>
            <p:nvSpPr>
              <p:cNvPr id="56" name="Retângulo 55"/>
              <p:cNvSpPr/>
              <p:nvPr/>
            </p:nvSpPr>
            <p:spPr>
              <a:xfrm>
                <a:off x="7466136" y="1774991"/>
                <a:ext cx="222550" cy="221788"/>
              </a:xfrm>
              <a:prstGeom prst="rect">
                <a:avLst/>
              </a:prstGeom>
              <a:solidFill>
                <a:srgbClr val="ABAA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7" name="Retângulo 56"/>
              <p:cNvSpPr/>
              <p:nvPr/>
            </p:nvSpPr>
            <p:spPr>
              <a:xfrm>
                <a:off x="6510953" y="1774991"/>
                <a:ext cx="222550" cy="221788"/>
              </a:xfrm>
              <a:prstGeom prst="rect">
                <a:avLst/>
              </a:prstGeom>
              <a:solidFill>
                <a:srgbClr val="004D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8" name="Retângulo 57"/>
              <p:cNvSpPr/>
              <p:nvPr/>
            </p:nvSpPr>
            <p:spPr>
              <a:xfrm>
                <a:off x="6988545" y="1774991"/>
                <a:ext cx="222550" cy="221788"/>
              </a:xfrm>
              <a:prstGeom prst="rect">
                <a:avLst/>
              </a:prstGeom>
              <a:solidFill>
                <a:srgbClr val="006A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331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/>
          <p:cNvSpPr txBox="1">
            <a:spLocks/>
          </p:cNvSpPr>
          <p:nvPr/>
        </p:nvSpPr>
        <p:spPr>
          <a:xfrm>
            <a:off x="1758463" y="509145"/>
            <a:ext cx="8997461" cy="7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pt-BR"/>
            </a:defPPr>
            <a:lvl1pPr defTabSz="420688">
              <a:lnSpc>
                <a:spcPct val="90000"/>
              </a:lnSpc>
              <a:defRPr sz="2400">
                <a:latin typeface="Franklin Gothic Demi Cond" charset="0"/>
              </a:defRPr>
            </a:lvl1pPr>
            <a:lvl2pPr marL="742950" indent="-285750" defTabSz="420688">
              <a:defRPr>
                <a:latin typeface="Calibri" charset="0"/>
              </a:defRPr>
            </a:lvl2pPr>
            <a:lvl3pPr marL="1143000" indent="-228600" defTabSz="420688">
              <a:defRPr>
                <a:latin typeface="Calibri" charset="0"/>
              </a:defRPr>
            </a:lvl3pPr>
            <a:lvl4pPr marL="1600200" indent="-228600" defTabSz="420688">
              <a:defRPr>
                <a:latin typeface="Calibri" charset="0"/>
              </a:defRPr>
            </a:lvl4pPr>
            <a:lvl5pPr marL="2057400" indent="-228600" defTabSz="420688">
              <a:defRPr>
                <a:latin typeface="Calibri" charset="0"/>
              </a:defRPr>
            </a:lvl5pPr>
            <a:lvl6pPr marL="25146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6pPr>
            <a:lvl7pPr marL="29718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7pPr>
            <a:lvl8pPr marL="34290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8pPr>
            <a:lvl9pPr marL="38862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9pPr>
          </a:lstStyle>
          <a:p>
            <a:r>
              <a:rPr lang="pt-BR" altLang="pt-BR" sz="2800" dirty="0"/>
              <a:t>SUGESTÕES</a:t>
            </a:r>
            <a:r>
              <a:rPr lang="pt-BR" altLang="pt-BR" sz="2800" dirty="0">
                <a:solidFill>
                  <a:srgbClr val="004C9C"/>
                </a:solidFill>
              </a:rPr>
              <a:t>|</a:t>
            </a:r>
            <a:r>
              <a:rPr lang="pt-BR" altLang="pt-BR" dirty="0"/>
              <a:t> </a:t>
            </a:r>
            <a:r>
              <a:rPr lang="pt-BR" altLang="pt-BR" sz="2800" dirty="0">
                <a:solidFill>
                  <a:srgbClr val="004C9C"/>
                </a:solidFill>
              </a:rPr>
              <a:t>FOCO DE ATUAÇÃO DA GGTPS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xmlns="" id="{15FE293B-FB1E-48DF-A97C-7297E3075D77}"/>
              </a:ext>
            </a:extLst>
          </p:cNvPr>
          <p:cNvSpPr/>
          <p:nvPr/>
        </p:nvSpPr>
        <p:spPr>
          <a:xfrm>
            <a:off x="0" y="5804126"/>
            <a:ext cx="12192000" cy="10538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423369" y="1431037"/>
            <a:ext cx="10999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4C9C"/>
                </a:solidFill>
                <a:latin typeface="Franklin Gothic Demi Cond" panose="020B0706030402020204" pitchFamily="34" charset="0"/>
              </a:rPr>
              <a:t>PERGUNTA: Na sua percepção, qual deveria ser o foco de atuação da gerência-geral?</a:t>
            </a:r>
          </a:p>
        </p:txBody>
      </p:sp>
      <p:graphicFrame>
        <p:nvGraphicFramePr>
          <p:cNvPr id="29" name="Gráfico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4567272"/>
              </p:ext>
            </p:extLst>
          </p:nvPr>
        </p:nvGraphicFramePr>
        <p:xfrm>
          <a:off x="586856" y="2169701"/>
          <a:ext cx="8434314" cy="4193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" name="Retângulo 32">
            <a:extLst/>
          </p:cNvPr>
          <p:cNvSpPr/>
          <p:nvPr/>
        </p:nvSpPr>
        <p:spPr>
          <a:xfrm>
            <a:off x="7893465" y="1431037"/>
            <a:ext cx="2610253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342904">
              <a:defRPr/>
            </a:pPr>
            <a:r>
              <a:rPr lang="pt-BR" kern="0" dirty="0">
                <a:solidFill>
                  <a:srgbClr val="014EA0"/>
                </a:solidFill>
                <a:latin typeface="Franklin Gothic Demi Cond" panose="020B0706030402020204" pitchFamily="34" charset="0"/>
                <a:ea typeface="Arial"/>
                <a:cs typeface="Arial"/>
              </a:rPr>
              <a:t>TOTAL: </a:t>
            </a:r>
            <a:r>
              <a:rPr lang="pt-BR" kern="0" dirty="0">
                <a:latin typeface="Franklin Gothic Demi Cond" panose="020B0706030402020204" pitchFamily="34" charset="0"/>
                <a:ea typeface="Arial"/>
                <a:cs typeface="Arial"/>
              </a:rPr>
              <a:t>320 RESPOSTAS</a:t>
            </a:r>
          </a:p>
        </p:txBody>
      </p:sp>
      <p:sp>
        <p:nvSpPr>
          <p:cNvPr id="9" name="Retângulo 8">
            <a:extLst/>
          </p:cNvPr>
          <p:cNvSpPr/>
          <p:nvPr/>
        </p:nvSpPr>
        <p:spPr>
          <a:xfrm>
            <a:off x="1479219" y="1800369"/>
            <a:ext cx="5658560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342904">
              <a:defRPr/>
            </a:pPr>
            <a:r>
              <a:rPr lang="pt-BR" sz="3200" kern="0" dirty="0">
                <a:solidFill>
                  <a:srgbClr val="004C9C"/>
                </a:solidFill>
                <a:latin typeface="Franklin Gothic Demi Cond" panose="020B0706030402020204" pitchFamily="34" charset="0"/>
                <a:ea typeface="Arial"/>
                <a:cs typeface="Arial"/>
              </a:rPr>
              <a:t>23%</a:t>
            </a:r>
            <a:r>
              <a:rPr lang="pt-BR" kern="0" dirty="0">
                <a:latin typeface="Franklin Gothic Demi Cond" panose="020B0706030402020204" pitchFamily="34" charset="0"/>
                <a:ea typeface="Arial"/>
                <a:cs typeface="Arial"/>
              </a:rPr>
              <a:t> RESPOSTAS PARA </a:t>
            </a:r>
            <a:r>
              <a:rPr lang="pt-BR" kern="0" dirty="0">
                <a:solidFill>
                  <a:srgbClr val="004C9C"/>
                </a:solidFill>
                <a:latin typeface="Franklin Gothic Demi Cond" panose="020B0706030402020204" pitchFamily="34" charset="0"/>
                <a:ea typeface="Arial"/>
                <a:cs typeface="Arial"/>
              </a:rPr>
              <a:t>TEMPO MÉDIO PARA PUBLICAÇÃO</a:t>
            </a:r>
            <a:endParaRPr lang="pt-BR" kern="0" dirty="0">
              <a:latin typeface="Franklin Gothic Demi Cond" panose="020B0706030402020204" pitchFamily="34" charset="0"/>
              <a:ea typeface="Arial"/>
              <a:cs typeface="Arial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132370" y="2284794"/>
            <a:ext cx="2395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4C9C"/>
                </a:solidFill>
                <a:latin typeface="Franklin Gothic Book" panose="020B0503020102020204" pitchFamily="34" charset="0"/>
              </a:rPr>
              <a:t>OUTROS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9021169" y="2115473"/>
            <a:ext cx="2825088" cy="860324"/>
          </a:xfrm>
          <a:prstGeom prst="rect">
            <a:avLst/>
          </a:prstGeom>
          <a:noFill/>
          <a:ln w="57150" cap="sq">
            <a:solidFill>
              <a:srgbClr val="8CBDEC"/>
            </a:solidFill>
            <a:miter lim="800000"/>
          </a:ln>
        </p:spPr>
        <p:txBody>
          <a:bodyPr wrap="square" rtlCol="0">
            <a:noAutofit/>
          </a:bodyPr>
          <a:lstStyle/>
          <a:p>
            <a:pPr marL="200025"/>
            <a:endParaRPr lang="pt-BR" sz="1200" b="1" i="1" dirty="0">
              <a:solidFill>
                <a:prstClr val="white"/>
              </a:solidFill>
            </a:endParaRPr>
          </a:p>
        </p:txBody>
      </p:sp>
      <p:sp>
        <p:nvSpPr>
          <p:cNvPr id="15" name="Retângulo 14">
            <a:extLst/>
          </p:cNvPr>
          <p:cNvSpPr/>
          <p:nvPr/>
        </p:nvSpPr>
        <p:spPr>
          <a:xfrm>
            <a:off x="8944341" y="2975797"/>
            <a:ext cx="2978744" cy="38318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85750" indent="-285750" defTabSz="342904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pt-BR" kern="0" dirty="0">
                <a:latin typeface="Franklin Gothic Demi Cond" panose="020B0706030402020204" pitchFamily="34" charset="0"/>
                <a:ea typeface="Arial"/>
                <a:cs typeface="Arial"/>
              </a:rPr>
              <a:t>Rever as regras relacionadas às Certificações aplicáveis aos produtos para saúde;</a:t>
            </a:r>
          </a:p>
          <a:p>
            <a:pPr marL="285750" indent="-285750" defTabSz="342904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pt-BR" kern="0" dirty="0">
                <a:latin typeface="Franklin Gothic Demi Cond" panose="020B0706030402020204" pitchFamily="34" charset="0"/>
                <a:ea typeface="Arial"/>
                <a:cs typeface="Arial"/>
              </a:rPr>
              <a:t>Legislações que estão bloqueando a inovação e estão em desacordo com o que os outros países fazem;</a:t>
            </a:r>
          </a:p>
          <a:p>
            <a:pPr marL="285750" indent="-285750" defTabSz="342904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pt-BR" kern="0" dirty="0">
                <a:latin typeface="Franklin Gothic Demi Cond" panose="020B0706030402020204" pitchFamily="34" charset="0"/>
                <a:ea typeface="Arial"/>
                <a:cs typeface="Arial"/>
              </a:rPr>
              <a:t>Otimizar processo de certificação internacional.</a:t>
            </a:r>
          </a:p>
        </p:txBody>
      </p:sp>
    </p:spTree>
    <p:extLst>
      <p:ext uri="{BB962C8B-B14F-4D97-AF65-F5344CB8AC3E}">
        <p14:creationId xmlns:p14="http://schemas.microsoft.com/office/powerpoint/2010/main" val="30360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/>
          <p:cNvSpPr txBox="1">
            <a:spLocks/>
          </p:cNvSpPr>
          <p:nvPr/>
        </p:nvSpPr>
        <p:spPr>
          <a:xfrm>
            <a:off x="1758463" y="509145"/>
            <a:ext cx="8997461" cy="7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pt-BR"/>
            </a:defPPr>
            <a:lvl1pPr defTabSz="420688">
              <a:lnSpc>
                <a:spcPct val="90000"/>
              </a:lnSpc>
              <a:defRPr sz="2400">
                <a:latin typeface="Franklin Gothic Demi Cond" charset="0"/>
              </a:defRPr>
            </a:lvl1pPr>
            <a:lvl2pPr marL="742950" indent="-285750" defTabSz="420688">
              <a:defRPr>
                <a:latin typeface="Calibri" charset="0"/>
              </a:defRPr>
            </a:lvl2pPr>
            <a:lvl3pPr marL="1143000" indent="-228600" defTabSz="420688">
              <a:defRPr>
                <a:latin typeface="Calibri" charset="0"/>
              </a:defRPr>
            </a:lvl3pPr>
            <a:lvl4pPr marL="1600200" indent="-228600" defTabSz="420688">
              <a:defRPr>
                <a:latin typeface="Calibri" charset="0"/>
              </a:defRPr>
            </a:lvl4pPr>
            <a:lvl5pPr marL="2057400" indent="-228600" defTabSz="420688">
              <a:defRPr>
                <a:latin typeface="Calibri" charset="0"/>
              </a:defRPr>
            </a:lvl5pPr>
            <a:lvl6pPr marL="25146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6pPr>
            <a:lvl7pPr marL="29718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7pPr>
            <a:lvl8pPr marL="34290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8pPr>
            <a:lvl9pPr marL="38862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9pPr>
          </a:lstStyle>
          <a:p>
            <a:r>
              <a:rPr lang="pt-BR" altLang="pt-BR" sz="2800" dirty="0"/>
              <a:t>SUGESTÕES</a:t>
            </a:r>
            <a:r>
              <a:rPr lang="pt-BR" altLang="pt-BR" sz="2800" dirty="0">
                <a:solidFill>
                  <a:srgbClr val="004C9C"/>
                </a:solidFill>
              </a:rPr>
              <a:t>|</a:t>
            </a:r>
            <a:r>
              <a:rPr lang="pt-BR" altLang="pt-BR" dirty="0"/>
              <a:t> </a:t>
            </a:r>
            <a:r>
              <a:rPr lang="pt-BR" altLang="pt-BR" sz="2800" dirty="0">
                <a:solidFill>
                  <a:srgbClr val="004C9C"/>
                </a:solidFill>
              </a:rPr>
              <a:t>FOCO DE ATUAÇÃO DA GGTPS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xmlns="" id="{15FE293B-FB1E-48DF-A97C-7297E3075D77}"/>
              </a:ext>
            </a:extLst>
          </p:cNvPr>
          <p:cNvSpPr/>
          <p:nvPr/>
        </p:nvSpPr>
        <p:spPr>
          <a:xfrm>
            <a:off x="7380690" y="5804126"/>
            <a:ext cx="4619223" cy="683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423369" y="1431037"/>
            <a:ext cx="10999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4C9C"/>
                </a:solidFill>
                <a:latin typeface="Franklin Gothic Demi Cond" panose="020B0706030402020204" pitchFamily="34" charset="0"/>
              </a:rPr>
              <a:t>PERGUNTA: Na sua percepção, poderiam ser aproveitados estudos de outras agências reguladoras?</a:t>
            </a:r>
          </a:p>
        </p:txBody>
      </p:sp>
      <p:graphicFrame>
        <p:nvGraphicFramePr>
          <p:cNvPr id="35" name="Gráfico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7319835"/>
              </p:ext>
            </p:extLst>
          </p:nvPr>
        </p:nvGraphicFramePr>
        <p:xfrm>
          <a:off x="423369" y="2118106"/>
          <a:ext cx="5267747" cy="3873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" name="Retângulo 35"/>
          <p:cNvSpPr/>
          <p:nvPr/>
        </p:nvSpPr>
        <p:spPr>
          <a:xfrm>
            <a:off x="7120339" y="2115473"/>
            <a:ext cx="4455354" cy="1205130"/>
          </a:xfrm>
          <a:prstGeom prst="rect">
            <a:avLst/>
          </a:prstGeom>
          <a:noFill/>
          <a:ln w="57150" cap="sq">
            <a:solidFill>
              <a:srgbClr val="8CBDEC"/>
            </a:solidFill>
            <a:miter lim="800000"/>
          </a:ln>
        </p:spPr>
        <p:txBody>
          <a:bodyPr wrap="square" rtlCol="0">
            <a:noAutofit/>
          </a:bodyPr>
          <a:lstStyle/>
          <a:p>
            <a:pPr marL="200025"/>
            <a:endParaRPr lang="pt-BR" sz="1200" b="1" i="1" dirty="0">
              <a:solidFill>
                <a:prstClr val="white"/>
              </a:solidFill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7329480" y="2297139"/>
            <a:ext cx="4136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4C9C"/>
                </a:solidFill>
                <a:latin typeface="Franklin Gothic Book" panose="020B0503020102020204" pitchFamily="34" charset="0"/>
              </a:rPr>
              <a:t>AVALIAÇÃO QUALITATIVA SETOR REGULADO</a:t>
            </a:r>
          </a:p>
        </p:txBody>
      </p:sp>
      <p:sp>
        <p:nvSpPr>
          <p:cNvPr id="38" name="Retângulo 37">
            <a:extLst/>
          </p:cNvPr>
          <p:cNvSpPr/>
          <p:nvPr/>
        </p:nvSpPr>
        <p:spPr>
          <a:xfrm>
            <a:off x="7070976" y="4310250"/>
            <a:ext cx="4653957" cy="95923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342904">
              <a:lnSpc>
                <a:spcPct val="150000"/>
              </a:lnSpc>
              <a:defRPr/>
            </a:pPr>
            <a:r>
              <a:rPr lang="pt-BR" sz="2000" i="1" kern="0" dirty="0">
                <a:latin typeface="Franklin Gothic Demi Cond" panose="020B0706030402020204" pitchFamily="34" charset="0"/>
                <a:ea typeface="Arial"/>
                <a:cs typeface="Arial"/>
              </a:rPr>
              <a:t>Com certeza, especialmente de agências regulatórias que integram o IMDRF.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983388" y="2257980"/>
            <a:ext cx="4136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4C9C"/>
                </a:solidFill>
                <a:latin typeface="Franklin Gothic Book" panose="020B0503020102020204" pitchFamily="34" charset="0"/>
              </a:rPr>
              <a:t>148 RESPOSTAS</a:t>
            </a:r>
          </a:p>
        </p:txBody>
      </p:sp>
    </p:spTree>
    <p:extLst>
      <p:ext uri="{BB962C8B-B14F-4D97-AF65-F5344CB8AC3E}">
        <p14:creationId xmlns:p14="http://schemas.microsoft.com/office/powerpoint/2010/main" val="47537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tângulo 112"/>
          <p:cNvSpPr/>
          <p:nvPr/>
        </p:nvSpPr>
        <p:spPr>
          <a:xfrm>
            <a:off x="260477" y="2144634"/>
            <a:ext cx="1871079" cy="1174212"/>
          </a:xfrm>
          <a:prstGeom prst="rect">
            <a:avLst/>
          </a:prstGeom>
          <a:solidFill>
            <a:srgbClr val="1F192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6000" dirty="0">
                <a:solidFill>
                  <a:schemeClr val="bg1"/>
                </a:solidFill>
                <a:latin typeface="Bebas Neue" panose="020B0606020202050201" pitchFamily="34" charset="0"/>
              </a:rPr>
              <a:t>01</a:t>
            </a:r>
            <a:endParaRPr lang="pt-BR" sz="66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114" name="CaixaDeTexto 113"/>
          <p:cNvSpPr txBox="1"/>
          <p:nvPr/>
        </p:nvSpPr>
        <p:spPr>
          <a:xfrm>
            <a:off x="260474" y="3379401"/>
            <a:ext cx="1862080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pt-BR" sz="1600" dirty="0">
                <a:latin typeface="Franklin Gothic Demi Cond" panose="020B0706030402020204" pitchFamily="34" charset="0"/>
              </a:rPr>
              <a:t>ENTENDIMENTO DO DESAFIO</a:t>
            </a:r>
          </a:p>
        </p:txBody>
      </p:sp>
      <p:sp>
        <p:nvSpPr>
          <p:cNvPr id="111" name="Retângulo 110"/>
          <p:cNvSpPr/>
          <p:nvPr/>
        </p:nvSpPr>
        <p:spPr>
          <a:xfrm>
            <a:off x="9869685" y="2148785"/>
            <a:ext cx="1871079" cy="1174212"/>
          </a:xfrm>
          <a:prstGeom prst="rect">
            <a:avLst/>
          </a:prstGeom>
          <a:solidFill>
            <a:srgbClr val="1F192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sz="6000" dirty="0">
                <a:solidFill>
                  <a:schemeClr val="bg1"/>
                </a:solidFill>
                <a:latin typeface="Bebas Neue" panose="020B0606020202050201" pitchFamily="34" charset="0"/>
              </a:rPr>
              <a:t>05</a:t>
            </a:r>
          </a:p>
        </p:txBody>
      </p:sp>
      <p:sp>
        <p:nvSpPr>
          <p:cNvPr id="112" name="CaixaDeTexto 111"/>
          <p:cNvSpPr txBox="1"/>
          <p:nvPr/>
        </p:nvSpPr>
        <p:spPr>
          <a:xfrm>
            <a:off x="9864998" y="3383552"/>
            <a:ext cx="1866766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pt-BR"/>
            </a:defPPr>
            <a:lvl1pPr>
              <a:defRPr sz="1600">
                <a:solidFill>
                  <a:srgbClr val="203864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pt-BR" dirty="0">
                <a:solidFill>
                  <a:schemeClr val="tx1"/>
                </a:solidFill>
              </a:rPr>
              <a:t>ACOMPANHAMENTO DA IMPLANTAÇÃO</a:t>
            </a:r>
          </a:p>
        </p:txBody>
      </p:sp>
      <p:sp>
        <p:nvSpPr>
          <p:cNvPr id="109" name="Retângulo 108"/>
          <p:cNvSpPr/>
          <p:nvPr/>
        </p:nvSpPr>
        <p:spPr>
          <a:xfrm>
            <a:off x="7464596" y="2148785"/>
            <a:ext cx="1866089" cy="1174212"/>
          </a:xfrm>
          <a:prstGeom prst="rect">
            <a:avLst/>
          </a:prstGeom>
          <a:solidFill>
            <a:srgbClr val="1F192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sz="6000" dirty="0">
                <a:solidFill>
                  <a:schemeClr val="bg1"/>
                </a:solidFill>
                <a:latin typeface="Bebas Neue" panose="020B0606020202050201" pitchFamily="34" charset="0"/>
              </a:rPr>
              <a:t>04</a:t>
            </a:r>
          </a:p>
        </p:txBody>
      </p:sp>
      <p:sp>
        <p:nvSpPr>
          <p:cNvPr id="110" name="CaixaDeTexto 109"/>
          <p:cNvSpPr txBox="1"/>
          <p:nvPr/>
        </p:nvSpPr>
        <p:spPr>
          <a:xfrm>
            <a:off x="7464596" y="3383552"/>
            <a:ext cx="1752224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pt-BR"/>
            </a:defPPr>
            <a:lvl1pPr>
              <a:defRPr sz="1600">
                <a:solidFill>
                  <a:srgbClr val="203864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pt-BR" dirty="0">
                <a:solidFill>
                  <a:schemeClr val="tx1"/>
                </a:solidFill>
              </a:rPr>
              <a:t>TESTE E REDESENHO DOS PROCESSOS</a:t>
            </a:r>
          </a:p>
        </p:txBody>
      </p:sp>
      <p:sp>
        <p:nvSpPr>
          <p:cNvPr id="107" name="Retângulo 106"/>
          <p:cNvSpPr/>
          <p:nvPr/>
        </p:nvSpPr>
        <p:spPr>
          <a:xfrm>
            <a:off x="5068365" y="2148786"/>
            <a:ext cx="1871079" cy="1174212"/>
          </a:xfrm>
          <a:prstGeom prst="rect">
            <a:avLst/>
          </a:prstGeom>
          <a:solidFill>
            <a:srgbClr val="1F192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sz="6000" dirty="0">
                <a:solidFill>
                  <a:schemeClr val="bg1"/>
                </a:solidFill>
                <a:latin typeface="Bebas Neue" panose="020B0606020202050201" pitchFamily="34" charset="0"/>
              </a:rPr>
              <a:t>03</a:t>
            </a:r>
            <a:endParaRPr lang="pt-BR" sz="66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108" name="CaixaDeTexto 107"/>
          <p:cNvSpPr txBox="1"/>
          <p:nvPr/>
        </p:nvSpPr>
        <p:spPr>
          <a:xfrm>
            <a:off x="5060412" y="3387758"/>
            <a:ext cx="1875263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pt-BR"/>
            </a:defPPr>
            <a:lvl1pPr>
              <a:defRPr sz="1600">
                <a:solidFill>
                  <a:srgbClr val="203864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pt-BR" dirty="0">
                <a:solidFill>
                  <a:schemeClr val="tx1"/>
                </a:solidFill>
              </a:rPr>
              <a:t>IDEAÇÃO E CONCEPÇÃO </a:t>
            </a:r>
          </a:p>
          <a:p>
            <a:r>
              <a:rPr lang="pt-BR" dirty="0">
                <a:solidFill>
                  <a:schemeClr val="tx1"/>
                </a:solidFill>
              </a:rPr>
              <a:t>DE SOLUÇÕES</a:t>
            </a:r>
          </a:p>
        </p:txBody>
      </p:sp>
      <p:sp>
        <p:nvSpPr>
          <p:cNvPr id="105" name="Retângulo 104"/>
          <p:cNvSpPr/>
          <p:nvPr/>
        </p:nvSpPr>
        <p:spPr>
          <a:xfrm>
            <a:off x="2665870" y="2148786"/>
            <a:ext cx="1871079" cy="1174212"/>
          </a:xfrm>
          <a:prstGeom prst="rect">
            <a:avLst/>
          </a:prstGeom>
          <a:solidFill>
            <a:srgbClr val="1F192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sz="6000" dirty="0">
                <a:solidFill>
                  <a:schemeClr val="bg1"/>
                </a:solidFill>
                <a:latin typeface="Bebas Neue" panose="020B0606020202050201" pitchFamily="34" charset="0"/>
              </a:rPr>
              <a:t>02</a:t>
            </a:r>
          </a:p>
        </p:txBody>
      </p:sp>
      <p:sp>
        <p:nvSpPr>
          <p:cNvPr id="106" name="CaixaDeTexto 105"/>
          <p:cNvSpPr txBox="1"/>
          <p:nvPr/>
        </p:nvSpPr>
        <p:spPr>
          <a:xfrm>
            <a:off x="2658897" y="3387758"/>
            <a:ext cx="1868070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pt-BR"/>
            </a:defPPr>
            <a:lvl1pPr>
              <a:defRPr sz="1600">
                <a:solidFill>
                  <a:srgbClr val="203864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pt-BR" dirty="0">
                <a:solidFill>
                  <a:schemeClr val="tx1"/>
                </a:solidFill>
              </a:rPr>
              <a:t>DIAGNÓSTICO E IMERSÃO</a:t>
            </a:r>
          </a:p>
        </p:txBody>
      </p:sp>
      <p:cxnSp>
        <p:nvCxnSpPr>
          <p:cNvPr id="101" name="Conector angulado 415"/>
          <p:cNvCxnSpPr>
            <a:stCxn id="102" idx="4"/>
            <a:endCxn id="104" idx="2"/>
          </p:cNvCxnSpPr>
          <p:nvPr/>
        </p:nvCxnSpPr>
        <p:spPr>
          <a:xfrm rot="16200000" flipH="1">
            <a:off x="1146830" y="3914001"/>
            <a:ext cx="2658235" cy="152978"/>
          </a:xfrm>
          <a:prstGeom prst="bentConnector2">
            <a:avLst/>
          </a:prstGeom>
          <a:noFill/>
          <a:ln w="19050" cap="flat" cmpd="sng" algn="ctr">
            <a:solidFill>
              <a:srgbClr val="8CBDEC"/>
            </a:solidFill>
            <a:prstDash val="sysDash"/>
          </a:ln>
          <a:effectLst/>
        </p:spPr>
      </p:cxnSp>
      <p:sp>
        <p:nvSpPr>
          <p:cNvPr id="102" name="Elipse 101"/>
          <p:cNvSpPr/>
          <p:nvPr/>
        </p:nvSpPr>
        <p:spPr>
          <a:xfrm>
            <a:off x="2295058" y="2454201"/>
            <a:ext cx="208800" cy="207172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8CBDE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Retângulo 102"/>
          <p:cNvSpPr/>
          <p:nvPr/>
        </p:nvSpPr>
        <p:spPr>
          <a:xfrm rot="5400000">
            <a:off x="3135345" y="4405480"/>
            <a:ext cx="981966" cy="1824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defRPr/>
            </a:pPr>
            <a:r>
              <a:rPr lang="pt-BR" sz="1600" dirty="0">
                <a:solidFill>
                  <a:schemeClr val="tx1"/>
                </a:solidFill>
                <a:latin typeface="Franklin Gothic Demi Cond" panose="020B0706030402020204" pitchFamily="34" charset="0"/>
              </a:rPr>
              <a:t>Ganhos de desempenho definido</a:t>
            </a:r>
          </a:p>
          <a:p>
            <a:pPr>
              <a:defRPr/>
            </a:pPr>
            <a:endParaRPr lang="pt-BR" sz="500" dirty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endParaRPr lang="pt-BR" sz="1600" dirty="0">
              <a:solidFill>
                <a:schemeClr val="accent1">
                  <a:lumMod val="50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04" name="Elipse 103"/>
          <p:cNvSpPr/>
          <p:nvPr/>
        </p:nvSpPr>
        <p:spPr>
          <a:xfrm>
            <a:off x="2552436" y="5257456"/>
            <a:ext cx="124303" cy="124303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8CBDEC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endParaRPr lang="pt-BR" sz="3200" kern="0" dirty="0">
              <a:latin typeface="Calibri"/>
            </a:endParaRPr>
          </a:p>
        </p:txBody>
      </p:sp>
      <p:cxnSp>
        <p:nvCxnSpPr>
          <p:cNvPr id="97" name="Conector angulado 415"/>
          <p:cNvCxnSpPr>
            <a:stCxn id="98" idx="4"/>
            <a:endCxn id="100" idx="2"/>
          </p:cNvCxnSpPr>
          <p:nvPr/>
        </p:nvCxnSpPr>
        <p:spPr>
          <a:xfrm rot="16200000" flipH="1">
            <a:off x="3563910" y="3911960"/>
            <a:ext cx="2658235" cy="152978"/>
          </a:xfrm>
          <a:prstGeom prst="bentConnector2">
            <a:avLst/>
          </a:prstGeom>
          <a:noFill/>
          <a:ln w="19050" cap="flat" cmpd="sng" algn="ctr">
            <a:solidFill>
              <a:srgbClr val="8CBDEC"/>
            </a:solidFill>
            <a:prstDash val="sysDash"/>
          </a:ln>
          <a:effectLst/>
        </p:spPr>
      </p:cxnSp>
      <p:sp>
        <p:nvSpPr>
          <p:cNvPr id="98" name="Elipse 97"/>
          <p:cNvSpPr/>
          <p:nvPr/>
        </p:nvSpPr>
        <p:spPr>
          <a:xfrm>
            <a:off x="4712138" y="2452160"/>
            <a:ext cx="208800" cy="207172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8CBDE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Retângulo 98"/>
          <p:cNvSpPr/>
          <p:nvPr/>
        </p:nvSpPr>
        <p:spPr>
          <a:xfrm rot="5400000">
            <a:off x="5495082" y="4519102"/>
            <a:ext cx="981966" cy="16658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defRPr/>
            </a:pPr>
            <a:r>
              <a:rPr lang="pt-BR" sz="1600" dirty="0">
                <a:solidFill>
                  <a:schemeClr val="tx1"/>
                </a:solidFill>
                <a:latin typeface="Franklin Gothic Demi Cond" panose="020B0706030402020204" pitchFamily="34" charset="0"/>
              </a:rPr>
              <a:t>Melhores práticas identificadas</a:t>
            </a:r>
          </a:p>
          <a:p>
            <a:pPr>
              <a:defRPr/>
            </a:pPr>
            <a:endParaRPr lang="pt-BR" sz="500" b="1" dirty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endParaRPr lang="pt-BR" sz="1600" dirty="0">
              <a:solidFill>
                <a:schemeClr val="accent1">
                  <a:lumMod val="50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00" name="Elipse 99"/>
          <p:cNvSpPr/>
          <p:nvPr/>
        </p:nvSpPr>
        <p:spPr>
          <a:xfrm>
            <a:off x="4969516" y="5255415"/>
            <a:ext cx="124303" cy="124303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8CBDEC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endParaRPr lang="pt-BR" sz="3200" kern="0" dirty="0">
              <a:latin typeface="Calibri"/>
            </a:endParaRPr>
          </a:p>
        </p:txBody>
      </p:sp>
      <p:cxnSp>
        <p:nvCxnSpPr>
          <p:cNvPr id="93" name="Conector angulado 415"/>
          <p:cNvCxnSpPr>
            <a:stCxn id="94" idx="4"/>
            <a:endCxn id="96" idx="2"/>
          </p:cNvCxnSpPr>
          <p:nvPr/>
        </p:nvCxnSpPr>
        <p:spPr>
          <a:xfrm rot="16200000" flipH="1">
            <a:off x="5952483" y="3911960"/>
            <a:ext cx="2658235" cy="152978"/>
          </a:xfrm>
          <a:prstGeom prst="bentConnector2">
            <a:avLst/>
          </a:prstGeom>
          <a:noFill/>
          <a:ln w="19050" cap="flat" cmpd="sng" algn="ctr">
            <a:solidFill>
              <a:srgbClr val="8CBDEC"/>
            </a:solidFill>
            <a:prstDash val="sysDash"/>
          </a:ln>
          <a:effectLst/>
        </p:spPr>
      </p:cxnSp>
      <p:sp>
        <p:nvSpPr>
          <p:cNvPr id="94" name="Elipse 93"/>
          <p:cNvSpPr/>
          <p:nvPr/>
        </p:nvSpPr>
        <p:spPr>
          <a:xfrm>
            <a:off x="7100711" y="2452160"/>
            <a:ext cx="208800" cy="207172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8CBDE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Retângulo 94"/>
          <p:cNvSpPr/>
          <p:nvPr/>
        </p:nvSpPr>
        <p:spPr>
          <a:xfrm rot="5400000">
            <a:off x="7935922" y="4351627"/>
            <a:ext cx="981966" cy="1814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defRPr/>
            </a:pPr>
            <a:r>
              <a:rPr lang="pt-BR" sz="1600" dirty="0">
                <a:solidFill>
                  <a:schemeClr val="tx1"/>
                </a:solidFill>
                <a:latin typeface="Franklin Gothic Demi Cond" panose="020B0706030402020204" pitchFamily="34" charset="0"/>
              </a:rPr>
              <a:t>Soluções de negócio e sistemas priorizados</a:t>
            </a:r>
            <a:endParaRPr lang="pt-BR" sz="1600" dirty="0">
              <a:solidFill>
                <a:schemeClr val="accent1">
                  <a:lumMod val="50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96" name="Elipse 95"/>
          <p:cNvSpPr/>
          <p:nvPr/>
        </p:nvSpPr>
        <p:spPr>
          <a:xfrm>
            <a:off x="7358089" y="5255415"/>
            <a:ext cx="124303" cy="124303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8CBDEC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endParaRPr lang="pt-BR" sz="3200" kern="0" dirty="0">
              <a:latin typeface="Calibri"/>
            </a:endParaRPr>
          </a:p>
        </p:txBody>
      </p:sp>
      <p:cxnSp>
        <p:nvCxnSpPr>
          <p:cNvPr id="78" name="Conector angulado 415"/>
          <p:cNvCxnSpPr>
            <a:stCxn id="81" idx="4"/>
            <a:endCxn id="87" idx="2"/>
          </p:cNvCxnSpPr>
          <p:nvPr/>
        </p:nvCxnSpPr>
        <p:spPr>
          <a:xfrm rot="16200000" flipH="1">
            <a:off x="8366522" y="3911960"/>
            <a:ext cx="2658235" cy="152978"/>
          </a:xfrm>
          <a:prstGeom prst="bentConnector2">
            <a:avLst/>
          </a:prstGeom>
          <a:noFill/>
          <a:ln w="19050" cap="flat" cmpd="sng" algn="ctr">
            <a:solidFill>
              <a:srgbClr val="8CBDEC"/>
            </a:solidFill>
            <a:prstDash val="sysDash"/>
          </a:ln>
          <a:effectLst/>
        </p:spPr>
      </p:cxnSp>
      <p:sp>
        <p:nvSpPr>
          <p:cNvPr id="81" name="Elipse 80"/>
          <p:cNvSpPr/>
          <p:nvPr/>
        </p:nvSpPr>
        <p:spPr>
          <a:xfrm>
            <a:off x="9514750" y="2452160"/>
            <a:ext cx="208800" cy="207172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8CBDE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Retângulo 85"/>
          <p:cNvSpPr/>
          <p:nvPr/>
        </p:nvSpPr>
        <p:spPr>
          <a:xfrm rot="5400000">
            <a:off x="10346893" y="4475065"/>
            <a:ext cx="981966" cy="181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pt-BR" sz="1600" dirty="0">
                <a:solidFill>
                  <a:schemeClr val="tx1"/>
                </a:solidFill>
                <a:latin typeface="Franklin Gothic Demi Cond" panose="020B0706030402020204" pitchFamily="34" charset="0"/>
              </a:rPr>
              <a:t>Geração do 1º impacto</a:t>
            </a:r>
          </a:p>
          <a:p>
            <a:endParaRPr lang="pt-BR" sz="1600" dirty="0">
              <a:solidFill>
                <a:schemeClr val="tx1"/>
              </a:solidFill>
              <a:latin typeface="Franklin Gothic Demi Cond" panose="020B0706030402020204" pitchFamily="34" charset="0"/>
            </a:endParaRPr>
          </a:p>
          <a:p>
            <a:endParaRPr lang="pt-BR" sz="1600" dirty="0">
              <a:solidFill>
                <a:schemeClr val="tx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87" name="Elipse 86"/>
          <p:cNvSpPr/>
          <p:nvPr/>
        </p:nvSpPr>
        <p:spPr>
          <a:xfrm>
            <a:off x="9772128" y="5255415"/>
            <a:ext cx="124303" cy="124303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8CBDEC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endParaRPr lang="pt-BR" sz="3200" kern="0" dirty="0">
              <a:latin typeface="Calibri"/>
            </a:endParaRPr>
          </a:p>
        </p:txBody>
      </p:sp>
      <p:sp>
        <p:nvSpPr>
          <p:cNvPr id="71" name="Retângulo 70"/>
          <p:cNvSpPr/>
          <p:nvPr/>
        </p:nvSpPr>
        <p:spPr>
          <a:xfrm>
            <a:off x="263167" y="1749720"/>
            <a:ext cx="6675201" cy="286947"/>
          </a:xfrm>
          <a:prstGeom prst="rect">
            <a:avLst/>
          </a:prstGeom>
          <a:solidFill>
            <a:srgbClr val="01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Franklin Gothic Demi Cond" panose="020B0706030402020204" pitchFamily="34" charset="0"/>
              </a:rPr>
              <a:t>TODOS OS PRODUTOS</a:t>
            </a:r>
          </a:p>
        </p:txBody>
      </p:sp>
      <p:sp>
        <p:nvSpPr>
          <p:cNvPr id="72" name="Retângulo 71"/>
          <p:cNvSpPr/>
          <p:nvPr/>
        </p:nvSpPr>
        <p:spPr>
          <a:xfrm>
            <a:off x="7467288" y="1749720"/>
            <a:ext cx="4267169" cy="286947"/>
          </a:xfrm>
          <a:prstGeom prst="rect">
            <a:avLst/>
          </a:prstGeom>
          <a:solidFill>
            <a:srgbClr val="01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Franklin Gothic Demi Cond" panose="020B0706030402020204" pitchFamily="34" charset="0"/>
              </a:rPr>
              <a:t>PRODUTOS PRIORIZADOS</a:t>
            </a:r>
          </a:p>
        </p:txBody>
      </p:sp>
      <p:sp>
        <p:nvSpPr>
          <p:cNvPr id="33" name="Título 1">
            <a:extLst>
              <a:ext uri="{FF2B5EF4-FFF2-40B4-BE49-F238E27FC236}">
                <a16:creationId xmlns:a16="http://schemas.microsoft.com/office/drawing/2014/main" xmlns="" id="{4E150ACF-D23C-9F45-89FD-A826FCBD391A}"/>
              </a:ext>
            </a:extLst>
          </p:cNvPr>
          <p:cNvSpPr txBox="1">
            <a:spLocks/>
          </p:cNvSpPr>
          <p:nvPr/>
        </p:nvSpPr>
        <p:spPr>
          <a:xfrm>
            <a:off x="1802176" y="609600"/>
            <a:ext cx="8110106" cy="6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latin typeface="Franklin Gothic Demi Cond" panose="020B0603020102020204" pitchFamily="34" charset="0"/>
              </a:defRPr>
            </a:lvl1pPr>
          </a:lstStyle>
          <a:p>
            <a:r>
              <a:rPr lang="pt-BR" altLang="pt-BR" dirty="0"/>
              <a:t>ETAPAS DO PROJETO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476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15"/>
          <p:cNvSpPr>
            <a:spLocks noEditPoints="1"/>
          </p:cNvSpPr>
          <p:nvPr/>
        </p:nvSpPr>
        <p:spPr bwMode="auto">
          <a:xfrm>
            <a:off x="5882688" y="1287013"/>
            <a:ext cx="426625" cy="349767"/>
          </a:xfrm>
          <a:custGeom>
            <a:avLst/>
            <a:gdLst>
              <a:gd name="T0" fmla="*/ 192 w 384"/>
              <a:gd name="T1" fmla="*/ 72 h 312"/>
              <a:gd name="T2" fmla="*/ 0 w 384"/>
              <a:gd name="T3" fmla="*/ 0 h 312"/>
              <a:gd name="T4" fmla="*/ 0 w 384"/>
              <a:gd name="T5" fmla="*/ 264 h 312"/>
              <a:gd name="T6" fmla="*/ 12 w 384"/>
              <a:gd name="T7" fmla="*/ 264 h 312"/>
              <a:gd name="T8" fmla="*/ 24 w 384"/>
              <a:gd name="T9" fmla="*/ 264 h 312"/>
              <a:gd name="T10" fmla="*/ 24 w 384"/>
              <a:gd name="T11" fmla="*/ 288 h 312"/>
              <a:gd name="T12" fmla="*/ 168 w 384"/>
              <a:gd name="T13" fmla="*/ 312 h 312"/>
              <a:gd name="T14" fmla="*/ 216 w 384"/>
              <a:gd name="T15" fmla="*/ 312 h 312"/>
              <a:gd name="T16" fmla="*/ 360 w 384"/>
              <a:gd name="T17" fmla="*/ 288 h 312"/>
              <a:gd name="T18" fmla="*/ 360 w 384"/>
              <a:gd name="T19" fmla="*/ 264 h 312"/>
              <a:gd name="T20" fmla="*/ 372 w 384"/>
              <a:gd name="T21" fmla="*/ 264 h 312"/>
              <a:gd name="T22" fmla="*/ 384 w 384"/>
              <a:gd name="T23" fmla="*/ 264 h 312"/>
              <a:gd name="T24" fmla="*/ 384 w 384"/>
              <a:gd name="T25" fmla="*/ 0 h 312"/>
              <a:gd name="T26" fmla="*/ 192 w 384"/>
              <a:gd name="T27" fmla="*/ 72 h 312"/>
              <a:gd name="T28" fmla="*/ 168 w 384"/>
              <a:gd name="T29" fmla="*/ 251 h 312"/>
              <a:gd name="T30" fmla="*/ 24 w 384"/>
              <a:gd name="T31" fmla="*/ 228 h 312"/>
              <a:gd name="T32" fmla="*/ 24 w 384"/>
              <a:gd name="T33" fmla="*/ 24 h 312"/>
              <a:gd name="T34" fmla="*/ 57 w 384"/>
              <a:gd name="T35" fmla="*/ 25 h 312"/>
              <a:gd name="T36" fmla="*/ 63 w 384"/>
              <a:gd name="T37" fmla="*/ 26 h 312"/>
              <a:gd name="T38" fmla="*/ 65 w 384"/>
              <a:gd name="T39" fmla="*/ 26 h 312"/>
              <a:gd name="T40" fmla="*/ 167 w 384"/>
              <a:gd name="T41" fmla="*/ 67 h 312"/>
              <a:gd name="T42" fmla="*/ 168 w 384"/>
              <a:gd name="T43" fmla="*/ 72 h 312"/>
              <a:gd name="T44" fmla="*/ 168 w 384"/>
              <a:gd name="T45" fmla="*/ 251 h 312"/>
              <a:gd name="T46" fmla="*/ 360 w 384"/>
              <a:gd name="T47" fmla="*/ 228 h 312"/>
              <a:gd name="T48" fmla="*/ 216 w 384"/>
              <a:gd name="T49" fmla="*/ 251 h 312"/>
              <a:gd name="T50" fmla="*/ 216 w 384"/>
              <a:gd name="T51" fmla="*/ 72 h 312"/>
              <a:gd name="T52" fmla="*/ 360 w 384"/>
              <a:gd name="T53" fmla="*/ 24 h 312"/>
              <a:gd name="T54" fmla="*/ 360 w 384"/>
              <a:gd name="T55" fmla="*/ 228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84" h="312">
                <a:moveTo>
                  <a:pt x="192" y="72"/>
                </a:moveTo>
                <a:cubicBezTo>
                  <a:pt x="192" y="12"/>
                  <a:pt x="58" y="0"/>
                  <a:pt x="0" y="0"/>
                </a:cubicBezTo>
                <a:cubicBezTo>
                  <a:pt x="0" y="264"/>
                  <a:pt x="0" y="264"/>
                  <a:pt x="0" y="264"/>
                </a:cubicBezTo>
                <a:cubicBezTo>
                  <a:pt x="12" y="264"/>
                  <a:pt x="12" y="264"/>
                  <a:pt x="12" y="264"/>
                </a:cubicBezTo>
                <a:cubicBezTo>
                  <a:pt x="16" y="264"/>
                  <a:pt x="20" y="264"/>
                  <a:pt x="24" y="264"/>
                </a:cubicBezTo>
                <a:cubicBezTo>
                  <a:pt x="24" y="288"/>
                  <a:pt x="24" y="288"/>
                  <a:pt x="24" y="288"/>
                </a:cubicBezTo>
                <a:cubicBezTo>
                  <a:pt x="72" y="288"/>
                  <a:pt x="168" y="274"/>
                  <a:pt x="168" y="312"/>
                </a:cubicBezTo>
                <a:cubicBezTo>
                  <a:pt x="216" y="312"/>
                  <a:pt x="216" y="312"/>
                  <a:pt x="216" y="312"/>
                </a:cubicBezTo>
                <a:cubicBezTo>
                  <a:pt x="216" y="274"/>
                  <a:pt x="312" y="288"/>
                  <a:pt x="360" y="288"/>
                </a:cubicBezTo>
                <a:cubicBezTo>
                  <a:pt x="360" y="264"/>
                  <a:pt x="360" y="264"/>
                  <a:pt x="360" y="264"/>
                </a:cubicBezTo>
                <a:cubicBezTo>
                  <a:pt x="364" y="264"/>
                  <a:pt x="368" y="264"/>
                  <a:pt x="372" y="264"/>
                </a:cubicBezTo>
                <a:cubicBezTo>
                  <a:pt x="384" y="264"/>
                  <a:pt x="384" y="264"/>
                  <a:pt x="384" y="264"/>
                </a:cubicBezTo>
                <a:cubicBezTo>
                  <a:pt x="384" y="0"/>
                  <a:pt x="384" y="0"/>
                  <a:pt x="384" y="0"/>
                </a:cubicBezTo>
                <a:cubicBezTo>
                  <a:pt x="326" y="0"/>
                  <a:pt x="192" y="12"/>
                  <a:pt x="192" y="72"/>
                </a:cubicBezTo>
                <a:close/>
                <a:moveTo>
                  <a:pt x="168" y="251"/>
                </a:moveTo>
                <a:cubicBezTo>
                  <a:pt x="133" y="230"/>
                  <a:pt x="67" y="228"/>
                  <a:pt x="24" y="228"/>
                </a:cubicBezTo>
                <a:cubicBezTo>
                  <a:pt x="24" y="24"/>
                  <a:pt x="24" y="24"/>
                  <a:pt x="24" y="24"/>
                </a:cubicBezTo>
                <a:cubicBezTo>
                  <a:pt x="36" y="24"/>
                  <a:pt x="47" y="25"/>
                  <a:pt x="57" y="25"/>
                </a:cubicBezTo>
                <a:cubicBezTo>
                  <a:pt x="63" y="26"/>
                  <a:pt x="63" y="26"/>
                  <a:pt x="63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112" y="29"/>
                  <a:pt x="162" y="39"/>
                  <a:pt x="167" y="67"/>
                </a:cubicBezTo>
                <a:cubicBezTo>
                  <a:pt x="168" y="72"/>
                  <a:pt x="168" y="72"/>
                  <a:pt x="168" y="72"/>
                </a:cubicBezTo>
                <a:lnTo>
                  <a:pt x="168" y="251"/>
                </a:lnTo>
                <a:close/>
                <a:moveTo>
                  <a:pt x="360" y="228"/>
                </a:moveTo>
                <a:cubicBezTo>
                  <a:pt x="317" y="228"/>
                  <a:pt x="251" y="230"/>
                  <a:pt x="216" y="251"/>
                </a:cubicBezTo>
                <a:cubicBezTo>
                  <a:pt x="216" y="72"/>
                  <a:pt x="216" y="72"/>
                  <a:pt x="216" y="72"/>
                </a:cubicBezTo>
                <a:cubicBezTo>
                  <a:pt x="216" y="56"/>
                  <a:pt x="241" y="25"/>
                  <a:pt x="360" y="24"/>
                </a:cubicBezTo>
                <a:lnTo>
                  <a:pt x="360" y="2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latin typeface="+mn-lt"/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0" y="5815096"/>
            <a:ext cx="12191999" cy="648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2" name="Grupo 51"/>
          <p:cNvGrpSpPr/>
          <p:nvPr/>
        </p:nvGrpSpPr>
        <p:grpSpPr>
          <a:xfrm>
            <a:off x="515153" y="1600778"/>
            <a:ext cx="10882650" cy="2478057"/>
            <a:chOff x="4207099" y="1596107"/>
            <a:chExt cx="9440216" cy="2478057"/>
          </a:xfrm>
        </p:grpSpPr>
        <p:cxnSp>
          <p:nvCxnSpPr>
            <p:cNvPr id="53" name="Conector reto 52"/>
            <p:cNvCxnSpPr/>
            <p:nvPr/>
          </p:nvCxnSpPr>
          <p:spPr>
            <a:xfrm>
              <a:off x="4207099" y="1596107"/>
              <a:ext cx="6920247" cy="0"/>
            </a:xfrm>
            <a:prstGeom prst="line">
              <a:avLst/>
            </a:prstGeom>
            <a:ln w="19050">
              <a:solidFill>
                <a:srgbClr val="004D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ítulo 1"/>
            <p:cNvSpPr txBox="1">
              <a:spLocks/>
            </p:cNvSpPr>
            <p:nvPr/>
          </p:nvSpPr>
          <p:spPr>
            <a:xfrm>
              <a:off x="4207099" y="2233648"/>
              <a:ext cx="9440216" cy="184051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BR" sz="5400" b="1" dirty="0">
                  <a:latin typeface="Franklin Gothic Demi Cond" panose="020B0706030402020204" pitchFamily="34" charset="0"/>
                </a:rPr>
                <a:t>AVALIAÇÃO QUALITATIVA</a:t>
              </a:r>
            </a:p>
          </p:txBody>
        </p:sp>
        <p:grpSp>
          <p:nvGrpSpPr>
            <p:cNvPr id="55" name="Grupo 54"/>
            <p:cNvGrpSpPr/>
            <p:nvPr/>
          </p:nvGrpSpPr>
          <p:grpSpPr>
            <a:xfrm>
              <a:off x="10245826" y="1723475"/>
              <a:ext cx="881520" cy="166006"/>
              <a:chOff x="6510953" y="1774991"/>
              <a:chExt cx="1177733" cy="221788"/>
            </a:xfrm>
          </p:grpSpPr>
          <p:sp>
            <p:nvSpPr>
              <p:cNvPr id="56" name="Retângulo 55"/>
              <p:cNvSpPr/>
              <p:nvPr/>
            </p:nvSpPr>
            <p:spPr>
              <a:xfrm>
                <a:off x="7466136" y="1774991"/>
                <a:ext cx="222550" cy="221788"/>
              </a:xfrm>
              <a:prstGeom prst="rect">
                <a:avLst/>
              </a:prstGeom>
              <a:solidFill>
                <a:srgbClr val="ABAA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7" name="Retângulo 56"/>
              <p:cNvSpPr/>
              <p:nvPr/>
            </p:nvSpPr>
            <p:spPr>
              <a:xfrm>
                <a:off x="6510953" y="1774991"/>
                <a:ext cx="222550" cy="221788"/>
              </a:xfrm>
              <a:prstGeom prst="rect">
                <a:avLst/>
              </a:prstGeom>
              <a:solidFill>
                <a:srgbClr val="004D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8" name="Retângulo 57"/>
              <p:cNvSpPr/>
              <p:nvPr/>
            </p:nvSpPr>
            <p:spPr>
              <a:xfrm>
                <a:off x="6988545" y="1774991"/>
                <a:ext cx="222550" cy="221788"/>
              </a:xfrm>
              <a:prstGeom prst="rect">
                <a:avLst/>
              </a:prstGeom>
              <a:solidFill>
                <a:srgbClr val="006A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2" name="Retângulo 11"/>
          <p:cNvSpPr/>
          <p:nvPr/>
        </p:nvSpPr>
        <p:spPr>
          <a:xfrm>
            <a:off x="528031" y="3630413"/>
            <a:ext cx="1113343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Relação com a Inspeção;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Requisitos para o novo sistema;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Sugestões gerais;</a:t>
            </a:r>
          </a:p>
        </p:txBody>
      </p:sp>
      <p:sp>
        <p:nvSpPr>
          <p:cNvPr id="14" name="Losango 13"/>
          <p:cNvSpPr/>
          <p:nvPr/>
        </p:nvSpPr>
        <p:spPr>
          <a:xfrm>
            <a:off x="528031" y="3762836"/>
            <a:ext cx="257581" cy="276139"/>
          </a:xfrm>
          <a:prstGeom prst="diamond">
            <a:avLst/>
          </a:prstGeom>
          <a:solidFill>
            <a:srgbClr val="014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Losango 14"/>
          <p:cNvSpPr/>
          <p:nvPr/>
        </p:nvSpPr>
        <p:spPr>
          <a:xfrm>
            <a:off x="529279" y="4577255"/>
            <a:ext cx="257581" cy="276139"/>
          </a:xfrm>
          <a:prstGeom prst="diamond">
            <a:avLst/>
          </a:prstGeom>
          <a:solidFill>
            <a:srgbClr val="014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Losango 15"/>
          <p:cNvSpPr/>
          <p:nvPr/>
        </p:nvSpPr>
        <p:spPr>
          <a:xfrm>
            <a:off x="528030" y="5442137"/>
            <a:ext cx="257581" cy="276139"/>
          </a:xfrm>
          <a:prstGeom prst="diamond">
            <a:avLst/>
          </a:prstGeom>
          <a:solidFill>
            <a:srgbClr val="014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213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1758463" y="506904"/>
            <a:ext cx="8997461" cy="759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22023"/>
            <a:endParaRPr lang="pt-BR" sz="3200" dirty="0">
              <a:latin typeface="Franklin Gothic Demi Cond" panose="020B07060304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324814" y="3887525"/>
            <a:ext cx="5968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-</a:t>
            </a:r>
          </a:p>
        </p:txBody>
      </p:sp>
      <p:sp>
        <p:nvSpPr>
          <p:cNvPr id="20" name="CaixaDeTexto 10"/>
          <p:cNvSpPr txBox="1">
            <a:spLocks noChangeArrowheads="1"/>
          </p:cNvSpPr>
          <p:nvPr/>
        </p:nvSpPr>
        <p:spPr bwMode="auto">
          <a:xfrm>
            <a:off x="2449136" y="2881919"/>
            <a:ext cx="7200800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200" b="1" dirty="0">
                <a:solidFill>
                  <a:srgbClr val="007474"/>
                </a:solidFill>
                <a:latin typeface="Calibri" pitchFamily="34" charset="0"/>
              </a:rPr>
              <a:t>Sítio eletrônico</a:t>
            </a:r>
            <a:endParaRPr lang="pt-BR" sz="1200" dirty="0">
              <a:solidFill>
                <a:srgbClr val="007474"/>
              </a:solidFill>
              <a:latin typeface="Calibri" pitchFamily="34" charset="0"/>
            </a:endParaRPr>
          </a:p>
          <a:p>
            <a:pPr algn="ctr" eaLnBrk="1" hangingPunct="1"/>
            <a:r>
              <a:rPr lang="pt-BR" sz="1200" dirty="0">
                <a:solidFill>
                  <a:prstClr val="black"/>
                </a:solidFill>
                <a:latin typeface="Calibri" pitchFamily="34" charset="0"/>
              </a:rPr>
              <a:t>http://www.anvisa.gov.br</a:t>
            </a:r>
          </a:p>
          <a:p>
            <a:pPr algn="ctr" eaLnBrk="1" hangingPunct="1"/>
            <a:r>
              <a:rPr lang="pt-BR" sz="1200" b="1" dirty="0">
                <a:solidFill>
                  <a:prstClr val="black"/>
                </a:solidFill>
                <a:latin typeface="Calibri" pitchFamily="34" charset="0"/>
              </a:rPr>
              <a:t> </a:t>
            </a:r>
            <a:endParaRPr lang="pt-BR" sz="1200" b="1" i="1" dirty="0">
              <a:solidFill>
                <a:prstClr val="black"/>
              </a:solidFill>
              <a:latin typeface="Calibri" pitchFamily="34" charset="0"/>
            </a:endParaRPr>
          </a:p>
          <a:p>
            <a:pPr algn="ctr" eaLnBrk="1" hangingPunct="1"/>
            <a:r>
              <a:rPr lang="pt-BR" sz="1200" b="1" dirty="0">
                <a:solidFill>
                  <a:srgbClr val="007474"/>
                </a:solidFill>
                <a:latin typeface="Calibri" pitchFamily="34" charset="0"/>
              </a:rPr>
              <a:t>Central de Atendimento</a:t>
            </a:r>
            <a:endParaRPr lang="pt-BR" sz="1200" dirty="0">
              <a:solidFill>
                <a:srgbClr val="007474"/>
              </a:solidFill>
              <a:latin typeface="Calibri" pitchFamily="34" charset="0"/>
            </a:endParaRPr>
          </a:p>
          <a:p>
            <a:pPr algn="ctr" eaLnBrk="1" hangingPunct="1"/>
            <a:r>
              <a:rPr lang="pt-BR" sz="1200" dirty="0">
                <a:solidFill>
                  <a:prstClr val="black"/>
                </a:solidFill>
                <a:latin typeface="Calibri" pitchFamily="34" charset="0"/>
              </a:rPr>
              <a:t>0800 642 9782. </a:t>
            </a:r>
          </a:p>
          <a:p>
            <a:pPr algn="ctr" eaLnBrk="1" hangingPunct="1"/>
            <a:r>
              <a:rPr lang="pt-BR" sz="1200" dirty="0">
                <a:solidFill>
                  <a:prstClr val="black"/>
                </a:solidFill>
                <a:latin typeface="Calibri" pitchFamily="34" charset="0"/>
              </a:rPr>
              <a:t>Ligação gratuita de qualquer estado do Brasil. </a:t>
            </a:r>
          </a:p>
          <a:p>
            <a:pPr algn="ctr" eaLnBrk="1" hangingPunct="1"/>
            <a:r>
              <a:rPr lang="pt-BR" sz="1200" dirty="0">
                <a:solidFill>
                  <a:prstClr val="black"/>
                </a:solidFill>
                <a:latin typeface="Calibri" pitchFamily="34" charset="0"/>
              </a:rPr>
              <a:t>O horário de funcionamento é das 7h30 às 19h30, de segunda a sexta-feira, exceto feriados. </a:t>
            </a:r>
          </a:p>
          <a:p>
            <a:pPr algn="ctr" eaLnBrk="1" hangingPunct="1"/>
            <a:r>
              <a:rPr lang="pt-BR" sz="1200" b="1" dirty="0">
                <a:solidFill>
                  <a:prstClr val="black"/>
                </a:solidFill>
                <a:latin typeface="Calibri" pitchFamily="34" charset="0"/>
              </a:rPr>
              <a:t> </a:t>
            </a:r>
            <a:endParaRPr lang="pt-BR" sz="1200" dirty="0">
              <a:solidFill>
                <a:prstClr val="black"/>
              </a:solidFill>
              <a:latin typeface="Calibri" pitchFamily="34" charset="0"/>
            </a:endParaRPr>
          </a:p>
          <a:p>
            <a:pPr algn="ctr" eaLnBrk="1" hangingPunct="1"/>
            <a:r>
              <a:rPr lang="pt-BR" sz="1200" b="1" dirty="0">
                <a:solidFill>
                  <a:srgbClr val="007474"/>
                </a:solidFill>
                <a:latin typeface="Calibri" pitchFamily="34" charset="0"/>
              </a:rPr>
              <a:t>Fale Conosco</a:t>
            </a:r>
            <a:endParaRPr lang="pt-BR" sz="1200" dirty="0">
              <a:solidFill>
                <a:srgbClr val="007474"/>
              </a:solidFill>
              <a:latin typeface="Calibri" pitchFamily="34" charset="0"/>
            </a:endParaRPr>
          </a:p>
          <a:p>
            <a:pPr algn="ctr" eaLnBrk="1" hangingPunct="1"/>
            <a:r>
              <a:rPr lang="pt-BR" sz="1200" dirty="0">
                <a:solidFill>
                  <a:prstClr val="black"/>
                </a:solidFill>
                <a:latin typeface="Calibri" pitchFamily="34" charset="0"/>
              </a:rPr>
              <a:t>http://www.anvisa.gov.br/institucional/faleconosco/FaleConosco.asp</a:t>
            </a:r>
          </a:p>
          <a:p>
            <a:pPr algn="ctr" eaLnBrk="1" hangingPunct="1"/>
            <a:endParaRPr lang="pt-BR" sz="1200" dirty="0">
              <a:solidFill>
                <a:prstClr val="black"/>
              </a:solidFill>
              <a:latin typeface="Calibri" pitchFamily="34" charset="0"/>
            </a:endParaRPr>
          </a:p>
          <a:p>
            <a:pPr algn="ctr" eaLnBrk="1" hangingPunct="1"/>
            <a:r>
              <a:rPr lang="pt-BR" sz="1200" b="1" dirty="0">
                <a:solidFill>
                  <a:prstClr val="black"/>
                </a:solidFill>
                <a:latin typeface="Calibri" pitchFamily="34" charset="0"/>
              </a:rPr>
              <a:t> </a:t>
            </a:r>
            <a:endParaRPr lang="pt-BR" sz="1200" dirty="0">
              <a:solidFill>
                <a:prstClr val="black"/>
              </a:solidFill>
              <a:latin typeface="Calibri" pitchFamily="34" charset="0"/>
            </a:endParaRPr>
          </a:p>
          <a:p>
            <a:pPr algn="ctr" eaLnBrk="1" hangingPunct="1"/>
            <a:r>
              <a:rPr lang="pt-BR" sz="1200" b="1" dirty="0">
                <a:solidFill>
                  <a:srgbClr val="007474"/>
                </a:solidFill>
                <a:latin typeface="Calibri" pitchFamily="34" charset="0"/>
              </a:rPr>
              <a:t>Correio Eletrônico</a:t>
            </a:r>
            <a:endParaRPr lang="pt-BR" sz="1200" dirty="0">
              <a:solidFill>
                <a:srgbClr val="007474"/>
              </a:solidFill>
              <a:latin typeface="Calibri" pitchFamily="34" charset="0"/>
            </a:endParaRPr>
          </a:p>
          <a:p>
            <a:pPr algn="ctr" eaLnBrk="1" hangingPunct="1"/>
            <a:r>
              <a:rPr lang="pt-BR" sz="1200" dirty="0">
                <a:solidFill>
                  <a:prstClr val="black"/>
                </a:solidFill>
                <a:latin typeface="Calibri" pitchFamily="34" charset="0"/>
              </a:rPr>
              <a:t>gadip.assessoria@anvisa.gov.br</a:t>
            </a:r>
            <a:br>
              <a:rPr lang="pt-BR" sz="1200" dirty="0">
                <a:solidFill>
                  <a:prstClr val="black"/>
                </a:solidFill>
                <a:latin typeface="Calibri" pitchFamily="34" charset="0"/>
              </a:rPr>
            </a:br>
            <a:endParaRPr lang="pt-BR" sz="1200" dirty="0">
              <a:solidFill>
                <a:prstClr val="black"/>
              </a:solidFill>
              <a:latin typeface="Calibri" pitchFamily="34" charset="0"/>
            </a:endParaRPr>
          </a:p>
          <a:p>
            <a:pPr algn="ctr" eaLnBrk="1" hangingPunct="1"/>
            <a:r>
              <a:rPr lang="pt-BR" sz="1200" b="1" dirty="0">
                <a:solidFill>
                  <a:srgbClr val="007474"/>
                </a:solidFill>
                <a:latin typeface="Calibri" pitchFamily="34" charset="0"/>
              </a:rPr>
              <a:t>Atendimento Eletrônico</a:t>
            </a:r>
            <a:endParaRPr lang="pt-BR" sz="1200" dirty="0">
              <a:solidFill>
                <a:srgbClr val="007474"/>
              </a:solidFill>
              <a:latin typeface="Calibri" pitchFamily="34" charset="0"/>
            </a:endParaRPr>
          </a:p>
          <a:p>
            <a:pPr algn="ctr" eaLnBrk="1" hangingPunct="1"/>
            <a:r>
              <a:rPr lang="pt-BR" sz="1200" dirty="0">
                <a:solidFill>
                  <a:prstClr val="black"/>
                </a:solidFill>
                <a:latin typeface="Calibri" pitchFamily="34" charset="0"/>
              </a:rPr>
              <a:t>http://portal.anvisa.gov.br/wps/portal/anvisa/ouvidoria</a:t>
            </a:r>
          </a:p>
          <a:p>
            <a:pPr algn="ctr" eaLnBrk="1" hangingPunct="1"/>
            <a:r>
              <a:rPr lang="pt-BR" sz="1200" dirty="0" err="1">
                <a:solidFill>
                  <a:prstClr val="black"/>
                </a:solidFill>
                <a:latin typeface="Calibri" pitchFamily="34" charset="0"/>
              </a:rPr>
              <a:t>Twitter</a:t>
            </a:r>
            <a:r>
              <a:rPr lang="pt-BR" sz="1200" dirty="0">
                <a:solidFill>
                  <a:prstClr val="black"/>
                </a:solidFill>
                <a:latin typeface="Calibri" pitchFamily="34" charset="0"/>
              </a:rPr>
              <a:t>: @</a:t>
            </a:r>
            <a:r>
              <a:rPr lang="pt-BR" sz="1200" dirty="0" err="1">
                <a:solidFill>
                  <a:prstClr val="black"/>
                </a:solidFill>
                <a:latin typeface="Calibri" pitchFamily="34" charset="0"/>
              </a:rPr>
              <a:t>anvisa_oficia</a:t>
            </a:r>
            <a:r>
              <a:rPr lang="pt-BR" sz="1400" dirty="0" err="1">
                <a:solidFill>
                  <a:prstClr val="black"/>
                </a:solidFill>
                <a:latin typeface="Calibri" pitchFamily="34" charset="0"/>
              </a:rPr>
              <a:t>l</a:t>
            </a:r>
            <a:endParaRPr lang="pt-BR" sz="14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763840" y="1658507"/>
            <a:ext cx="26643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dirty="0" smtClean="0"/>
              <a:t>Obrigada!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38776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85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2" name="Grupo 51"/>
          <p:cNvGrpSpPr/>
          <p:nvPr/>
        </p:nvGrpSpPr>
        <p:grpSpPr>
          <a:xfrm>
            <a:off x="515154" y="1562141"/>
            <a:ext cx="10180555" cy="2501243"/>
            <a:chOff x="4207099" y="1596107"/>
            <a:chExt cx="10180555" cy="2501243"/>
          </a:xfrm>
        </p:grpSpPr>
        <p:cxnSp>
          <p:nvCxnSpPr>
            <p:cNvPr id="53" name="Conector reto 52"/>
            <p:cNvCxnSpPr/>
            <p:nvPr/>
          </p:nvCxnSpPr>
          <p:spPr>
            <a:xfrm>
              <a:off x="4207099" y="1596107"/>
              <a:ext cx="6920247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ítulo 1"/>
            <p:cNvSpPr txBox="1">
              <a:spLocks/>
            </p:cNvSpPr>
            <p:nvPr/>
          </p:nvSpPr>
          <p:spPr>
            <a:xfrm>
              <a:off x="4207099" y="2256834"/>
              <a:ext cx="10180555" cy="184051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BR" sz="5400" dirty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  <a:t>DESAFIOS </a:t>
              </a:r>
            </a:p>
            <a:p>
              <a:endParaRPr lang="pt-BR" sz="5400" dirty="0">
                <a:solidFill>
                  <a:schemeClr val="bg1"/>
                </a:solidFill>
                <a:latin typeface="Franklin Gothic Demi Cond" panose="020B07060304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pt-BR" sz="4000" dirty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  <a:t>P1 - APERFEIÇOAMENTO DOS PROCEDIMENTOS DE REGISTRO EM ALINHAMENTO COM AS MELHORES PRÁTICAS INTERNACIONAIS </a:t>
              </a:r>
              <a:endParaRPr lang="pt-BR" sz="4000" dirty="0">
                <a:solidFill>
                  <a:schemeClr val="bg1"/>
                </a:solidFill>
              </a:endParaRPr>
            </a:p>
          </p:txBody>
        </p:sp>
        <p:grpSp>
          <p:nvGrpSpPr>
            <p:cNvPr id="55" name="Grupo 54"/>
            <p:cNvGrpSpPr/>
            <p:nvPr/>
          </p:nvGrpSpPr>
          <p:grpSpPr>
            <a:xfrm>
              <a:off x="10245826" y="1723475"/>
              <a:ext cx="881520" cy="166006"/>
              <a:chOff x="6510953" y="1774991"/>
              <a:chExt cx="1177733" cy="221788"/>
            </a:xfrm>
          </p:grpSpPr>
          <p:sp>
            <p:nvSpPr>
              <p:cNvPr id="56" name="Retângulo 55"/>
              <p:cNvSpPr/>
              <p:nvPr/>
            </p:nvSpPr>
            <p:spPr>
              <a:xfrm>
                <a:off x="7466136" y="1774991"/>
                <a:ext cx="222550" cy="2217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7" name="Retângulo 56"/>
              <p:cNvSpPr/>
              <p:nvPr/>
            </p:nvSpPr>
            <p:spPr>
              <a:xfrm>
                <a:off x="6510953" y="1774991"/>
                <a:ext cx="222550" cy="2217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8" name="Retângulo 57"/>
              <p:cNvSpPr/>
              <p:nvPr/>
            </p:nvSpPr>
            <p:spPr>
              <a:xfrm>
                <a:off x="6988545" y="1774991"/>
                <a:ext cx="222550" cy="2217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275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tângulo 88"/>
          <p:cNvSpPr/>
          <p:nvPr/>
        </p:nvSpPr>
        <p:spPr>
          <a:xfrm>
            <a:off x="0" y="5797816"/>
            <a:ext cx="12191999" cy="1068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" name="CaixaDeTexto 70">
            <a:hlinkClick r:id="" action="ppaction://noaction"/>
            <a:extLst>
              <a:ext uri="{FF2B5EF4-FFF2-40B4-BE49-F238E27FC236}">
                <a16:creationId xmlns:a16="http://schemas.microsoft.com/office/drawing/2014/main" xmlns="" id="{AEA0B2C9-437D-4671-A826-4774C4C37482}"/>
              </a:ext>
            </a:extLst>
          </p:cNvPr>
          <p:cNvSpPr txBox="1"/>
          <p:nvPr/>
        </p:nvSpPr>
        <p:spPr>
          <a:xfrm>
            <a:off x="1536071" y="4228156"/>
            <a:ext cx="2785701" cy="156966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algn="ctr" defTabSz="914292"/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  <a:latin typeface="Franklin Gothic Demi Cond" charset="0"/>
              <a:ea typeface="Franklin Gothic Demi Cond" charset="0"/>
              <a:cs typeface="Franklin Gothic Demi Cond" charset="0"/>
            </a:endParaRPr>
          </a:p>
          <a:p>
            <a:pPr algn="ctr" defTabSz="914292"/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QUALIFICAR REVISÃO TÉCNICA</a:t>
            </a:r>
          </a:p>
          <a:p>
            <a:pPr algn="ctr" defTabSz="914292"/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  <a:latin typeface="Franklin Gothic Demi Cond" charset="0"/>
              <a:ea typeface="Franklin Gothic Demi Cond" charset="0"/>
              <a:cs typeface="Franklin Gothic Demi Cond" charset="0"/>
            </a:endParaRPr>
          </a:p>
        </p:txBody>
      </p:sp>
      <p:sp>
        <p:nvSpPr>
          <p:cNvPr id="73" name="CaixaDeTexto 72">
            <a:hlinkClick r:id="" action="ppaction://noaction"/>
            <a:extLst>
              <a:ext uri="{FF2B5EF4-FFF2-40B4-BE49-F238E27FC236}">
                <a16:creationId xmlns:a16="http://schemas.microsoft.com/office/drawing/2014/main" xmlns="" id="{AEA0B2C9-437D-4671-A826-4774C4C37482}"/>
              </a:ext>
            </a:extLst>
          </p:cNvPr>
          <p:cNvSpPr txBox="1"/>
          <p:nvPr/>
        </p:nvSpPr>
        <p:spPr>
          <a:xfrm>
            <a:off x="4724804" y="4228156"/>
            <a:ext cx="2785701" cy="156966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algn="ctr" defTabSz="914292"/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  <a:latin typeface="Franklin Gothic Demi Cond" charset="0"/>
              <a:ea typeface="Franklin Gothic Demi Cond" charset="0"/>
              <a:cs typeface="Franklin Gothic Demi Cond" charset="0"/>
            </a:endParaRPr>
          </a:p>
          <a:p>
            <a:pPr algn="ctr" defTabSz="914292"/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REDUZIR O TEMPO TOTAL DO PROCESSO</a:t>
            </a:r>
          </a:p>
          <a:p>
            <a:pPr algn="ctr" defTabSz="914292"/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  <a:latin typeface="Franklin Gothic Demi Cond" charset="0"/>
              <a:ea typeface="Franklin Gothic Demi Cond" charset="0"/>
              <a:cs typeface="Franklin Gothic Demi Cond" charset="0"/>
            </a:endParaRPr>
          </a:p>
        </p:txBody>
      </p:sp>
      <p:sp>
        <p:nvSpPr>
          <p:cNvPr id="87" name="CaixaDeTexto 86">
            <a:hlinkClick r:id="" action="ppaction://noaction"/>
            <a:extLst>
              <a:ext uri="{FF2B5EF4-FFF2-40B4-BE49-F238E27FC236}">
                <a16:creationId xmlns:a16="http://schemas.microsoft.com/office/drawing/2014/main" xmlns="" id="{AEA0B2C9-437D-4671-A826-4774C4C37482}"/>
              </a:ext>
            </a:extLst>
          </p:cNvPr>
          <p:cNvSpPr txBox="1"/>
          <p:nvPr/>
        </p:nvSpPr>
        <p:spPr>
          <a:xfrm>
            <a:off x="7919348" y="4228156"/>
            <a:ext cx="2785701" cy="156966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 defTabSz="914292"/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PROVER SEGURANÇA, CONSISTÊNCIA E TRANSPARÊNCIA DE INFORMAÇÕES </a:t>
            </a:r>
          </a:p>
        </p:txBody>
      </p:sp>
      <p:sp>
        <p:nvSpPr>
          <p:cNvPr id="90" name="Título 1"/>
          <p:cNvSpPr txBox="1">
            <a:spLocks/>
          </p:cNvSpPr>
          <p:nvPr/>
        </p:nvSpPr>
        <p:spPr>
          <a:xfrm>
            <a:off x="1758463" y="509145"/>
            <a:ext cx="8997461" cy="7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pt-BR"/>
            </a:defPPr>
            <a:lvl1pPr defTabSz="420688">
              <a:lnSpc>
                <a:spcPct val="90000"/>
              </a:lnSpc>
              <a:defRPr sz="2400">
                <a:latin typeface="Franklin Gothic Demi Cond" charset="0"/>
              </a:defRPr>
            </a:lvl1pPr>
            <a:lvl2pPr marL="742950" indent="-285750" defTabSz="420688">
              <a:defRPr>
                <a:latin typeface="Calibri" charset="0"/>
              </a:defRPr>
            </a:lvl2pPr>
            <a:lvl3pPr marL="1143000" indent="-228600" defTabSz="420688">
              <a:defRPr>
                <a:latin typeface="Calibri" charset="0"/>
              </a:defRPr>
            </a:lvl3pPr>
            <a:lvl4pPr marL="1600200" indent="-228600" defTabSz="420688">
              <a:defRPr>
                <a:latin typeface="Calibri" charset="0"/>
              </a:defRPr>
            </a:lvl4pPr>
            <a:lvl5pPr marL="2057400" indent="-228600" defTabSz="420688">
              <a:defRPr>
                <a:latin typeface="Calibri" charset="0"/>
              </a:defRPr>
            </a:lvl5pPr>
            <a:lvl6pPr marL="25146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6pPr>
            <a:lvl7pPr marL="29718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7pPr>
            <a:lvl8pPr marL="34290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8pPr>
            <a:lvl9pPr marL="38862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9pPr>
          </a:lstStyle>
          <a:p>
            <a:r>
              <a:rPr lang="pt-BR" altLang="pt-BR" sz="3200" dirty="0"/>
              <a:t>DESAFIOS</a:t>
            </a:r>
            <a:r>
              <a:rPr lang="pt-BR" altLang="pt-BR" sz="3200" dirty="0">
                <a:solidFill>
                  <a:srgbClr val="004C9C"/>
                </a:solidFill>
              </a:rPr>
              <a:t>|PROJETO ESTRATÉGICO P1</a:t>
            </a:r>
            <a:endParaRPr lang="pt-BR" altLang="pt-BR" sz="3200" dirty="0"/>
          </a:p>
        </p:txBody>
      </p:sp>
      <p:grpSp>
        <p:nvGrpSpPr>
          <p:cNvPr id="7" name="Grupo 6"/>
          <p:cNvGrpSpPr/>
          <p:nvPr/>
        </p:nvGrpSpPr>
        <p:grpSpPr>
          <a:xfrm>
            <a:off x="1328252" y="1839032"/>
            <a:ext cx="9653665" cy="1977154"/>
            <a:chOff x="504004" y="1779437"/>
            <a:chExt cx="9653665" cy="1977154"/>
          </a:xfrm>
        </p:grpSpPr>
        <p:cxnSp>
          <p:nvCxnSpPr>
            <p:cNvPr id="60" name="Conector de Seta Reta 215"/>
            <p:cNvCxnSpPr/>
            <p:nvPr/>
          </p:nvCxnSpPr>
          <p:spPr>
            <a:xfrm flipV="1">
              <a:off x="504004" y="2888710"/>
              <a:ext cx="9653665" cy="1609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riângulo 216"/>
            <p:cNvSpPr/>
            <p:nvPr/>
          </p:nvSpPr>
          <p:spPr>
            <a:xfrm>
              <a:off x="1211772" y="1779437"/>
              <a:ext cx="1558064" cy="959373"/>
            </a:xfrm>
            <a:prstGeom prst="triangle">
              <a:avLst/>
            </a:prstGeom>
            <a:solidFill>
              <a:srgbClr val="293043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pt-BR" sz="4400" dirty="0">
                <a:latin typeface="Abadi MT Condensed Extra Bold" charset="0"/>
                <a:ea typeface="Abadi MT Condensed Extra Bold" charset="0"/>
                <a:cs typeface="Abadi MT Condensed Extra Bold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915892" y="2818319"/>
              <a:ext cx="144000" cy="144000"/>
            </a:xfrm>
            <a:prstGeom prst="ellipse">
              <a:avLst/>
            </a:prstGeom>
            <a:solidFill>
              <a:srgbClr val="293043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3" name="Retângulo 62"/>
            <p:cNvSpPr/>
            <p:nvPr/>
          </p:nvSpPr>
          <p:spPr>
            <a:xfrm>
              <a:off x="931118" y="3233371"/>
              <a:ext cx="2113546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defTabSz="342904"/>
              <a:r>
                <a:rPr lang="pt-BR" altLang="pt-BR" sz="2800" kern="0" dirty="0">
                  <a:solidFill>
                    <a:srgbClr val="293043"/>
                  </a:solidFill>
                  <a:latin typeface="Franklin Gothic Demi Cond" panose="020B0706030402020204" pitchFamily="34" charset="0"/>
                  <a:ea typeface="Arial"/>
                  <a:cs typeface="Arial"/>
                  <a:sym typeface="Helvetica Light"/>
                </a:rPr>
                <a:t>DESAFIO 1</a:t>
              </a:r>
            </a:p>
          </p:txBody>
        </p:sp>
        <p:sp>
          <p:nvSpPr>
            <p:cNvPr id="64" name="Triângulo 221"/>
            <p:cNvSpPr/>
            <p:nvPr/>
          </p:nvSpPr>
          <p:spPr>
            <a:xfrm>
              <a:off x="4237468" y="1779437"/>
              <a:ext cx="1558064" cy="959373"/>
            </a:xfrm>
            <a:prstGeom prst="triangle">
              <a:avLst/>
            </a:prstGeom>
            <a:solidFill>
              <a:srgbClr val="3D5888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pt-BR" sz="4400" dirty="0">
                <a:latin typeface="Abadi MT Condensed Extra Bold" charset="0"/>
                <a:ea typeface="Abadi MT Condensed Extra Bold" charset="0"/>
                <a:cs typeface="Abadi MT Condensed Extra Bold" charset="0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4941588" y="2818319"/>
              <a:ext cx="144000" cy="144000"/>
            </a:xfrm>
            <a:prstGeom prst="ellipse">
              <a:avLst/>
            </a:prstGeom>
            <a:solidFill>
              <a:srgbClr val="43617C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6" name="Retângulo 65"/>
            <p:cNvSpPr/>
            <p:nvPr/>
          </p:nvSpPr>
          <p:spPr>
            <a:xfrm>
              <a:off x="3949433" y="3233371"/>
              <a:ext cx="2123063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defTabSz="342904"/>
              <a:r>
                <a:rPr lang="pt-BR" altLang="pt-BR" sz="2800" kern="0" dirty="0">
                  <a:solidFill>
                    <a:srgbClr val="3D5888"/>
                  </a:solidFill>
                  <a:latin typeface="Franklin Gothic Demi Cond" panose="020B0706030402020204" pitchFamily="34" charset="0"/>
                  <a:ea typeface="Arial"/>
                  <a:cs typeface="Arial"/>
                  <a:sym typeface="Helvetica Light"/>
                </a:rPr>
                <a:t>DESAFIO 2</a:t>
              </a:r>
            </a:p>
          </p:txBody>
        </p:sp>
        <p:sp>
          <p:nvSpPr>
            <p:cNvPr id="67" name="Oval 66"/>
            <p:cNvSpPr/>
            <p:nvPr/>
          </p:nvSpPr>
          <p:spPr>
            <a:xfrm>
              <a:off x="8208134" y="2827406"/>
              <a:ext cx="144000" cy="144000"/>
            </a:xfrm>
            <a:prstGeom prst="ellipse">
              <a:avLst/>
            </a:prstGeom>
            <a:solidFill>
              <a:srgbClr val="447BB9"/>
            </a:solidFill>
            <a:ln>
              <a:solidFill>
                <a:srgbClr val="598D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447BB9"/>
                </a:solidFill>
              </a:endParaRPr>
            </a:p>
          </p:txBody>
        </p:sp>
        <p:sp>
          <p:nvSpPr>
            <p:cNvPr id="68" name="Retângulo 67"/>
            <p:cNvSpPr/>
            <p:nvPr/>
          </p:nvSpPr>
          <p:spPr>
            <a:xfrm>
              <a:off x="7231712" y="3233371"/>
              <a:ext cx="2096841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defTabSz="342904"/>
              <a:r>
                <a:rPr lang="pt-BR" altLang="pt-BR" sz="2800" kern="0" dirty="0">
                  <a:solidFill>
                    <a:srgbClr val="447BB9"/>
                  </a:solidFill>
                  <a:latin typeface="Franklin Gothic Demi Cond" panose="020B0706030402020204" pitchFamily="34" charset="0"/>
                  <a:ea typeface="Arial"/>
                  <a:cs typeface="Arial"/>
                  <a:sym typeface="Helvetica Light"/>
                </a:rPr>
                <a:t>DESAFIO 3</a:t>
              </a:r>
            </a:p>
          </p:txBody>
        </p:sp>
        <p:sp>
          <p:nvSpPr>
            <p:cNvPr id="69" name="Triângulo 228"/>
            <p:cNvSpPr/>
            <p:nvPr/>
          </p:nvSpPr>
          <p:spPr>
            <a:xfrm>
              <a:off x="7501101" y="1784130"/>
              <a:ext cx="1558064" cy="959373"/>
            </a:xfrm>
            <a:prstGeom prst="triangle">
              <a:avLst/>
            </a:prstGeom>
            <a:solidFill>
              <a:srgbClr val="447BB9"/>
            </a:solidFill>
            <a:ln>
              <a:solidFill>
                <a:srgbClr val="598D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pt-BR" sz="4400" dirty="0">
                <a:latin typeface="Abadi MT Condensed Extra Bold" charset="0"/>
                <a:ea typeface="Abadi MT Condensed Extra Bold" charset="0"/>
                <a:cs typeface="Abadi MT Condensed Extra Bold" charset="0"/>
              </a:endParaRPr>
            </a:p>
          </p:txBody>
        </p:sp>
        <p:sp>
          <p:nvSpPr>
            <p:cNvPr id="93" name="Freeform 193"/>
            <p:cNvSpPr>
              <a:spLocks noEditPoints="1"/>
            </p:cNvSpPr>
            <p:nvPr/>
          </p:nvSpPr>
          <p:spPr bwMode="auto">
            <a:xfrm>
              <a:off x="1850116" y="2229736"/>
              <a:ext cx="265196" cy="304560"/>
            </a:xfrm>
            <a:custGeom>
              <a:avLst/>
              <a:gdLst/>
              <a:ahLst/>
              <a:cxnLst>
                <a:cxn ang="0">
                  <a:pos x="59" y="20"/>
                </a:cxn>
                <a:cxn ang="0">
                  <a:pos x="59" y="64"/>
                </a:cxn>
                <a:cxn ang="0">
                  <a:pos x="55" y="68"/>
                </a:cxn>
                <a:cxn ang="0">
                  <a:pos x="4" y="68"/>
                </a:cxn>
                <a:cxn ang="0">
                  <a:pos x="0" y="64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38" y="0"/>
                </a:cxn>
                <a:cxn ang="0">
                  <a:pos x="44" y="2"/>
                </a:cxn>
                <a:cxn ang="0">
                  <a:pos x="56" y="14"/>
                </a:cxn>
                <a:cxn ang="0">
                  <a:pos x="59" y="20"/>
                </a:cxn>
                <a:cxn ang="0">
                  <a:pos x="54" y="24"/>
                </a:cxn>
                <a:cxn ang="0">
                  <a:pos x="38" y="24"/>
                </a:cxn>
                <a:cxn ang="0">
                  <a:pos x="34" y="20"/>
                </a:cxn>
                <a:cxn ang="0">
                  <a:pos x="34" y="5"/>
                </a:cxn>
                <a:cxn ang="0">
                  <a:pos x="5" y="5"/>
                </a:cxn>
                <a:cxn ang="0">
                  <a:pos x="5" y="63"/>
                </a:cxn>
                <a:cxn ang="0">
                  <a:pos x="54" y="63"/>
                </a:cxn>
                <a:cxn ang="0">
                  <a:pos x="54" y="24"/>
                </a:cxn>
                <a:cxn ang="0">
                  <a:pos x="16" y="29"/>
                </a:cxn>
                <a:cxn ang="0">
                  <a:pos x="43" y="29"/>
                </a:cxn>
                <a:cxn ang="0">
                  <a:pos x="44" y="30"/>
                </a:cxn>
                <a:cxn ang="0">
                  <a:pos x="44" y="32"/>
                </a:cxn>
                <a:cxn ang="0">
                  <a:pos x="43" y="34"/>
                </a:cxn>
                <a:cxn ang="0">
                  <a:pos x="16" y="34"/>
                </a:cxn>
                <a:cxn ang="0">
                  <a:pos x="15" y="32"/>
                </a:cxn>
                <a:cxn ang="0">
                  <a:pos x="15" y="30"/>
                </a:cxn>
                <a:cxn ang="0">
                  <a:pos x="16" y="29"/>
                </a:cxn>
                <a:cxn ang="0">
                  <a:pos x="44" y="40"/>
                </a:cxn>
                <a:cxn ang="0">
                  <a:pos x="44" y="42"/>
                </a:cxn>
                <a:cxn ang="0">
                  <a:pos x="43" y="43"/>
                </a:cxn>
                <a:cxn ang="0">
                  <a:pos x="16" y="43"/>
                </a:cxn>
                <a:cxn ang="0">
                  <a:pos x="15" y="42"/>
                </a:cxn>
                <a:cxn ang="0">
                  <a:pos x="15" y="40"/>
                </a:cxn>
                <a:cxn ang="0">
                  <a:pos x="16" y="39"/>
                </a:cxn>
                <a:cxn ang="0">
                  <a:pos x="43" y="39"/>
                </a:cxn>
                <a:cxn ang="0">
                  <a:pos x="44" y="40"/>
                </a:cxn>
                <a:cxn ang="0">
                  <a:pos x="44" y="49"/>
                </a:cxn>
                <a:cxn ang="0">
                  <a:pos x="44" y="52"/>
                </a:cxn>
                <a:cxn ang="0">
                  <a:pos x="43" y="53"/>
                </a:cxn>
                <a:cxn ang="0">
                  <a:pos x="16" y="53"/>
                </a:cxn>
                <a:cxn ang="0">
                  <a:pos x="15" y="52"/>
                </a:cxn>
                <a:cxn ang="0">
                  <a:pos x="15" y="49"/>
                </a:cxn>
                <a:cxn ang="0">
                  <a:pos x="16" y="48"/>
                </a:cxn>
                <a:cxn ang="0">
                  <a:pos x="43" y="48"/>
                </a:cxn>
                <a:cxn ang="0">
                  <a:pos x="44" y="49"/>
                </a:cxn>
                <a:cxn ang="0">
                  <a:pos x="39" y="19"/>
                </a:cxn>
                <a:cxn ang="0">
                  <a:pos x="54" y="19"/>
                </a:cxn>
                <a:cxn ang="0">
                  <a:pos x="53" y="18"/>
                </a:cxn>
                <a:cxn ang="0">
                  <a:pos x="41" y="6"/>
                </a:cxn>
                <a:cxn ang="0">
                  <a:pos x="39" y="5"/>
                </a:cxn>
                <a:cxn ang="0">
                  <a:pos x="39" y="19"/>
                </a:cxn>
              </a:cxnLst>
              <a:rect l="0" t="0" r="r" b="b"/>
              <a:pathLst>
                <a:path w="59" h="68">
                  <a:moveTo>
                    <a:pt x="59" y="20"/>
                  </a:moveTo>
                  <a:cubicBezTo>
                    <a:pt x="59" y="64"/>
                    <a:pt x="59" y="64"/>
                    <a:pt x="59" y="64"/>
                  </a:cubicBezTo>
                  <a:cubicBezTo>
                    <a:pt x="59" y="66"/>
                    <a:pt x="57" y="68"/>
                    <a:pt x="55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2" y="68"/>
                    <a:pt x="0" y="66"/>
                    <a:pt x="0" y="6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0" y="0"/>
                    <a:pt x="43" y="1"/>
                    <a:pt x="44" y="2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8" y="16"/>
                    <a:pt x="59" y="18"/>
                    <a:pt x="59" y="20"/>
                  </a:cubicBezTo>
                  <a:close/>
                  <a:moveTo>
                    <a:pt x="54" y="24"/>
                  </a:moveTo>
                  <a:cubicBezTo>
                    <a:pt x="38" y="24"/>
                    <a:pt x="38" y="24"/>
                    <a:pt x="38" y="24"/>
                  </a:cubicBezTo>
                  <a:cubicBezTo>
                    <a:pt x="36" y="24"/>
                    <a:pt x="34" y="22"/>
                    <a:pt x="34" y="20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54" y="63"/>
                    <a:pt x="54" y="63"/>
                    <a:pt x="54" y="63"/>
                  </a:cubicBezTo>
                  <a:lnTo>
                    <a:pt x="54" y="24"/>
                  </a:lnTo>
                  <a:close/>
                  <a:moveTo>
                    <a:pt x="16" y="29"/>
                  </a:moveTo>
                  <a:cubicBezTo>
                    <a:pt x="43" y="29"/>
                    <a:pt x="43" y="29"/>
                    <a:pt x="43" y="29"/>
                  </a:cubicBezTo>
                  <a:cubicBezTo>
                    <a:pt x="44" y="29"/>
                    <a:pt x="44" y="29"/>
                    <a:pt x="44" y="30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3"/>
                    <a:pt x="44" y="34"/>
                    <a:pt x="43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5" y="33"/>
                    <a:pt x="15" y="32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29"/>
                    <a:pt x="16" y="29"/>
                    <a:pt x="16" y="29"/>
                  </a:cubicBezTo>
                  <a:close/>
                  <a:moveTo>
                    <a:pt x="44" y="40"/>
                  </a:moveTo>
                  <a:cubicBezTo>
                    <a:pt x="44" y="42"/>
                    <a:pt x="44" y="42"/>
                    <a:pt x="44" y="42"/>
                  </a:cubicBezTo>
                  <a:cubicBezTo>
                    <a:pt x="44" y="43"/>
                    <a:pt x="44" y="43"/>
                    <a:pt x="43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5" y="43"/>
                    <a:pt x="15" y="42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39"/>
                    <a:pt x="16" y="39"/>
                    <a:pt x="16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4" y="39"/>
                    <a:pt x="44" y="39"/>
                    <a:pt x="44" y="40"/>
                  </a:cubicBezTo>
                  <a:close/>
                  <a:moveTo>
                    <a:pt x="44" y="49"/>
                  </a:moveTo>
                  <a:cubicBezTo>
                    <a:pt x="44" y="52"/>
                    <a:pt x="44" y="52"/>
                    <a:pt x="44" y="52"/>
                  </a:cubicBezTo>
                  <a:cubicBezTo>
                    <a:pt x="44" y="53"/>
                    <a:pt x="44" y="53"/>
                    <a:pt x="43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5" y="53"/>
                    <a:pt x="15" y="52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6" y="48"/>
                    <a:pt x="16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4" y="48"/>
                    <a:pt x="44" y="49"/>
                    <a:pt x="44" y="49"/>
                  </a:cubicBezTo>
                  <a:close/>
                  <a:moveTo>
                    <a:pt x="39" y="19"/>
                  </a:moveTo>
                  <a:cubicBezTo>
                    <a:pt x="54" y="19"/>
                    <a:pt x="54" y="19"/>
                    <a:pt x="54" y="19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5"/>
                    <a:pt x="40" y="5"/>
                    <a:pt x="39" y="5"/>
                  </a:cubicBezTo>
                  <a:lnTo>
                    <a:pt x="39" y="1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69"/>
            <p:cNvSpPr>
              <a:spLocks noEditPoints="1"/>
            </p:cNvSpPr>
            <p:nvPr/>
          </p:nvSpPr>
          <p:spPr bwMode="auto">
            <a:xfrm>
              <a:off x="4862250" y="2229737"/>
              <a:ext cx="362250" cy="365146"/>
            </a:xfrm>
            <a:custGeom>
              <a:avLst/>
              <a:gdLst/>
              <a:ahLst/>
              <a:cxnLst>
                <a:cxn ang="0">
                  <a:pos x="29" y="58"/>
                </a:cxn>
                <a:cxn ang="0">
                  <a:pos x="6" y="47"/>
                </a:cxn>
                <a:cxn ang="0">
                  <a:pos x="7" y="46"/>
                </a:cxn>
                <a:cxn ang="0">
                  <a:pos x="12" y="40"/>
                </a:cxn>
                <a:cxn ang="0">
                  <a:pos x="13" y="40"/>
                </a:cxn>
                <a:cxn ang="0">
                  <a:pos x="14" y="41"/>
                </a:cxn>
                <a:cxn ang="0">
                  <a:pos x="29" y="48"/>
                </a:cxn>
                <a:cxn ang="0">
                  <a:pos x="48" y="29"/>
                </a:cxn>
                <a:cxn ang="0">
                  <a:pos x="29" y="9"/>
                </a:cxn>
                <a:cxn ang="0">
                  <a:pos x="16" y="14"/>
                </a:cxn>
                <a:cxn ang="0">
                  <a:pos x="21" y="20"/>
                </a:cxn>
                <a:cxn ang="0">
                  <a:pos x="21" y="22"/>
                </a:cxn>
                <a:cxn ang="0">
                  <a:pos x="19" y="24"/>
                </a:cxn>
                <a:cxn ang="0">
                  <a:pos x="2" y="24"/>
                </a:cxn>
                <a:cxn ang="0">
                  <a:pos x="0" y="21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4" y="3"/>
                </a:cxn>
                <a:cxn ang="0">
                  <a:pos x="9" y="8"/>
                </a:cxn>
                <a:cxn ang="0">
                  <a:pos x="29" y="0"/>
                </a:cxn>
                <a:cxn ang="0">
                  <a:pos x="58" y="29"/>
                </a:cxn>
                <a:cxn ang="0">
                  <a:pos x="29" y="58"/>
                </a:cxn>
                <a:cxn ang="0">
                  <a:pos x="34" y="35"/>
                </a:cxn>
                <a:cxn ang="0">
                  <a:pos x="33" y="36"/>
                </a:cxn>
                <a:cxn ang="0">
                  <a:pos x="20" y="36"/>
                </a:cxn>
                <a:cxn ang="0">
                  <a:pos x="19" y="35"/>
                </a:cxn>
                <a:cxn ang="0">
                  <a:pos x="19" y="32"/>
                </a:cxn>
                <a:cxn ang="0">
                  <a:pos x="20" y="31"/>
                </a:cxn>
                <a:cxn ang="0">
                  <a:pos x="29" y="31"/>
                </a:cxn>
                <a:cxn ang="0">
                  <a:pos x="29" y="18"/>
                </a:cxn>
                <a:cxn ang="0">
                  <a:pos x="30" y="17"/>
                </a:cxn>
                <a:cxn ang="0">
                  <a:pos x="33" y="17"/>
                </a:cxn>
                <a:cxn ang="0">
                  <a:pos x="34" y="18"/>
                </a:cxn>
                <a:cxn ang="0">
                  <a:pos x="34" y="35"/>
                </a:cxn>
              </a:cxnLst>
              <a:rect l="0" t="0" r="r" b="b"/>
              <a:pathLst>
                <a:path w="58" h="58">
                  <a:moveTo>
                    <a:pt x="29" y="58"/>
                  </a:moveTo>
                  <a:cubicBezTo>
                    <a:pt x="20" y="58"/>
                    <a:pt x="12" y="54"/>
                    <a:pt x="6" y="47"/>
                  </a:cubicBezTo>
                  <a:cubicBezTo>
                    <a:pt x="6" y="47"/>
                    <a:pt x="6" y="46"/>
                    <a:pt x="7" y="46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3" y="40"/>
                  </a:cubicBezTo>
                  <a:cubicBezTo>
                    <a:pt x="13" y="40"/>
                    <a:pt x="13" y="40"/>
                    <a:pt x="14" y="41"/>
                  </a:cubicBezTo>
                  <a:cubicBezTo>
                    <a:pt x="17" y="45"/>
                    <a:pt x="23" y="48"/>
                    <a:pt x="29" y="48"/>
                  </a:cubicBezTo>
                  <a:cubicBezTo>
                    <a:pt x="40" y="48"/>
                    <a:pt x="48" y="39"/>
                    <a:pt x="48" y="29"/>
                  </a:cubicBezTo>
                  <a:cubicBezTo>
                    <a:pt x="48" y="18"/>
                    <a:pt x="40" y="9"/>
                    <a:pt x="29" y="9"/>
                  </a:cubicBezTo>
                  <a:cubicBezTo>
                    <a:pt x="24" y="9"/>
                    <a:pt x="19" y="11"/>
                    <a:pt x="16" y="14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21"/>
                    <a:pt x="21" y="22"/>
                  </a:cubicBezTo>
                  <a:cubicBezTo>
                    <a:pt x="21" y="23"/>
                    <a:pt x="20" y="24"/>
                    <a:pt x="19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0" y="23"/>
                    <a:pt x="0" y="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2" y="2"/>
                    <a:pt x="3" y="2"/>
                    <a:pt x="4" y="3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4" y="3"/>
                    <a:pt x="21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45"/>
                    <a:pt x="45" y="58"/>
                    <a:pt x="29" y="58"/>
                  </a:cubicBezTo>
                  <a:close/>
                  <a:moveTo>
                    <a:pt x="34" y="35"/>
                  </a:moveTo>
                  <a:cubicBezTo>
                    <a:pt x="34" y="35"/>
                    <a:pt x="33" y="36"/>
                    <a:pt x="33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19" y="35"/>
                    <a:pt x="19" y="35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20" y="31"/>
                    <a:pt x="20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7"/>
                    <a:pt x="29" y="17"/>
                    <a:pt x="30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4" y="17"/>
                    <a:pt x="34" y="18"/>
                  </a:cubicBezTo>
                  <a:lnTo>
                    <a:pt x="34" y="3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1"/>
            <p:cNvSpPr>
              <a:spLocks noEditPoints="1"/>
            </p:cNvSpPr>
            <p:nvPr/>
          </p:nvSpPr>
          <p:spPr bwMode="auto">
            <a:xfrm>
              <a:off x="8058666" y="2272526"/>
              <a:ext cx="479816" cy="307220"/>
            </a:xfrm>
            <a:custGeom>
              <a:avLst/>
              <a:gdLst/>
              <a:ahLst/>
              <a:cxnLst>
                <a:cxn ang="0">
                  <a:pos x="63" y="23"/>
                </a:cxn>
                <a:cxn ang="0">
                  <a:pos x="32" y="41"/>
                </a:cxn>
                <a:cxn ang="0">
                  <a:pos x="0" y="23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32" y="0"/>
                </a:cxn>
                <a:cxn ang="0">
                  <a:pos x="63" y="18"/>
                </a:cxn>
                <a:cxn ang="0">
                  <a:pos x="64" y="21"/>
                </a:cxn>
                <a:cxn ang="0">
                  <a:pos x="63" y="23"/>
                </a:cxn>
                <a:cxn ang="0">
                  <a:pos x="46" y="8"/>
                </a:cxn>
                <a:cxn ang="0">
                  <a:pos x="48" y="16"/>
                </a:cxn>
                <a:cxn ang="0">
                  <a:pos x="32" y="32"/>
                </a:cxn>
                <a:cxn ang="0">
                  <a:pos x="16" y="16"/>
                </a:cxn>
                <a:cxn ang="0">
                  <a:pos x="18" y="8"/>
                </a:cxn>
                <a:cxn ang="0">
                  <a:pos x="4" y="21"/>
                </a:cxn>
                <a:cxn ang="0">
                  <a:pos x="32" y="37"/>
                </a:cxn>
                <a:cxn ang="0">
                  <a:pos x="59" y="21"/>
                </a:cxn>
                <a:cxn ang="0">
                  <a:pos x="46" y="8"/>
                </a:cxn>
                <a:cxn ang="0">
                  <a:pos x="32" y="5"/>
                </a:cxn>
                <a:cxn ang="0">
                  <a:pos x="21" y="16"/>
                </a:cxn>
                <a:cxn ang="0">
                  <a:pos x="23" y="18"/>
                </a:cxn>
                <a:cxn ang="0">
                  <a:pos x="24" y="16"/>
                </a:cxn>
                <a:cxn ang="0">
                  <a:pos x="32" y="9"/>
                </a:cxn>
                <a:cxn ang="0">
                  <a:pos x="33" y="7"/>
                </a:cxn>
                <a:cxn ang="0">
                  <a:pos x="32" y="5"/>
                </a:cxn>
              </a:cxnLst>
              <a:rect l="0" t="0" r="r" b="b"/>
              <a:pathLst>
                <a:path w="64" h="41">
                  <a:moveTo>
                    <a:pt x="63" y="23"/>
                  </a:moveTo>
                  <a:cubicBezTo>
                    <a:pt x="56" y="34"/>
                    <a:pt x="44" y="41"/>
                    <a:pt x="32" y="41"/>
                  </a:cubicBezTo>
                  <a:cubicBezTo>
                    <a:pt x="19" y="41"/>
                    <a:pt x="7" y="34"/>
                    <a:pt x="0" y="23"/>
                  </a:cubicBezTo>
                  <a:cubicBezTo>
                    <a:pt x="0" y="23"/>
                    <a:pt x="0" y="22"/>
                    <a:pt x="0" y="21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7" y="8"/>
                    <a:pt x="19" y="0"/>
                    <a:pt x="32" y="0"/>
                  </a:cubicBezTo>
                  <a:cubicBezTo>
                    <a:pt x="44" y="0"/>
                    <a:pt x="56" y="8"/>
                    <a:pt x="63" y="18"/>
                  </a:cubicBezTo>
                  <a:cubicBezTo>
                    <a:pt x="63" y="19"/>
                    <a:pt x="64" y="20"/>
                    <a:pt x="64" y="21"/>
                  </a:cubicBezTo>
                  <a:cubicBezTo>
                    <a:pt x="64" y="22"/>
                    <a:pt x="63" y="23"/>
                    <a:pt x="63" y="23"/>
                  </a:cubicBezTo>
                  <a:close/>
                  <a:moveTo>
                    <a:pt x="46" y="8"/>
                  </a:moveTo>
                  <a:cubicBezTo>
                    <a:pt x="47" y="11"/>
                    <a:pt x="48" y="13"/>
                    <a:pt x="48" y="16"/>
                  </a:cubicBezTo>
                  <a:cubicBezTo>
                    <a:pt x="48" y="25"/>
                    <a:pt x="41" y="32"/>
                    <a:pt x="32" y="32"/>
                  </a:cubicBezTo>
                  <a:cubicBezTo>
                    <a:pt x="23" y="32"/>
                    <a:pt x="16" y="25"/>
                    <a:pt x="16" y="16"/>
                  </a:cubicBezTo>
                  <a:cubicBezTo>
                    <a:pt x="16" y="13"/>
                    <a:pt x="17" y="11"/>
                    <a:pt x="18" y="8"/>
                  </a:cubicBezTo>
                  <a:cubicBezTo>
                    <a:pt x="12" y="11"/>
                    <a:pt x="8" y="16"/>
                    <a:pt x="4" y="21"/>
                  </a:cubicBezTo>
                  <a:cubicBezTo>
                    <a:pt x="10" y="30"/>
                    <a:pt x="20" y="37"/>
                    <a:pt x="32" y="37"/>
                  </a:cubicBezTo>
                  <a:cubicBezTo>
                    <a:pt x="43" y="37"/>
                    <a:pt x="53" y="30"/>
                    <a:pt x="59" y="21"/>
                  </a:cubicBezTo>
                  <a:cubicBezTo>
                    <a:pt x="56" y="16"/>
                    <a:pt x="51" y="11"/>
                    <a:pt x="46" y="8"/>
                  </a:cubicBezTo>
                  <a:close/>
                  <a:moveTo>
                    <a:pt x="32" y="5"/>
                  </a:moveTo>
                  <a:cubicBezTo>
                    <a:pt x="26" y="5"/>
                    <a:pt x="21" y="10"/>
                    <a:pt x="21" y="16"/>
                  </a:cubicBezTo>
                  <a:cubicBezTo>
                    <a:pt x="21" y="17"/>
                    <a:pt x="22" y="18"/>
                    <a:pt x="23" y="18"/>
                  </a:cubicBezTo>
                  <a:cubicBezTo>
                    <a:pt x="24" y="18"/>
                    <a:pt x="24" y="17"/>
                    <a:pt x="24" y="16"/>
                  </a:cubicBezTo>
                  <a:cubicBezTo>
                    <a:pt x="24" y="12"/>
                    <a:pt x="28" y="9"/>
                    <a:pt x="32" y="9"/>
                  </a:cubicBezTo>
                  <a:cubicBezTo>
                    <a:pt x="33" y="9"/>
                    <a:pt x="33" y="8"/>
                    <a:pt x="33" y="7"/>
                  </a:cubicBezTo>
                  <a:cubicBezTo>
                    <a:pt x="33" y="6"/>
                    <a:pt x="33" y="5"/>
                    <a:pt x="32" y="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9011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/>
          <p:cNvSpPr txBox="1">
            <a:spLocks/>
          </p:cNvSpPr>
          <p:nvPr/>
        </p:nvSpPr>
        <p:spPr>
          <a:xfrm>
            <a:off x="1758463" y="509145"/>
            <a:ext cx="8997461" cy="7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pt-BR"/>
            </a:defPPr>
            <a:lvl1pPr defTabSz="420688">
              <a:lnSpc>
                <a:spcPct val="90000"/>
              </a:lnSpc>
              <a:defRPr sz="2400">
                <a:latin typeface="Franklin Gothic Demi Cond" charset="0"/>
              </a:defRPr>
            </a:lvl1pPr>
            <a:lvl2pPr marL="742950" indent="-285750" defTabSz="420688">
              <a:defRPr>
                <a:latin typeface="Calibri" charset="0"/>
              </a:defRPr>
            </a:lvl2pPr>
            <a:lvl3pPr marL="1143000" indent="-228600" defTabSz="420688">
              <a:defRPr>
                <a:latin typeface="Calibri" charset="0"/>
              </a:defRPr>
            </a:lvl3pPr>
            <a:lvl4pPr marL="1600200" indent="-228600" defTabSz="420688">
              <a:defRPr>
                <a:latin typeface="Calibri" charset="0"/>
              </a:defRPr>
            </a:lvl4pPr>
            <a:lvl5pPr marL="2057400" indent="-228600" defTabSz="420688">
              <a:defRPr>
                <a:latin typeface="Calibri" charset="0"/>
              </a:defRPr>
            </a:lvl5pPr>
            <a:lvl6pPr marL="25146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6pPr>
            <a:lvl7pPr marL="29718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7pPr>
            <a:lvl8pPr marL="34290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8pPr>
            <a:lvl9pPr marL="38862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9pPr>
          </a:lstStyle>
          <a:p>
            <a:r>
              <a:rPr lang="pt-BR" dirty="0"/>
              <a:t>FORMULÁRIO DE DIAGNÓSTICO</a:t>
            </a:r>
            <a:r>
              <a:rPr lang="pt-BR" altLang="pt-BR" dirty="0">
                <a:solidFill>
                  <a:srgbClr val="004C9C"/>
                </a:solidFill>
              </a:rPr>
              <a:t>|</a:t>
            </a:r>
            <a:r>
              <a:rPr lang="pt-BR" altLang="pt-BR" dirty="0"/>
              <a:t> </a:t>
            </a:r>
            <a:r>
              <a:rPr lang="pt-BR" altLang="pt-BR" dirty="0">
                <a:solidFill>
                  <a:srgbClr val="004C9C"/>
                </a:solidFill>
              </a:rPr>
              <a:t>FEIRA HOSPITALAR – MAIO /2018</a:t>
            </a:r>
            <a:endParaRPr lang="pt-BR" alt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xmlns="" id="{15FE293B-FB1E-48DF-A97C-7297E3075D77}"/>
              </a:ext>
            </a:extLst>
          </p:cNvPr>
          <p:cNvSpPr/>
          <p:nvPr/>
        </p:nvSpPr>
        <p:spPr>
          <a:xfrm>
            <a:off x="1" y="6032195"/>
            <a:ext cx="12192000" cy="3428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4" name="Grupo 23"/>
          <p:cNvGrpSpPr/>
          <p:nvPr/>
        </p:nvGrpSpPr>
        <p:grpSpPr>
          <a:xfrm>
            <a:off x="529333" y="1623061"/>
            <a:ext cx="11233025" cy="1913981"/>
            <a:chOff x="553985" y="1318017"/>
            <a:chExt cx="11985020" cy="1913981"/>
          </a:xfrm>
        </p:grpSpPr>
        <p:sp>
          <p:nvSpPr>
            <p:cNvPr id="25" name="Retângulo de cantos arredondados 48"/>
            <p:cNvSpPr/>
            <p:nvPr/>
          </p:nvSpPr>
          <p:spPr>
            <a:xfrm>
              <a:off x="946034" y="1318017"/>
              <a:ext cx="2171940" cy="325796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  <a:defRPr/>
              </a:pPr>
              <a:r>
                <a:rPr lang="pt-BR" sz="2000" b="1" dirty="0">
                  <a:solidFill>
                    <a:srgbClr val="004D9D"/>
                  </a:solidFill>
                  <a:latin typeface="+mj-lt"/>
                </a:rPr>
                <a:t>OBJETIVO</a:t>
              </a:r>
            </a:p>
          </p:txBody>
        </p:sp>
        <p:grpSp>
          <p:nvGrpSpPr>
            <p:cNvPr id="26" name="Grupo 25"/>
            <p:cNvGrpSpPr/>
            <p:nvPr/>
          </p:nvGrpSpPr>
          <p:grpSpPr>
            <a:xfrm>
              <a:off x="553985" y="1318017"/>
              <a:ext cx="394689" cy="375645"/>
              <a:chOff x="-753173" y="3134636"/>
              <a:chExt cx="447064" cy="425493"/>
            </a:xfrm>
          </p:grpSpPr>
          <p:sp>
            <p:nvSpPr>
              <p:cNvPr id="28" name="Elipse 51"/>
              <p:cNvSpPr/>
              <p:nvPr/>
            </p:nvSpPr>
            <p:spPr>
              <a:xfrm>
                <a:off x="-753173" y="3134636"/>
                <a:ext cx="447064" cy="425493"/>
              </a:xfrm>
              <a:prstGeom prst="ellipse">
                <a:avLst/>
              </a:prstGeom>
              <a:solidFill>
                <a:srgbClr val="004C9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600" dirty="0"/>
              </a:p>
            </p:txBody>
          </p:sp>
          <p:pic>
            <p:nvPicPr>
              <p:cNvPr id="29" name="Imagem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76915" y="3200109"/>
                <a:ext cx="294549" cy="294550"/>
              </a:xfrm>
              <a:prstGeom prst="rect">
                <a:avLst/>
              </a:prstGeom>
            </p:spPr>
          </p:pic>
        </p:grpSp>
        <p:sp>
          <p:nvSpPr>
            <p:cNvPr id="27" name="Divisa 26"/>
            <p:cNvSpPr/>
            <p:nvPr/>
          </p:nvSpPr>
          <p:spPr>
            <a:xfrm>
              <a:off x="977447" y="1737100"/>
              <a:ext cx="11561558" cy="1494898"/>
            </a:xfrm>
            <a:prstGeom prst="chevron">
              <a:avLst>
                <a:gd name="adj" fmla="val 0"/>
              </a:avLst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defTabSz="914361">
                <a:lnSpc>
                  <a:spcPct val="150000"/>
                </a:lnSpc>
                <a:defRPr/>
              </a:pPr>
              <a:r>
                <a:rPr lang="pt-BR" kern="0" dirty="0">
                  <a:solidFill>
                    <a:schemeClr val="tx1"/>
                  </a:solidFill>
                  <a:latin typeface="+mj-lt"/>
                </a:rPr>
                <a:t>Coletar a percepção do setor regulado para que possamos trabalhar junto na otimização e harmonização das análises para concessão do registro de produtos, de forma a atender os prazos e critérios previstos nas legislações, e garantir acesso mais célere e com maior qualidade desses produtos pela </a:t>
              </a:r>
              <a:r>
                <a:rPr lang="pt-BR" kern="0" dirty="0" smtClean="0">
                  <a:solidFill>
                    <a:schemeClr val="tx1"/>
                  </a:solidFill>
                  <a:latin typeface="+mj-lt"/>
                </a:rPr>
                <a:t>sociedade.</a:t>
              </a:r>
              <a:endParaRPr lang="pt-BR" kern="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529333" y="3630329"/>
            <a:ext cx="2403113" cy="375645"/>
            <a:chOff x="553985" y="1318017"/>
            <a:chExt cx="2563989" cy="375645"/>
          </a:xfrm>
        </p:grpSpPr>
        <p:sp>
          <p:nvSpPr>
            <p:cNvPr id="34" name="Retângulo de cantos arredondados 48"/>
            <p:cNvSpPr/>
            <p:nvPr/>
          </p:nvSpPr>
          <p:spPr>
            <a:xfrm>
              <a:off x="946034" y="1318017"/>
              <a:ext cx="2171940" cy="325796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  <a:defRPr/>
              </a:pPr>
              <a:r>
                <a:rPr lang="pt-BR" b="1" dirty="0">
                  <a:solidFill>
                    <a:srgbClr val="004D9D"/>
                  </a:solidFill>
                  <a:latin typeface="+mj-lt"/>
                </a:rPr>
                <a:t>DIVULGAÇÃO</a:t>
              </a:r>
            </a:p>
          </p:txBody>
        </p:sp>
        <p:grpSp>
          <p:nvGrpSpPr>
            <p:cNvPr id="35" name="Grupo 34"/>
            <p:cNvGrpSpPr/>
            <p:nvPr/>
          </p:nvGrpSpPr>
          <p:grpSpPr>
            <a:xfrm>
              <a:off x="553985" y="1318017"/>
              <a:ext cx="394689" cy="375645"/>
              <a:chOff x="-753173" y="3134636"/>
              <a:chExt cx="447064" cy="425493"/>
            </a:xfrm>
          </p:grpSpPr>
          <p:sp>
            <p:nvSpPr>
              <p:cNvPr id="37" name="Elipse 51"/>
              <p:cNvSpPr/>
              <p:nvPr/>
            </p:nvSpPr>
            <p:spPr>
              <a:xfrm>
                <a:off x="-753173" y="3134636"/>
                <a:ext cx="447064" cy="425493"/>
              </a:xfrm>
              <a:prstGeom prst="ellipse">
                <a:avLst/>
              </a:prstGeom>
              <a:solidFill>
                <a:srgbClr val="004C9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600" dirty="0"/>
              </a:p>
            </p:txBody>
          </p:sp>
          <p:pic>
            <p:nvPicPr>
              <p:cNvPr id="38" name="Imagem 3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76915" y="3200109"/>
                <a:ext cx="294549" cy="294550"/>
              </a:xfrm>
              <a:prstGeom prst="rect">
                <a:avLst/>
              </a:prstGeom>
            </p:spPr>
          </p:pic>
        </p:grpSp>
      </p:grpSp>
      <p:sp>
        <p:nvSpPr>
          <p:cNvPr id="39" name="Oval 38"/>
          <p:cNvSpPr/>
          <p:nvPr/>
        </p:nvSpPr>
        <p:spPr>
          <a:xfrm>
            <a:off x="836158" y="4158615"/>
            <a:ext cx="2044711" cy="202010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/>
          </a:p>
        </p:txBody>
      </p:sp>
      <p:sp>
        <p:nvSpPr>
          <p:cNvPr id="40" name="Oval 39"/>
          <p:cNvSpPr/>
          <p:nvPr/>
        </p:nvSpPr>
        <p:spPr>
          <a:xfrm>
            <a:off x="949407" y="4261090"/>
            <a:ext cx="1821571" cy="1815563"/>
          </a:xfrm>
          <a:prstGeom prst="ellipse">
            <a:avLst/>
          </a:prstGeom>
          <a:solidFill>
            <a:srgbClr val="004D9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 sz="2800" dirty="0">
              <a:latin typeface="Franklin Gothic Demi Cond" charset="0"/>
              <a:ea typeface="Franklin Gothic Demi Cond" charset="0"/>
              <a:cs typeface="Franklin Gothic Demi Cond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4935194" y="4158615"/>
            <a:ext cx="2044711" cy="2020099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/>
          </a:p>
        </p:txBody>
      </p:sp>
      <p:sp>
        <p:nvSpPr>
          <p:cNvPr id="48" name="Oval 47"/>
          <p:cNvSpPr/>
          <p:nvPr/>
        </p:nvSpPr>
        <p:spPr>
          <a:xfrm>
            <a:off x="5048442" y="4261090"/>
            <a:ext cx="1821571" cy="181556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 sz="2800" dirty="0">
              <a:latin typeface="Franklin Gothic Demi Cond" charset="0"/>
              <a:ea typeface="Franklin Gothic Demi Cond" charset="0"/>
              <a:cs typeface="Franklin Gothic Demi Cond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8960109" y="4259069"/>
            <a:ext cx="1821572" cy="181556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 dirty="0">
              <a:latin typeface="Franklin Gothic Demi Cond" charset="0"/>
              <a:ea typeface="Franklin Gothic Demi Cond" charset="0"/>
              <a:cs typeface="Franklin Gothic Demi Cond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8834831" y="4158615"/>
            <a:ext cx="2044712" cy="202010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/>
          </a:p>
        </p:txBody>
      </p:sp>
      <p:sp>
        <p:nvSpPr>
          <p:cNvPr id="51" name="CaixaDeTexto 50"/>
          <p:cNvSpPr txBox="1"/>
          <p:nvPr/>
        </p:nvSpPr>
        <p:spPr>
          <a:xfrm>
            <a:off x="592433" y="5407422"/>
            <a:ext cx="2477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600" dirty="0">
                <a:solidFill>
                  <a:prstClr val="white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ENTREVISTAS</a:t>
            </a:r>
          </a:p>
        </p:txBody>
      </p:sp>
      <p:sp>
        <p:nvSpPr>
          <p:cNvPr id="52" name="Freeform 66"/>
          <p:cNvSpPr>
            <a:spLocks noEditPoints="1"/>
          </p:cNvSpPr>
          <p:nvPr/>
        </p:nvSpPr>
        <p:spPr bwMode="auto">
          <a:xfrm>
            <a:off x="1596159" y="4733604"/>
            <a:ext cx="524708" cy="488179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CaixaDeTexto 52"/>
          <p:cNvSpPr txBox="1"/>
          <p:nvPr/>
        </p:nvSpPr>
        <p:spPr>
          <a:xfrm>
            <a:off x="4735795" y="5407422"/>
            <a:ext cx="2477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600" dirty="0">
                <a:solidFill>
                  <a:prstClr val="white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NOTÍCIA PORTAL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9014693" y="5407422"/>
            <a:ext cx="1766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lvl="0" algn="ctr">
              <a:defRPr sz="1400">
                <a:solidFill>
                  <a:prstClr val="white"/>
                </a:solidFill>
                <a:latin typeface="Franklin Gothic Demi Cond" charset="0"/>
                <a:ea typeface="Franklin Gothic Demi Cond" charset="0"/>
                <a:cs typeface="Franklin Gothic Demi Cond" charset="0"/>
              </a:defRPr>
            </a:lvl1pPr>
          </a:lstStyle>
          <a:p>
            <a:r>
              <a:rPr lang="pt-BR" sz="1600" dirty="0"/>
              <a:t>REDES SOCIAIS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888" y="4629606"/>
            <a:ext cx="1087631" cy="69617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5820" y="4590151"/>
            <a:ext cx="1230150" cy="77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2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/>
          <p:cNvSpPr txBox="1">
            <a:spLocks/>
          </p:cNvSpPr>
          <p:nvPr/>
        </p:nvSpPr>
        <p:spPr>
          <a:xfrm>
            <a:off x="1758463" y="509145"/>
            <a:ext cx="8997461" cy="7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pt-BR"/>
            </a:defPPr>
            <a:lvl1pPr defTabSz="420688">
              <a:lnSpc>
                <a:spcPct val="90000"/>
              </a:lnSpc>
              <a:defRPr sz="2400">
                <a:latin typeface="Franklin Gothic Demi Cond" charset="0"/>
              </a:defRPr>
            </a:lvl1pPr>
            <a:lvl2pPr marL="742950" indent="-285750" defTabSz="420688">
              <a:defRPr>
                <a:latin typeface="Calibri" charset="0"/>
              </a:defRPr>
            </a:lvl2pPr>
            <a:lvl3pPr marL="1143000" indent="-228600" defTabSz="420688">
              <a:defRPr>
                <a:latin typeface="Calibri" charset="0"/>
              </a:defRPr>
            </a:lvl3pPr>
            <a:lvl4pPr marL="1600200" indent="-228600" defTabSz="420688">
              <a:defRPr>
                <a:latin typeface="Calibri" charset="0"/>
              </a:defRPr>
            </a:lvl4pPr>
            <a:lvl5pPr marL="2057400" indent="-228600" defTabSz="420688">
              <a:defRPr>
                <a:latin typeface="Calibri" charset="0"/>
              </a:defRPr>
            </a:lvl5pPr>
            <a:lvl6pPr marL="25146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6pPr>
            <a:lvl7pPr marL="29718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7pPr>
            <a:lvl8pPr marL="34290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8pPr>
            <a:lvl9pPr marL="38862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9pPr>
          </a:lstStyle>
          <a:p>
            <a:r>
              <a:rPr lang="pt-BR" dirty="0"/>
              <a:t>GRANDES NÚMEROS </a:t>
            </a:r>
            <a:r>
              <a:rPr lang="pt-BR" altLang="pt-BR" dirty="0">
                <a:solidFill>
                  <a:srgbClr val="004C9C"/>
                </a:solidFill>
              </a:rPr>
              <a:t>|</a:t>
            </a:r>
            <a:r>
              <a:rPr lang="pt-BR" altLang="pt-BR" dirty="0"/>
              <a:t> </a:t>
            </a:r>
            <a:r>
              <a:rPr lang="pt-BR" altLang="pt-BR" dirty="0">
                <a:solidFill>
                  <a:srgbClr val="004C9C"/>
                </a:solidFill>
              </a:rPr>
              <a:t>REPRESENTATIVIDADE</a:t>
            </a:r>
            <a:endParaRPr lang="pt-BR" alt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xmlns="" id="{15FE293B-FB1E-48DF-A97C-7297E3075D77}"/>
              </a:ext>
            </a:extLst>
          </p:cNvPr>
          <p:cNvSpPr/>
          <p:nvPr/>
        </p:nvSpPr>
        <p:spPr>
          <a:xfrm>
            <a:off x="7380690" y="5804126"/>
            <a:ext cx="461922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CaixaDeTexto 42"/>
          <p:cNvSpPr txBox="1"/>
          <p:nvPr/>
        </p:nvSpPr>
        <p:spPr>
          <a:xfrm>
            <a:off x="8434214" y="2396104"/>
            <a:ext cx="15638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8000" dirty="0">
                <a:solidFill>
                  <a:srgbClr val="004C9C"/>
                </a:solidFill>
                <a:latin typeface="Franklin Gothic Medium Cond" panose="020B0606030402020204" pitchFamily="34" charset="0"/>
              </a:rPr>
              <a:t>3</a:t>
            </a:r>
          </a:p>
        </p:txBody>
      </p:sp>
      <p:sp>
        <p:nvSpPr>
          <p:cNvPr id="44" name="CaixaDeTexto 43"/>
          <p:cNvSpPr txBox="1"/>
          <p:nvPr/>
        </p:nvSpPr>
        <p:spPr>
          <a:xfrm>
            <a:off x="8040374" y="3575843"/>
            <a:ext cx="34242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404040"/>
                </a:solidFill>
                <a:latin typeface="Franklin Gothic Book" panose="020B0503020102020204" pitchFamily="34" charset="0"/>
              </a:rPr>
              <a:t>Processos contemplados no questionário: </a:t>
            </a:r>
            <a:r>
              <a:rPr lang="pt-BR" sz="2000" b="1" dirty="0">
                <a:solidFill>
                  <a:srgbClr val="404040"/>
                </a:solidFill>
                <a:latin typeface="Franklin Gothic Book" panose="020B0503020102020204" pitchFamily="34" charset="0"/>
              </a:rPr>
              <a:t>Cadastro, Registro e Pós – Registro de produtos para saúde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905755" y="2404431"/>
            <a:ext cx="18495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8000" dirty="0">
                <a:solidFill>
                  <a:srgbClr val="004C9C"/>
                </a:solidFill>
                <a:latin typeface="Franklin Gothic Medium Cond" panose="020B0606030402020204" pitchFamily="34" charset="0"/>
              </a:rPr>
              <a:t>148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630583" y="3727095"/>
            <a:ext cx="3306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404040"/>
                </a:solidFill>
                <a:latin typeface="Franklin Gothic Book" panose="020B0503020102020204" pitchFamily="34" charset="0"/>
              </a:rPr>
              <a:t>Respostas do </a:t>
            </a:r>
            <a:r>
              <a:rPr lang="pt-BR" sz="2000" b="1" dirty="0">
                <a:solidFill>
                  <a:srgbClr val="404040"/>
                </a:solidFill>
                <a:latin typeface="Franklin Gothic Book" panose="020B0503020102020204" pitchFamily="34" charset="0"/>
              </a:rPr>
              <a:t>Setor Regulado</a:t>
            </a:r>
            <a:r>
              <a:rPr lang="pt-BR" sz="2000" dirty="0">
                <a:solidFill>
                  <a:srgbClr val="404040"/>
                </a:solidFill>
                <a:latin typeface="Franklin Gothic Book" panose="020B0503020102020204" pitchFamily="34" charset="0"/>
              </a:rPr>
              <a:t> ao questionário de </a:t>
            </a:r>
            <a:r>
              <a:rPr lang="pt-BR" sz="2000" dirty="0" smtClean="0">
                <a:solidFill>
                  <a:srgbClr val="404040"/>
                </a:solidFill>
                <a:latin typeface="Franklin Gothic Book" panose="020B0503020102020204" pitchFamily="34" charset="0"/>
              </a:rPr>
              <a:t>diagnóstico</a:t>
            </a:r>
            <a:endParaRPr lang="pt-BR" sz="2000" dirty="0">
              <a:solidFill>
                <a:srgbClr val="40404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Retângulo arredondado 6"/>
          <p:cNvSpPr/>
          <p:nvPr/>
        </p:nvSpPr>
        <p:spPr>
          <a:xfrm>
            <a:off x="259146" y="1507914"/>
            <a:ext cx="11370477" cy="4814427"/>
          </a:xfrm>
          <a:prstGeom prst="roundRect">
            <a:avLst>
              <a:gd name="adj" fmla="val 10782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613835" y="2403656"/>
            <a:ext cx="15638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8000" dirty="0">
                <a:solidFill>
                  <a:srgbClr val="004C9C"/>
                </a:solidFill>
                <a:latin typeface="Franklin Gothic Medium Cond" panose="020B0606030402020204" pitchFamily="34" charset="0"/>
              </a:rPr>
              <a:t>20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613835" y="3813529"/>
            <a:ext cx="2889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404040"/>
                </a:solidFill>
                <a:latin typeface="Franklin Gothic Book" panose="020B0503020102020204" pitchFamily="34" charset="0"/>
              </a:rPr>
              <a:t>Entrevistas</a:t>
            </a:r>
            <a:r>
              <a:rPr lang="pt-BR" sz="2000" dirty="0">
                <a:solidFill>
                  <a:srgbClr val="404040"/>
                </a:solidFill>
                <a:latin typeface="Franklin Gothic Book" panose="020B0503020102020204" pitchFamily="34" charset="0"/>
              </a:rPr>
              <a:t> com o Setor Regulado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78837" y="1671609"/>
            <a:ext cx="9435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404040"/>
                </a:solidFill>
                <a:latin typeface="Franklin Gothic Book" panose="020B0503020102020204" pitchFamily="34" charset="0"/>
              </a:rPr>
              <a:t>PARTICIPAÇÃO NO FORMULÁRIO</a:t>
            </a:r>
            <a:endParaRPr lang="pt-BR" sz="2000" dirty="0">
              <a:solidFill>
                <a:srgbClr val="40404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30583" y="5291985"/>
            <a:ext cx="1563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dirty="0">
                <a:solidFill>
                  <a:srgbClr val="004C9C"/>
                </a:solidFill>
                <a:latin typeface="Franklin Gothic Medium Cond" panose="020B0606030402020204" pitchFamily="34" charset="0"/>
              </a:rPr>
              <a:t>2.707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2194396" y="5369756"/>
            <a:ext cx="9435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404040"/>
                </a:solidFill>
                <a:latin typeface="Franklin Gothic Book" panose="020B0503020102020204" pitchFamily="34" charset="0"/>
              </a:rPr>
              <a:t>EMPRESAS detentoras de produtos válidos registrados na Anvisa na área de dispositivos médicos</a:t>
            </a:r>
            <a:endParaRPr lang="pt-BR" dirty="0">
              <a:solidFill>
                <a:srgbClr val="404040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02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/>
          <p:cNvSpPr txBox="1">
            <a:spLocks/>
          </p:cNvSpPr>
          <p:nvPr/>
        </p:nvSpPr>
        <p:spPr>
          <a:xfrm>
            <a:off x="1758463" y="509145"/>
            <a:ext cx="8997461" cy="7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pt-BR"/>
            </a:defPPr>
            <a:lvl1pPr defTabSz="420688">
              <a:lnSpc>
                <a:spcPct val="90000"/>
              </a:lnSpc>
              <a:defRPr sz="2400">
                <a:latin typeface="Franklin Gothic Demi Cond" charset="0"/>
              </a:defRPr>
            </a:lvl1pPr>
            <a:lvl2pPr marL="742950" indent="-285750" defTabSz="420688">
              <a:defRPr>
                <a:latin typeface="Calibri" charset="0"/>
              </a:defRPr>
            </a:lvl2pPr>
            <a:lvl3pPr marL="1143000" indent="-228600" defTabSz="420688">
              <a:defRPr>
                <a:latin typeface="Calibri" charset="0"/>
              </a:defRPr>
            </a:lvl3pPr>
            <a:lvl4pPr marL="1600200" indent="-228600" defTabSz="420688">
              <a:defRPr>
                <a:latin typeface="Calibri" charset="0"/>
              </a:defRPr>
            </a:lvl4pPr>
            <a:lvl5pPr marL="2057400" indent="-228600" defTabSz="420688">
              <a:defRPr>
                <a:latin typeface="Calibri" charset="0"/>
              </a:defRPr>
            </a:lvl5pPr>
            <a:lvl6pPr marL="25146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6pPr>
            <a:lvl7pPr marL="29718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7pPr>
            <a:lvl8pPr marL="34290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8pPr>
            <a:lvl9pPr marL="38862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9pPr>
          </a:lstStyle>
          <a:p>
            <a:r>
              <a:rPr lang="pt-BR" dirty="0"/>
              <a:t>GRANDES NÚMEROS </a:t>
            </a:r>
            <a:r>
              <a:rPr lang="pt-BR" altLang="pt-BR" dirty="0">
                <a:solidFill>
                  <a:srgbClr val="004C9C"/>
                </a:solidFill>
              </a:rPr>
              <a:t>|</a:t>
            </a:r>
            <a:r>
              <a:rPr lang="pt-BR" altLang="pt-BR" dirty="0"/>
              <a:t> </a:t>
            </a:r>
            <a:r>
              <a:rPr lang="pt-BR" altLang="pt-BR" dirty="0">
                <a:solidFill>
                  <a:srgbClr val="004C9C"/>
                </a:solidFill>
              </a:rPr>
              <a:t>INFORMAÇÕES INICIAIS DO FORMULÁRIO</a:t>
            </a:r>
            <a:endParaRPr lang="pt-BR" alt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xmlns="" id="{15FE293B-FB1E-48DF-A97C-7297E3075D77}"/>
              </a:ext>
            </a:extLst>
          </p:cNvPr>
          <p:cNvSpPr/>
          <p:nvPr/>
        </p:nvSpPr>
        <p:spPr>
          <a:xfrm>
            <a:off x="7380690" y="5804126"/>
            <a:ext cx="461922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arredondado 6"/>
          <p:cNvSpPr/>
          <p:nvPr/>
        </p:nvSpPr>
        <p:spPr>
          <a:xfrm>
            <a:off x="465207" y="1760160"/>
            <a:ext cx="11370477" cy="4043966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hape 133"/>
          <p:cNvSpPr txBox="1">
            <a:spLocks/>
          </p:cNvSpPr>
          <p:nvPr/>
        </p:nvSpPr>
        <p:spPr>
          <a:xfrm>
            <a:off x="167805" y="2430898"/>
            <a:ext cx="3762253" cy="105157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93" algn="ctr">
              <a:lnSpc>
                <a:spcPct val="100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pt-BR" sz="4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70,9</a:t>
            </a:r>
            <a:r>
              <a:rPr lang="pt-BR" sz="4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%</a:t>
            </a:r>
            <a:r>
              <a:rPr lang="pt-BR" sz="4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|105</a:t>
            </a:r>
            <a:endParaRPr lang="pt-BR" sz="4400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304793" algn="ctr">
              <a:lnSpc>
                <a:spcPct val="100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pt-BR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MATERIAIS DE USO MÉDICO</a:t>
            </a:r>
          </a:p>
        </p:txBody>
      </p:sp>
      <p:sp>
        <p:nvSpPr>
          <p:cNvPr id="12" name="Shape 133"/>
          <p:cNvSpPr txBox="1">
            <a:spLocks/>
          </p:cNvSpPr>
          <p:nvPr/>
        </p:nvSpPr>
        <p:spPr>
          <a:xfrm>
            <a:off x="8191319" y="2378036"/>
            <a:ext cx="4147644" cy="95410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Char char="▫"/>
              <a:defRPr sz="24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Char char="▫"/>
              <a:defRPr sz="24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Char char="▫"/>
              <a:defRPr sz="24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Char char="▫"/>
              <a:defRPr sz="24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Char char="▫"/>
              <a:defRPr sz="24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Char char="▫"/>
              <a:defRPr sz="24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Char char="▫"/>
              <a:defRPr sz="24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Char char="▫"/>
              <a:defRPr sz="24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Char char="▫"/>
              <a:defRPr sz="24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304793" algn="ctr">
              <a:buFont typeface="Raleway"/>
              <a:buNone/>
            </a:pPr>
            <a:r>
              <a:rPr lang="pt-BR" sz="4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14,2</a:t>
            </a:r>
            <a:r>
              <a:rPr lang="pt-BR" sz="4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%|21</a:t>
            </a:r>
            <a:endParaRPr lang="pt-BR" sz="4400" kern="0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marL="304793" algn="ctr">
              <a:buFont typeface="Raleway"/>
              <a:buNone/>
            </a:pPr>
            <a:r>
              <a:rPr lang="pt-BR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DIAGNÓSTICO IN VITRO</a:t>
            </a:r>
            <a:endParaRPr lang="pt-BR" sz="1200" kern="0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sp>
        <p:nvSpPr>
          <p:cNvPr id="13" name="Shape 133"/>
          <p:cNvSpPr txBox="1">
            <a:spLocks/>
          </p:cNvSpPr>
          <p:nvPr/>
        </p:nvSpPr>
        <p:spPr>
          <a:xfrm>
            <a:off x="5656111" y="2426609"/>
            <a:ext cx="3762253" cy="9541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Char char="▫"/>
              <a:defRPr sz="24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Char char="▫"/>
              <a:defRPr sz="24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Char char="▫"/>
              <a:defRPr sz="24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Char char="▫"/>
              <a:defRPr sz="24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Char char="▫"/>
              <a:defRPr sz="24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Char char="▫"/>
              <a:defRPr sz="24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Char char="▫"/>
              <a:defRPr sz="24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Char char="▫"/>
              <a:defRPr sz="24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Char char="▫"/>
              <a:defRPr sz="24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304793" algn="ctr">
              <a:buNone/>
            </a:pPr>
            <a:r>
              <a:rPr lang="pt-BR" sz="4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23</a:t>
            </a:r>
            <a:r>
              <a:rPr lang="pt-BR" sz="4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%|34</a:t>
            </a:r>
            <a:endParaRPr lang="pt-BR" sz="4400" kern="0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marL="304793" algn="ctr">
              <a:buFont typeface="Raleway"/>
              <a:buNone/>
            </a:pPr>
            <a:r>
              <a:rPr lang="pt-BR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IMPLANTES ORTOPÉDICOS</a:t>
            </a:r>
            <a:endParaRPr lang="pt-BR" sz="1200" kern="0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sp>
        <p:nvSpPr>
          <p:cNvPr id="14" name="Shape 133"/>
          <p:cNvSpPr txBox="1">
            <a:spLocks/>
          </p:cNvSpPr>
          <p:nvPr/>
        </p:nvSpPr>
        <p:spPr>
          <a:xfrm>
            <a:off x="3120903" y="2452556"/>
            <a:ext cx="3762253" cy="95410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spAutoFit/>
          </a:bodyPr>
          <a:lstStyle>
            <a:lvl1pPr marL="228605" lvl="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buFont typeface="Raleway"/>
              <a:buChar char="•"/>
              <a:defRPr sz="2800" kern="120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685814" lvl="1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buFont typeface="Raleway"/>
              <a:buChar char="•"/>
              <a:defRPr sz="2400" kern="120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143023" lvl="2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buFont typeface="Raleway"/>
              <a:buChar char="•"/>
              <a:defRPr sz="2000" kern="120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600232" lvl="3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buFont typeface="Raleway"/>
              <a:buChar char="•"/>
              <a:defRPr sz="1800" kern="120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057441" lvl="4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buFont typeface="Raleway"/>
              <a:buChar char="•"/>
              <a:defRPr sz="1800" kern="120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514650" lvl="5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buFont typeface="Raleway"/>
              <a:buChar char="•"/>
              <a:defRPr sz="1800" kern="120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2971859" lvl="6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buFont typeface="Raleway"/>
              <a:buChar char="•"/>
              <a:defRPr sz="1800" kern="120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429069" lvl="7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buFont typeface="Raleway"/>
              <a:buChar char="•"/>
              <a:defRPr sz="1800" kern="120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3886278" lvl="8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buFont typeface="Raleway"/>
              <a:buChar char="•"/>
              <a:defRPr sz="1800" kern="120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304793" algn="ctr">
              <a:lnSpc>
                <a:spcPct val="100000"/>
              </a:lnSpc>
              <a:buClr>
                <a:srgbClr val="FFFFFF"/>
              </a:buClr>
              <a:buSzPct val="100000"/>
              <a:buFont typeface="Raleway"/>
              <a:buNone/>
            </a:pPr>
            <a:r>
              <a:rPr lang="pt-BR" sz="4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45,3</a:t>
            </a:r>
            <a:r>
              <a:rPr lang="pt-BR" sz="4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%</a:t>
            </a:r>
            <a:r>
              <a:rPr lang="pt-BR" sz="4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|67</a:t>
            </a:r>
            <a:endParaRPr lang="pt-BR" sz="4400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304793" algn="ctr">
              <a:lnSpc>
                <a:spcPct val="100000"/>
              </a:lnSpc>
              <a:buClr>
                <a:srgbClr val="FFFFFF"/>
              </a:buClr>
              <a:buSzPct val="100000"/>
              <a:buFont typeface="Raleway"/>
              <a:buNone/>
            </a:pPr>
            <a:r>
              <a:rPr lang="pt-BR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EQUIPAMENTOS</a:t>
            </a:r>
          </a:p>
        </p:txBody>
      </p:sp>
      <p:sp>
        <p:nvSpPr>
          <p:cNvPr id="15" name="Shape 133"/>
          <p:cNvSpPr txBox="1">
            <a:spLocks/>
          </p:cNvSpPr>
          <p:nvPr/>
        </p:nvSpPr>
        <p:spPr>
          <a:xfrm>
            <a:off x="185738" y="4508208"/>
            <a:ext cx="3278768" cy="8309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Char char="▫"/>
              <a:defRPr sz="24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Char char="▫"/>
              <a:defRPr sz="24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Char char="▫"/>
              <a:defRPr sz="24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Char char="▫"/>
              <a:defRPr sz="24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Char char="▫"/>
              <a:defRPr sz="24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Char char="▫"/>
              <a:defRPr sz="24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Char char="▫"/>
              <a:defRPr sz="24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Char char="▫"/>
              <a:defRPr sz="24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Char char="▫"/>
              <a:defRPr sz="24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304793" algn="ctr">
              <a:buFont typeface="Raleway"/>
              <a:buNone/>
            </a:pPr>
            <a:r>
              <a:rPr lang="pt-BR" sz="40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68,9</a:t>
            </a:r>
            <a:r>
              <a:rPr lang="pt-BR" sz="40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%|102</a:t>
            </a:r>
            <a:endParaRPr lang="pt-BR" sz="4000" kern="0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marL="304793" algn="ctr">
              <a:buFont typeface="Raleway"/>
              <a:buNone/>
            </a:pPr>
            <a:r>
              <a:rPr lang="pt-BR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CADASTRO; REGISTRO E PÓS- REGISTRO</a:t>
            </a:r>
            <a:endParaRPr lang="pt-BR" sz="1100" kern="0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sp>
        <p:nvSpPr>
          <p:cNvPr id="18" name="Shape 133"/>
          <p:cNvSpPr txBox="1">
            <a:spLocks/>
          </p:cNvSpPr>
          <p:nvPr/>
        </p:nvSpPr>
        <p:spPr>
          <a:xfrm>
            <a:off x="5642730" y="4431907"/>
            <a:ext cx="3762253" cy="8617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Char char="▫"/>
              <a:defRPr sz="24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Char char="▫"/>
              <a:defRPr sz="24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Char char="▫"/>
              <a:defRPr sz="24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Char char="▫"/>
              <a:defRPr sz="24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Char char="▫"/>
              <a:defRPr sz="24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Char char="▫"/>
              <a:defRPr sz="24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Char char="▫"/>
              <a:defRPr sz="24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Char char="▫"/>
              <a:defRPr sz="24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Char char="▫"/>
              <a:defRPr sz="24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304793" algn="ctr">
              <a:buNone/>
            </a:pPr>
            <a:r>
              <a:rPr lang="pt-BR" sz="40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10,1</a:t>
            </a:r>
            <a:r>
              <a:rPr lang="pt-BR" sz="40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%|15</a:t>
            </a:r>
            <a:endParaRPr lang="pt-BR" sz="4000" kern="0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marL="304793" algn="ctr">
              <a:buFont typeface="Raleway"/>
              <a:buNone/>
            </a:pPr>
            <a:r>
              <a:rPr lang="pt-BR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CADASTRO E REGISTRO</a:t>
            </a:r>
          </a:p>
        </p:txBody>
      </p:sp>
      <p:sp>
        <p:nvSpPr>
          <p:cNvPr id="19" name="Shape 133"/>
          <p:cNvSpPr txBox="1">
            <a:spLocks/>
          </p:cNvSpPr>
          <p:nvPr/>
        </p:nvSpPr>
        <p:spPr>
          <a:xfrm>
            <a:off x="8384015" y="4403030"/>
            <a:ext cx="3762253" cy="92333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spAutoFit/>
          </a:bodyPr>
          <a:lstStyle>
            <a:lvl1pPr marL="228605" lvl="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buFont typeface="Raleway"/>
              <a:buChar char="•"/>
              <a:defRPr sz="2800" kern="120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685814" lvl="1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buFont typeface="Raleway"/>
              <a:buChar char="•"/>
              <a:defRPr sz="2400" kern="120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143023" lvl="2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buFont typeface="Raleway"/>
              <a:buChar char="•"/>
              <a:defRPr sz="2000" kern="120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600232" lvl="3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buFont typeface="Raleway"/>
              <a:buChar char="•"/>
              <a:defRPr sz="1800" kern="120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057441" lvl="4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buFont typeface="Raleway"/>
              <a:buChar char="•"/>
              <a:defRPr sz="1800" kern="120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514650" lvl="5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buFont typeface="Raleway"/>
              <a:buChar char="•"/>
              <a:defRPr sz="1800" kern="120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2971859" lvl="6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buFont typeface="Raleway"/>
              <a:buChar char="•"/>
              <a:defRPr sz="1800" kern="120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429069" lvl="7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buFont typeface="Raleway"/>
              <a:buChar char="•"/>
              <a:defRPr sz="1800" kern="120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3886278" lvl="8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buFont typeface="Raleway"/>
              <a:buChar char="•"/>
              <a:defRPr sz="1800" kern="120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304793" algn="ctr">
              <a:lnSpc>
                <a:spcPct val="100000"/>
              </a:lnSpc>
              <a:buClr>
                <a:srgbClr val="FFFFFF"/>
              </a:buClr>
              <a:buSzPct val="100000"/>
              <a:buFont typeface="Raleway"/>
              <a:buNone/>
            </a:pPr>
            <a:r>
              <a:rPr lang="pt-BR" sz="4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11,2</a:t>
            </a:r>
            <a:r>
              <a:rPr lang="pt-BR" sz="4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%</a:t>
            </a:r>
            <a:r>
              <a:rPr lang="pt-BR" sz="4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|11</a:t>
            </a:r>
            <a:endParaRPr lang="pt-BR" sz="4400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304793" algn="ctr">
              <a:lnSpc>
                <a:spcPct val="100000"/>
              </a:lnSpc>
              <a:buClr>
                <a:srgbClr val="FFFFFF"/>
              </a:buClr>
              <a:buSzPct val="100000"/>
              <a:buFont typeface="Raleway"/>
              <a:buNone/>
            </a:pPr>
            <a:r>
              <a:rPr lang="pt-BR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APENAS UM PROCESSO</a:t>
            </a:r>
            <a:endParaRPr lang="pt-BR" sz="1800" kern="0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sp>
        <p:nvSpPr>
          <p:cNvPr id="20" name="Shape 133"/>
          <p:cNvSpPr txBox="1">
            <a:spLocks/>
          </p:cNvSpPr>
          <p:nvPr/>
        </p:nvSpPr>
        <p:spPr>
          <a:xfrm>
            <a:off x="2992201" y="4401129"/>
            <a:ext cx="3762253" cy="92333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spAutoFit/>
          </a:bodyPr>
          <a:lstStyle>
            <a:lvl1pPr marL="228605" lvl="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buFont typeface="Raleway"/>
              <a:buChar char="•"/>
              <a:defRPr sz="2800" kern="120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685814" lvl="1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buFont typeface="Raleway"/>
              <a:buChar char="•"/>
              <a:defRPr sz="2400" kern="120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143023" lvl="2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buFont typeface="Raleway"/>
              <a:buChar char="•"/>
              <a:defRPr sz="2000" kern="120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600232" lvl="3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buFont typeface="Raleway"/>
              <a:buChar char="•"/>
              <a:defRPr sz="1800" kern="120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057441" lvl="4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buFont typeface="Raleway"/>
              <a:buChar char="•"/>
              <a:defRPr sz="1800" kern="120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514650" lvl="5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buFont typeface="Raleway"/>
              <a:buChar char="•"/>
              <a:defRPr sz="1800" kern="120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2971859" lvl="6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buFont typeface="Raleway"/>
              <a:buChar char="•"/>
              <a:defRPr sz="1800" kern="120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429069" lvl="7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buFont typeface="Raleway"/>
              <a:buChar char="•"/>
              <a:defRPr sz="1800" kern="120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3886278" lvl="8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buFont typeface="Raleway"/>
              <a:buChar char="•"/>
              <a:defRPr sz="1800" kern="120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304793" algn="ctr">
              <a:lnSpc>
                <a:spcPct val="100000"/>
              </a:lnSpc>
              <a:buClr>
                <a:srgbClr val="FFFFFF"/>
              </a:buClr>
              <a:buSzPct val="100000"/>
              <a:buFont typeface="Raleway"/>
              <a:buNone/>
            </a:pPr>
            <a:r>
              <a:rPr lang="pt-BR" sz="4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19,4</a:t>
            </a:r>
            <a:r>
              <a:rPr lang="pt-BR" sz="4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%</a:t>
            </a:r>
            <a:r>
              <a:rPr lang="pt-BR" sz="4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|28</a:t>
            </a:r>
            <a:endParaRPr lang="pt-BR" sz="4400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304793" algn="ctr">
              <a:lnSpc>
                <a:spcPct val="100000"/>
              </a:lnSpc>
              <a:buClr>
                <a:srgbClr val="FFFFFF"/>
              </a:buClr>
              <a:buSzPct val="100000"/>
              <a:buFont typeface="Raleway"/>
              <a:buNone/>
            </a:pPr>
            <a:r>
              <a:rPr lang="pt-BR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DOIS PROCESSOS</a:t>
            </a:r>
            <a:endParaRPr lang="pt-BR" sz="1800" kern="0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93993" y="4040030"/>
            <a:ext cx="7020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pt-BR" b="1" dirty="0">
                <a:solidFill>
                  <a:srgbClr val="004C9C"/>
                </a:solidFill>
                <a:latin typeface="+mj-lt"/>
              </a:rPr>
              <a:t>TIPO DE PETIÇÕES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758222" y="1927936"/>
            <a:ext cx="7020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pt-BR" b="1" dirty="0">
                <a:solidFill>
                  <a:srgbClr val="004C9C"/>
                </a:solidFill>
                <a:latin typeface="+mj-lt"/>
              </a:rPr>
              <a:t>TIPO DE CATEGORIA </a:t>
            </a:r>
          </a:p>
        </p:txBody>
      </p:sp>
    </p:spTree>
    <p:extLst>
      <p:ext uri="{BB962C8B-B14F-4D97-AF65-F5344CB8AC3E}">
        <p14:creationId xmlns:p14="http://schemas.microsoft.com/office/powerpoint/2010/main" val="202327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15"/>
          <p:cNvSpPr>
            <a:spLocks noEditPoints="1"/>
          </p:cNvSpPr>
          <p:nvPr/>
        </p:nvSpPr>
        <p:spPr bwMode="auto">
          <a:xfrm>
            <a:off x="5882688" y="1287013"/>
            <a:ext cx="426625" cy="349767"/>
          </a:xfrm>
          <a:custGeom>
            <a:avLst/>
            <a:gdLst>
              <a:gd name="T0" fmla="*/ 192 w 384"/>
              <a:gd name="T1" fmla="*/ 72 h 312"/>
              <a:gd name="T2" fmla="*/ 0 w 384"/>
              <a:gd name="T3" fmla="*/ 0 h 312"/>
              <a:gd name="T4" fmla="*/ 0 w 384"/>
              <a:gd name="T5" fmla="*/ 264 h 312"/>
              <a:gd name="T6" fmla="*/ 12 w 384"/>
              <a:gd name="T7" fmla="*/ 264 h 312"/>
              <a:gd name="T8" fmla="*/ 24 w 384"/>
              <a:gd name="T9" fmla="*/ 264 h 312"/>
              <a:gd name="T10" fmla="*/ 24 w 384"/>
              <a:gd name="T11" fmla="*/ 288 h 312"/>
              <a:gd name="T12" fmla="*/ 168 w 384"/>
              <a:gd name="T13" fmla="*/ 312 h 312"/>
              <a:gd name="T14" fmla="*/ 216 w 384"/>
              <a:gd name="T15" fmla="*/ 312 h 312"/>
              <a:gd name="T16" fmla="*/ 360 w 384"/>
              <a:gd name="T17" fmla="*/ 288 h 312"/>
              <a:gd name="T18" fmla="*/ 360 w 384"/>
              <a:gd name="T19" fmla="*/ 264 h 312"/>
              <a:gd name="T20" fmla="*/ 372 w 384"/>
              <a:gd name="T21" fmla="*/ 264 h 312"/>
              <a:gd name="T22" fmla="*/ 384 w 384"/>
              <a:gd name="T23" fmla="*/ 264 h 312"/>
              <a:gd name="T24" fmla="*/ 384 w 384"/>
              <a:gd name="T25" fmla="*/ 0 h 312"/>
              <a:gd name="T26" fmla="*/ 192 w 384"/>
              <a:gd name="T27" fmla="*/ 72 h 312"/>
              <a:gd name="T28" fmla="*/ 168 w 384"/>
              <a:gd name="T29" fmla="*/ 251 h 312"/>
              <a:gd name="T30" fmla="*/ 24 w 384"/>
              <a:gd name="T31" fmla="*/ 228 h 312"/>
              <a:gd name="T32" fmla="*/ 24 w 384"/>
              <a:gd name="T33" fmla="*/ 24 h 312"/>
              <a:gd name="T34" fmla="*/ 57 w 384"/>
              <a:gd name="T35" fmla="*/ 25 h 312"/>
              <a:gd name="T36" fmla="*/ 63 w 384"/>
              <a:gd name="T37" fmla="*/ 26 h 312"/>
              <a:gd name="T38" fmla="*/ 65 w 384"/>
              <a:gd name="T39" fmla="*/ 26 h 312"/>
              <a:gd name="T40" fmla="*/ 167 w 384"/>
              <a:gd name="T41" fmla="*/ 67 h 312"/>
              <a:gd name="T42" fmla="*/ 168 w 384"/>
              <a:gd name="T43" fmla="*/ 72 h 312"/>
              <a:gd name="T44" fmla="*/ 168 w 384"/>
              <a:gd name="T45" fmla="*/ 251 h 312"/>
              <a:gd name="T46" fmla="*/ 360 w 384"/>
              <a:gd name="T47" fmla="*/ 228 h 312"/>
              <a:gd name="T48" fmla="*/ 216 w 384"/>
              <a:gd name="T49" fmla="*/ 251 h 312"/>
              <a:gd name="T50" fmla="*/ 216 w 384"/>
              <a:gd name="T51" fmla="*/ 72 h 312"/>
              <a:gd name="T52" fmla="*/ 360 w 384"/>
              <a:gd name="T53" fmla="*/ 24 h 312"/>
              <a:gd name="T54" fmla="*/ 360 w 384"/>
              <a:gd name="T55" fmla="*/ 228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84" h="312">
                <a:moveTo>
                  <a:pt x="192" y="72"/>
                </a:moveTo>
                <a:cubicBezTo>
                  <a:pt x="192" y="12"/>
                  <a:pt x="58" y="0"/>
                  <a:pt x="0" y="0"/>
                </a:cubicBezTo>
                <a:cubicBezTo>
                  <a:pt x="0" y="264"/>
                  <a:pt x="0" y="264"/>
                  <a:pt x="0" y="264"/>
                </a:cubicBezTo>
                <a:cubicBezTo>
                  <a:pt x="12" y="264"/>
                  <a:pt x="12" y="264"/>
                  <a:pt x="12" y="264"/>
                </a:cubicBezTo>
                <a:cubicBezTo>
                  <a:pt x="16" y="264"/>
                  <a:pt x="20" y="264"/>
                  <a:pt x="24" y="264"/>
                </a:cubicBezTo>
                <a:cubicBezTo>
                  <a:pt x="24" y="288"/>
                  <a:pt x="24" y="288"/>
                  <a:pt x="24" y="288"/>
                </a:cubicBezTo>
                <a:cubicBezTo>
                  <a:pt x="72" y="288"/>
                  <a:pt x="168" y="274"/>
                  <a:pt x="168" y="312"/>
                </a:cubicBezTo>
                <a:cubicBezTo>
                  <a:pt x="216" y="312"/>
                  <a:pt x="216" y="312"/>
                  <a:pt x="216" y="312"/>
                </a:cubicBezTo>
                <a:cubicBezTo>
                  <a:pt x="216" y="274"/>
                  <a:pt x="312" y="288"/>
                  <a:pt x="360" y="288"/>
                </a:cubicBezTo>
                <a:cubicBezTo>
                  <a:pt x="360" y="264"/>
                  <a:pt x="360" y="264"/>
                  <a:pt x="360" y="264"/>
                </a:cubicBezTo>
                <a:cubicBezTo>
                  <a:pt x="364" y="264"/>
                  <a:pt x="368" y="264"/>
                  <a:pt x="372" y="264"/>
                </a:cubicBezTo>
                <a:cubicBezTo>
                  <a:pt x="384" y="264"/>
                  <a:pt x="384" y="264"/>
                  <a:pt x="384" y="264"/>
                </a:cubicBezTo>
                <a:cubicBezTo>
                  <a:pt x="384" y="0"/>
                  <a:pt x="384" y="0"/>
                  <a:pt x="384" y="0"/>
                </a:cubicBezTo>
                <a:cubicBezTo>
                  <a:pt x="326" y="0"/>
                  <a:pt x="192" y="12"/>
                  <a:pt x="192" y="72"/>
                </a:cubicBezTo>
                <a:close/>
                <a:moveTo>
                  <a:pt x="168" y="251"/>
                </a:moveTo>
                <a:cubicBezTo>
                  <a:pt x="133" y="230"/>
                  <a:pt x="67" y="228"/>
                  <a:pt x="24" y="228"/>
                </a:cubicBezTo>
                <a:cubicBezTo>
                  <a:pt x="24" y="24"/>
                  <a:pt x="24" y="24"/>
                  <a:pt x="24" y="24"/>
                </a:cubicBezTo>
                <a:cubicBezTo>
                  <a:pt x="36" y="24"/>
                  <a:pt x="47" y="25"/>
                  <a:pt x="57" y="25"/>
                </a:cubicBezTo>
                <a:cubicBezTo>
                  <a:pt x="63" y="26"/>
                  <a:pt x="63" y="26"/>
                  <a:pt x="63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112" y="29"/>
                  <a:pt x="162" y="39"/>
                  <a:pt x="167" y="67"/>
                </a:cubicBezTo>
                <a:cubicBezTo>
                  <a:pt x="168" y="72"/>
                  <a:pt x="168" y="72"/>
                  <a:pt x="168" y="72"/>
                </a:cubicBezTo>
                <a:lnTo>
                  <a:pt x="168" y="251"/>
                </a:lnTo>
                <a:close/>
                <a:moveTo>
                  <a:pt x="360" y="228"/>
                </a:moveTo>
                <a:cubicBezTo>
                  <a:pt x="317" y="228"/>
                  <a:pt x="251" y="230"/>
                  <a:pt x="216" y="251"/>
                </a:cubicBezTo>
                <a:cubicBezTo>
                  <a:pt x="216" y="72"/>
                  <a:pt x="216" y="72"/>
                  <a:pt x="216" y="72"/>
                </a:cubicBezTo>
                <a:cubicBezTo>
                  <a:pt x="216" y="56"/>
                  <a:pt x="241" y="25"/>
                  <a:pt x="360" y="24"/>
                </a:cubicBezTo>
                <a:lnTo>
                  <a:pt x="360" y="2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latin typeface="+mn-lt"/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0" y="5815096"/>
            <a:ext cx="12191999" cy="648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2" name="Grupo 51"/>
          <p:cNvGrpSpPr/>
          <p:nvPr/>
        </p:nvGrpSpPr>
        <p:grpSpPr>
          <a:xfrm>
            <a:off x="515153" y="1600778"/>
            <a:ext cx="10882650" cy="2478057"/>
            <a:chOff x="4207099" y="1596107"/>
            <a:chExt cx="9440216" cy="2478057"/>
          </a:xfrm>
        </p:grpSpPr>
        <p:cxnSp>
          <p:nvCxnSpPr>
            <p:cNvPr id="53" name="Conector reto 52"/>
            <p:cNvCxnSpPr/>
            <p:nvPr/>
          </p:nvCxnSpPr>
          <p:spPr>
            <a:xfrm>
              <a:off x="4207099" y="1596107"/>
              <a:ext cx="6920247" cy="0"/>
            </a:xfrm>
            <a:prstGeom prst="line">
              <a:avLst/>
            </a:prstGeom>
            <a:ln w="19050">
              <a:solidFill>
                <a:srgbClr val="004D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ítulo 1"/>
            <p:cNvSpPr txBox="1">
              <a:spLocks/>
            </p:cNvSpPr>
            <p:nvPr/>
          </p:nvSpPr>
          <p:spPr>
            <a:xfrm>
              <a:off x="4207099" y="2233648"/>
              <a:ext cx="9440216" cy="184051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BR" sz="5400" b="1" dirty="0">
                  <a:latin typeface="Franklin Gothic Demi Cond" panose="020B0706030402020204" pitchFamily="34" charset="0"/>
                </a:rPr>
                <a:t>AVALIAÇÃO DOS PROCESSOS DE CADASTRO, REGISTRO E PÓS - REGISTRO</a:t>
              </a:r>
            </a:p>
          </p:txBody>
        </p:sp>
        <p:grpSp>
          <p:nvGrpSpPr>
            <p:cNvPr id="55" name="Grupo 54"/>
            <p:cNvGrpSpPr/>
            <p:nvPr/>
          </p:nvGrpSpPr>
          <p:grpSpPr>
            <a:xfrm>
              <a:off x="10245826" y="1723475"/>
              <a:ext cx="881520" cy="166006"/>
              <a:chOff x="6510953" y="1774991"/>
              <a:chExt cx="1177733" cy="221788"/>
            </a:xfrm>
          </p:grpSpPr>
          <p:sp>
            <p:nvSpPr>
              <p:cNvPr id="56" name="Retângulo 55"/>
              <p:cNvSpPr/>
              <p:nvPr/>
            </p:nvSpPr>
            <p:spPr>
              <a:xfrm>
                <a:off x="7466136" y="1774991"/>
                <a:ext cx="222550" cy="221788"/>
              </a:xfrm>
              <a:prstGeom prst="rect">
                <a:avLst/>
              </a:prstGeom>
              <a:solidFill>
                <a:srgbClr val="ABAA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7" name="Retângulo 56"/>
              <p:cNvSpPr/>
              <p:nvPr/>
            </p:nvSpPr>
            <p:spPr>
              <a:xfrm>
                <a:off x="6510953" y="1774991"/>
                <a:ext cx="222550" cy="221788"/>
              </a:xfrm>
              <a:prstGeom prst="rect">
                <a:avLst/>
              </a:prstGeom>
              <a:solidFill>
                <a:srgbClr val="004D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8" name="Retângulo 57"/>
              <p:cNvSpPr/>
              <p:nvPr/>
            </p:nvSpPr>
            <p:spPr>
              <a:xfrm>
                <a:off x="6988545" y="1774991"/>
                <a:ext cx="222550" cy="221788"/>
              </a:xfrm>
              <a:prstGeom prst="rect">
                <a:avLst/>
              </a:prstGeom>
              <a:solidFill>
                <a:srgbClr val="006A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2" name="Retângulo 11"/>
          <p:cNvSpPr/>
          <p:nvPr/>
        </p:nvSpPr>
        <p:spPr>
          <a:xfrm>
            <a:off x="529283" y="4078835"/>
            <a:ext cx="1113343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Considerações gerais;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Normatização (Normas e Legislações vigentes);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Análise técnica e Emissão de Exigências;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Tempos médios do processo;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Sistemas de informações e canais de comunicação</a:t>
            </a:r>
          </a:p>
        </p:txBody>
      </p:sp>
      <p:sp>
        <p:nvSpPr>
          <p:cNvPr id="14" name="Losango 13"/>
          <p:cNvSpPr/>
          <p:nvPr/>
        </p:nvSpPr>
        <p:spPr>
          <a:xfrm>
            <a:off x="529283" y="4211258"/>
            <a:ext cx="257581" cy="276139"/>
          </a:xfrm>
          <a:prstGeom prst="diamond">
            <a:avLst/>
          </a:prstGeom>
          <a:solidFill>
            <a:srgbClr val="014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Losango 14"/>
          <p:cNvSpPr/>
          <p:nvPr/>
        </p:nvSpPr>
        <p:spPr>
          <a:xfrm>
            <a:off x="529282" y="4599611"/>
            <a:ext cx="257581" cy="276139"/>
          </a:xfrm>
          <a:prstGeom prst="diamond">
            <a:avLst/>
          </a:prstGeom>
          <a:solidFill>
            <a:srgbClr val="014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Losango 15"/>
          <p:cNvSpPr/>
          <p:nvPr/>
        </p:nvSpPr>
        <p:spPr>
          <a:xfrm>
            <a:off x="529282" y="5022021"/>
            <a:ext cx="257581" cy="276139"/>
          </a:xfrm>
          <a:prstGeom prst="diamond">
            <a:avLst/>
          </a:prstGeom>
          <a:solidFill>
            <a:srgbClr val="014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Losango 16"/>
          <p:cNvSpPr/>
          <p:nvPr/>
        </p:nvSpPr>
        <p:spPr>
          <a:xfrm>
            <a:off x="529281" y="5444431"/>
            <a:ext cx="257581" cy="276139"/>
          </a:xfrm>
          <a:prstGeom prst="diamond">
            <a:avLst/>
          </a:prstGeom>
          <a:solidFill>
            <a:srgbClr val="014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Losango 17"/>
          <p:cNvSpPr/>
          <p:nvPr/>
        </p:nvSpPr>
        <p:spPr>
          <a:xfrm>
            <a:off x="529281" y="5847650"/>
            <a:ext cx="257581" cy="276139"/>
          </a:xfrm>
          <a:prstGeom prst="diamond">
            <a:avLst/>
          </a:prstGeom>
          <a:solidFill>
            <a:srgbClr val="014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580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6BE14A69F7C4A40BE192E06F0EE2657" ma:contentTypeVersion="4" ma:contentTypeDescription="Crie um novo documento." ma:contentTypeScope="" ma:versionID="fcc0d40013af4b8c46d9ac46254957db">
  <xsd:schema xmlns:xsd="http://www.w3.org/2001/XMLSchema" xmlns:xs="http://www.w3.org/2001/XMLSchema" xmlns:p="http://schemas.microsoft.com/office/2006/metadata/properties" xmlns:ns2="eb74d5ad-8273-42b3-9f25-c2b388621daf" targetNamespace="http://schemas.microsoft.com/office/2006/metadata/properties" ma:root="true" ma:fieldsID="56d6a3881b0b4110aab79c626f1c75e2" ns2:_="">
    <xsd:import namespace="eb74d5ad-8273-42b3-9f25-c2b388621d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4d5ad-8273-42b3-9f25-c2b388621d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15EF0D-5475-48CE-B559-15C46C78F1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02BA3B-3368-49BC-A50D-CD5E7718F8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74d5ad-8273-42b3-9f25-c2b388621d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17601E9-04D9-4965-A3D5-F3942385622D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eb74d5ad-8273-42b3-9f25-c2b388621daf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53647</TotalTime>
  <Words>2004</Words>
  <Application>Microsoft Office PowerPoint</Application>
  <PresentationFormat>Personalizar</PresentationFormat>
  <Paragraphs>386</Paragraphs>
  <Slides>31</Slides>
  <Notes>3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Tema do Office</vt:lpstr>
      <vt:lpstr>EVENTO PRODUTOS PARA SAÚDE E SETOR REGULADO RESULTADOS FEIRA HOSPITALAR - MAIO/2018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ARTUR IURI ALVES DE SOUSA</dc:creator>
  <cp:lastModifiedBy>Sindicato</cp:lastModifiedBy>
  <cp:revision>1056</cp:revision>
  <cp:lastPrinted>2016-10-04T20:49:07Z</cp:lastPrinted>
  <dcterms:created xsi:type="dcterms:W3CDTF">2016-10-04T16:47:05Z</dcterms:created>
  <dcterms:modified xsi:type="dcterms:W3CDTF">2018-08-31T16:48:07Z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0x01010046BE14A69F7C4A40BE192E06F0EE2657</vt:lpwstr>
  </property>
</Properties>
</file>