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74" r:id="rId2"/>
    <p:sldId id="256" r:id="rId3"/>
    <p:sldId id="264" r:id="rId4"/>
    <p:sldId id="263" r:id="rId5"/>
    <p:sldId id="266" r:id="rId6"/>
    <p:sldId id="267" r:id="rId7"/>
    <p:sldId id="269" r:id="rId8"/>
    <p:sldId id="270" r:id="rId9"/>
    <p:sldId id="265" r:id="rId10"/>
    <p:sldId id="271" r:id="rId11"/>
    <p:sldId id="272" r:id="rId12"/>
    <p:sldId id="273" r:id="rId13"/>
    <p:sldId id="26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377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88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764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21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34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08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83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07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23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83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20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42842-047B-4EBE-B308-71EF56D249E7}" type="datetimeFigureOut">
              <a:rPr lang="pt-BR" smtClean="0"/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0528-268D-4879-B33A-59322811D5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96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242BB96E-051B-4A30-8488-8881BA44229E}"/>
              </a:ext>
            </a:extLst>
          </p:cNvPr>
          <p:cNvSpPr txBox="1"/>
          <p:nvPr/>
        </p:nvSpPr>
        <p:spPr>
          <a:xfrm>
            <a:off x="1524000" y="1247266"/>
            <a:ext cx="9296400" cy="491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t-BR" sz="2800" b="1" u="sng" dirty="0">
                <a:latin typeface="+mj-lt"/>
                <a:ea typeface="+mj-ea"/>
                <a:cs typeface="+mj-cs"/>
              </a:rPr>
              <a:t>Gerência Geral de Tecnologia de Produtos para Saúde - GGTPS</a:t>
            </a:r>
            <a:endParaRPr lang="pt-BR" sz="28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u="sng" dirty="0">
              <a:latin typeface="+mj-lt"/>
              <a:ea typeface="+mj-ea"/>
              <a:cs typeface="+mj-cs"/>
            </a:endParaRPr>
          </a:p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  29 Servidores;</a:t>
            </a: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2.700 Empresas com registros válidos;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solidFill>
                  <a:srgbClr val="0070C0"/>
                </a:solidFill>
                <a:latin typeface="+mj-lt"/>
              </a:rPr>
              <a:t>93 = média de empresas por servidor.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62.000 produtos registrados válidos;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2.138 = média de produtos registrados válidos por servidor.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 3.200 novos produtos somente no primeiro semestre / 2018 (deferimentos)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u="sng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18 = média de novos produtos analisados por servidor por dia.</a:t>
            </a:r>
          </a:p>
        </p:txBody>
      </p:sp>
    </p:spTree>
    <p:extLst>
      <p:ext uri="{BB962C8B-B14F-4D97-AF65-F5344CB8AC3E}">
        <p14:creationId xmlns:p14="http://schemas.microsoft.com/office/powerpoint/2010/main" val="125916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39B8A52F-766A-4802-BE59-2597E402B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207" y="1307662"/>
            <a:ext cx="9926479" cy="473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52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0F909231-4ECB-4841-9224-7A031A97234D}"/>
              </a:ext>
            </a:extLst>
          </p:cNvPr>
          <p:cNvSpPr txBox="1"/>
          <p:nvPr/>
        </p:nvSpPr>
        <p:spPr>
          <a:xfrm>
            <a:off x="1524000" y="2765312"/>
            <a:ext cx="9296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 90% dos registros e 94% dos cadastros que entraram no primeiro semestre tiveram a 1ª manifestação da GGTPS em até 90 dias.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4000" b="1" dirty="0">
              <a:latin typeface="+mj-lt"/>
              <a:ea typeface="+mj-ea"/>
              <a:cs typeface="+mj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latin typeface="+mj-lt"/>
                <a:ea typeface="+mj-ea"/>
                <a:cs typeface="+mj-cs"/>
              </a:rPr>
              <a:t>Atualmente (20/08/2018) 92% dos registros e 95% dos cadastros.</a:t>
            </a:r>
          </a:p>
        </p:txBody>
      </p:sp>
    </p:spTree>
    <p:extLst>
      <p:ext uri="{BB962C8B-B14F-4D97-AF65-F5344CB8AC3E}">
        <p14:creationId xmlns:p14="http://schemas.microsoft.com/office/powerpoint/2010/main" val="90475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8CC8F5AF-14C6-4FA0-8E31-7A89690B0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9912" y="1388630"/>
            <a:ext cx="5972175" cy="238125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B6E352DB-EEF6-4DA9-A30F-252C1919370A}"/>
              </a:ext>
            </a:extLst>
          </p:cNvPr>
          <p:cNvSpPr txBox="1"/>
          <p:nvPr/>
        </p:nvSpPr>
        <p:spPr>
          <a:xfrm>
            <a:off x="1454727" y="4091711"/>
            <a:ext cx="929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latin typeface="+mj-lt"/>
              </a:rPr>
              <a:t>O “Estoque de Petições” representa a soma de petições de cadastro, registro e alterações que aguardam a 1ª manifestação da GGTPS.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latin typeface="+mj-lt"/>
                <a:ea typeface="+mj-ea"/>
                <a:cs typeface="+mj-cs"/>
              </a:rPr>
              <a:t>Redução de 30% ao fim do 1º semestre.</a:t>
            </a:r>
          </a:p>
        </p:txBody>
      </p:sp>
    </p:spTree>
    <p:extLst>
      <p:ext uri="{BB962C8B-B14F-4D97-AF65-F5344CB8AC3E}">
        <p14:creationId xmlns:p14="http://schemas.microsoft.com/office/powerpoint/2010/main" val="85048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883196B7-AEF6-4908-8B9F-2A0721C1F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131" y="1030288"/>
            <a:ext cx="8601742" cy="522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02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318C39F4-D3A8-4496-8566-36A2EBB08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200" y="1112114"/>
            <a:ext cx="6567488" cy="508730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3586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242BB96E-051B-4A30-8488-8881BA44229E}"/>
              </a:ext>
            </a:extLst>
          </p:cNvPr>
          <p:cNvSpPr txBox="1"/>
          <p:nvPr/>
        </p:nvSpPr>
        <p:spPr>
          <a:xfrm>
            <a:off x="1524000" y="1518407"/>
            <a:ext cx="9296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t-BR" sz="4000" b="1" dirty="0">
              <a:latin typeface="+mj-lt"/>
              <a:ea typeface="+mj-ea"/>
              <a:cs typeface="+mj-cs"/>
            </a:endParaRPr>
          </a:p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Resultados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4000" b="1" dirty="0">
              <a:latin typeface="+mj-lt"/>
              <a:ea typeface="+mj-ea"/>
              <a:cs typeface="+mj-cs"/>
            </a:endParaRPr>
          </a:p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Principais Indicadores de Desempenho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latin typeface="+mj-lt"/>
                <a:ea typeface="+mj-ea"/>
                <a:cs typeface="+mj-cs"/>
              </a:rPr>
              <a:t>Dever e compromisso de transparência com a sociedade civil e o setor regulado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latin typeface="+mj-lt"/>
                <a:ea typeface="+mj-ea"/>
                <a:cs typeface="+mj-cs"/>
              </a:rPr>
              <a:t>Dados e informações úteis aos usuários dos nossos serviços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latin typeface="+mj-lt"/>
                <a:ea typeface="+mj-ea"/>
                <a:cs typeface="+mj-cs"/>
              </a:rPr>
              <a:t>Serve como instrumento de acompanhamento da demanda de atendimento</a:t>
            </a:r>
          </a:p>
        </p:txBody>
      </p:sp>
    </p:spTree>
    <p:extLst>
      <p:ext uri="{BB962C8B-B14F-4D97-AF65-F5344CB8AC3E}">
        <p14:creationId xmlns:p14="http://schemas.microsoft.com/office/powerpoint/2010/main" val="122384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4C748B51-302F-4B56-BB42-2A12CD659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62" y="2009775"/>
            <a:ext cx="11801475" cy="2838450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3291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0F909231-4ECB-4841-9224-7A031A97234D}"/>
              </a:ext>
            </a:extLst>
          </p:cNvPr>
          <p:cNvSpPr txBox="1"/>
          <p:nvPr/>
        </p:nvSpPr>
        <p:spPr>
          <a:xfrm>
            <a:off x="1524000" y="1518407"/>
            <a:ext cx="929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t-BR" sz="4000" b="1" dirty="0">
              <a:latin typeface="+mj-lt"/>
              <a:ea typeface="+mj-ea"/>
              <a:cs typeface="+mj-cs"/>
            </a:endParaRPr>
          </a:p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Média de Entrada = 1.592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4000" b="1" dirty="0">
              <a:latin typeface="+mj-lt"/>
              <a:ea typeface="+mj-ea"/>
              <a:cs typeface="+mj-cs"/>
            </a:endParaRPr>
          </a:p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Média de Saída = 1.615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latin typeface="+mj-lt"/>
                <a:ea typeface="+mj-ea"/>
                <a:cs typeface="+mj-cs"/>
              </a:rPr>
              <a:t>Saldo Total Atual (20/08/2018) = 779 (melhor que o saldo do 1º semestre)</a:t>
            </a:r>
          </a:p>
        </p:txBody>
      </p:sp>
    </p:spTree>
    <p:extLst>
      <p:ext uri="{BB962C8B-B14F-4D97-AF65-F5344CB8AC3E}">
        <p14:creationId xmlns:p14="http://schemas.microsoft.com/office/powerpoint/2010/main" val="349111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4247C516-8BF8-433D-8D6A-53D11AD621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662" y="2652712"/>
            <a:ext cx="9972675" cy="1552575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46E969F2-B8BF-40E2-BAA7-E9446699CC22}"/>
              </a:ext>
            </a:extLst>
          </p:cNvPr>
          <p:cNvSpPr txBox="1"/>
          <p:nvPr/>
        </p:nvSpPr>
        <p:spPr>
          <a:xfrm>
            <a:off x="1524000" y="5139073"/>
            <a:ext cx="929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pt-BR" sz="2000" b="1" dirty="0">
                <a:latin typeface="+mj-lt"/>
                <a:ea typeface="+mj-ea"/>
                <a:cs typeface="+mj-cs"/>
              </a:rPr>
              <a:t>Entrada cresce 6% e saída cresce 13%: ganho de produtividade.</a:t>
            </a:r>
          </a:p>
        </p:txBody>
      </p:sp>
    </p:spTree>
    <p:extLst>
      <p:ext uri="{BB962C8B-B14F-4D97-AF65-F5344CB8AC3E}">
        <p14:creationId xmlns:p14="http://schemas.microsoft.com/office/powerpoint/2010/main" val="283168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C1835AE5-F606-4D9C-B67B-6CBF440DA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" y="1134627"/>
            <a:ext cx="1163955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7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0F909231-4ECB-4841-9224-7A031A97234D}"/>
              </a:ext>
            </a:extLst>
          </p:cNvPr>
          <p:cNvSpPr txBox="1"/>
          <p:nvPr/>
        </p:nvSpPr>
        <p:spPr>
          <a:xfrm>
            <a:off x="1524000" y="1112004"/>
            <a:ext cx="9296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t-BR" sz="4000" b="1" dirty="0">
              <a:latin typeface="+mj-lt"/>
              <a:ea typeface="+mj-ea"/>
              <a:cs typeface="+mj-cs"/>
            </a:endParaRPr>
          </a:p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 Tempo médio para </a:t>
            </a:r>
            <a:r>
              <a:rPr lang="pt-BR" sz="4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registro</a:t>
            </a:r>
            <a:r>
              <a:rPr lang="pt-BR" sz="4000" b="1" dirty="0">
                <a:latin typeface="+mj-lt"/>
                <a:ea typeface="+mj-ea"/>
                <a:cs typeface="+mj-cs"/>
              </a:rPr>
              <a:t> na GGTPS reduziu mais de 50% em menos de três anos.</a:t>
            </a:r>
          </a:p>
          <a:p>
            <a:pPr marL="171450" indent="-1714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t-BR" sz="4000" b="1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pt-BR" sz="2000" b="1" dirty="0">
              <a:latin typeface="+mj-lt"/>
              <a:ea typeface="+mj-ea"/>
              <a:cs typeface="+mj-cs"/>
            </a:endParaRPr>
          </a:p>
          <a:p>
            <a:pPr marL="571500" indent="-57150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pt-BR" sz="4000" b="1" dirty="0">
                <a:latin typeface="+mj-lt"/>
                <a:ea typeface="+mj-ea"/>
                <a:cs typeface="+mj-cs"/>
              </a:rPr>
              <a:t>Tempo médio para </a:t>
            </a:r>
            <a:r>
              <a:rPr lang="pt-BR" sz="4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cadastro</a:t>
            </a:r>
            <a:r>
              <a:rPr lang="pt-BR" sz="4000" b="1" dirty="0">
                <a:latin typeface="+mj-lt"/>
                <a:ea typeface="+mj-ea"/>
                <a:cs typeface="+mj-cs"/>
              </a:rPr>
              <a:t> na GGTPS reduziu cerca de 44% em menos de três anos.</a:t>
            </a:r>
          </a:p>
        </p:txBody>
      </p:sp>
    </p:spTree>
    <p:extLst>
      <p:ext uri="{BB962C8B-B14F-4D97-AF65-F5344CB8AC3E}">
        <p14:creationId xmlns:p14="http://schemas.microsoft.com/office/powerpoint/2010/main" val="108961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7127" y="6135946"/>
            <a:ext cx="9144000" cy="379266"/>
          </a:xfrm>
        </p:spPr>
        <p:txBody>
          <a:bodyPr>
            <a:normAutofit/>
          </a:bodyPr>
          <a:lstStyle/>
          <a:p>
            <a:pPr algn="l"/>
            <a:r>
              <a:rPr lang="pt-BR" sz="1200" b="1" dirty="0">
                <a:solidFill>
                  <a:srgbClr val="0070C0"/>
                </a:solidFill>
              </a:rPr>
              <a:t>Relatório de Produtividade da GGTPS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732848"/>
            <a:ext cx="1919588" cy="29744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676400" y="687533"/>
            <a:ext cx="9144000" cy="379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200" b="1" dirty="0">
                <a:solidFill>
                  <a:srgbClr val="0070C0"/>
                </a:solidFill>
              </a:rPr>
              <a:t>Diálogo Regulatório com a GGTPS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887E1DD7-FA43-41F7-9971-0BB02B34B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041" y="1193654"/>
            <a:ext cx="10007918" cy="497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06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</TotalTime>
  <Words>379</Words>
  <Application>Microsoft Office PowerPoint</Application>
  <PresentationFormat>Personalizar</PresentationFormat>
  <Paragraphs>70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Relatório de Produtividade da GGTPS</vt:lpstr>
      <vt:lpstr>Relatório de Produtividade da GGTPS</vt:lpstr>
      <vt:lpstr>Relatório de Produtividade da GGTPS</vt:lpstr>
      <vt:lpstr>Relatório de Produtividade da GGTPS</vt:lpstr>
      <vt:lpstr>Relatório de Produtividade da GGTPS</vt:lpstr>
      <vt:lpstr>Relatório de Produtividade da GGTPS</vt:lpstr>
      <vt:lpstr>Relatório de Produtividade da GGTPS</vt:lpstr>
      <vt:lpstr>Relatório de Produtividade da GGTPS</vt:lpstr>
      <vt:lpstr>Relatório de Produtividade da GGTPS</vt:lpstr>
      <vt:lpstr>Relatório de Produtividade da GGTPS</vt:lpstr>
      <vt:lpstr>Relatório de Produtividade da GGTPS</vt:lpstr>
      <vt:lpstr>Relatório de Produtividade da GGTPS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Painel GGTPS 2017</dc:title>
  <dc:creator>Fabio Caetano Coelho</dc:creator>
  <cp:lastModifiedBy>Sindicato</cp:lastModifiedBy>
  <cp:revision>43</cp:revision>
  <dcterms:created xsi:type="dcterms:W3CDTF">2018-01-24T13:53:54Z</dcterms:created>
  <dcterms:modified xsi:type="dcterms:W3CDTF">2018-08-31T16:54:57Z</dcterms:modified>
</cp:coreProperties>
</file>