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391" r:id="rId3"/>
    <p:sldId id="400" r:id="rId4"/>
    <p:sldId id="384" r:id="rId5"/>
    <p:sldId id="395" r:id="rId6"/>
    <p:sldId id="394" r:id="rId7"/>
    <p:sldId id="392" r:id="rId8"/>
    <p:sldId id="396" r:id="rId9"/>
    <p:sldId id="385" r:id="rId10"/>
    <p:sldId id="393" r:id="rId11"/>
    <p:sldId id="398" r:id="rId12"/>
    <p:sldId id="397" r:id="rId13"/>
    <p:sldId id="399" r:id="rId14"/>
    <p:sldId id="401" r:id="rId15"/>
  </p:sldIdLst>
  <p:sldSz cx="12192000" cy="6858000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D9"/>
    <a:srgbClr val="D9D9D9"/>
    <a:srgbClr val="004C9C"/>
    <a:srgbClr val="1A3062"/>
    <a:srgbClr val="004B9C"/>
    <a:srgbClr val="404040"/>
    <a:srgbClr val="004D9D"/>
    <a:srgbClr val="2C416F"/>
    <a:srgbClr val="004A9A"/>
    <a:srgbClr val="80B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7074" autoAdjust="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0155" cy="49702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50" y="1"/>
            <a:ext cx="2940155" cy="49702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D0A4AE43-684D-4269-B7E7-445DA769CF98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67263"/>
            <a:ext cx="5427980" cy="3900487"/>
          </a:xfrm>
          <a:prstGeom prst="rect">
            <a:avLst/>
          </a:prstGeom>
        </p:spPr>
        <p:txBody>
          <a:bodyPr vert="horz" lIns="92528" tIns="46264" rIns="92528" bIns="4626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0155" cy="49701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50" y="9408982"/>
            <a:ext cx="2940155" cy="49701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08A7279B-EC57-4ECA-A5DB-1FF1C520F4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7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2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9C61FF-C955-48BB-BFE1-9228553E9A4D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04080-4D6D-4DC2-A139-0E8E2FDCE0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02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5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4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1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495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141688"/>
            <a:ext cx="1157890" cy="11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0349" y="1739352"/>
            <a:ext cx="5981350" cy="3379296"/>
          </a:xfrm>
        </p:spPr>
        <p:txBody>
          <a:bodyPr anchor="ctr">
            <a:normAutofit/>
          </a:bodyPr>
          <a:lstStyle/>
          <a:p>
            <a:r>
              <a:rPr lang="pt-BR" sz="4000" dirty="0">
                <a:latin typeface="+mn-lt"/>
              </a:rPr>
              <a:t>Agenda Regulatória GGTPS</a:t>
            </a:r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r>
              <a:rPr lang="pt-BR" sz="1800" dirty="0">
                <a:latin typeface="+mn-lt"/>
              </a:rPr>
              <a:t>Leandro Rodrigues Pereira</a:t>
            </a:r>
            <a:br>
              <a:rPr lang="pt-BR" sz="1800" dirty="0">
                <a:latin typeface="+mn-lt"/>
              </a:rPr>
            </a:br>
            <a:r>
              <a:rPr lang="pt-BR" sz="1400" dirty="0">
                <a:latin typeface="+mn-lt"/>
              </a:rPr>
              <a:t>Gerente Geral GGTPS</a:t>
            </a:r>
            <a:br>
              <a:rPr lang="pt-BR" sz="1400" dirty="0">
                <a:latin typeface="+mn-lt"/>
              </a:rPr>
            </a:br>
            <a:r>
              <a:rPr lang="pt-BR" sz="1400" dirty="0">
                <a:latin typeface="+mn-lt"/>
              </a:rPr>
              <a:t>ANVISA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9B132EB-4128-43CC-B396-9C7B6ED5B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7" y="2200718"/>
            <a:ext cx="4815023" cy="31410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0FCF34E-BAD2-40DB-B08C-BDC29CB29D7C}"/>
              </a:ext>
            </a:extLst>
          </p:cNvPr>
          <p:cNvSpPr txBox="1"/>
          <p:nvPr/>
        </p:nvSpPr>
        <p:spPr>
          <a:xfrm>
            <a:off x="228247" y="1739352"/>
            <a:ext cx="481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1° Diálogo Regulatório da GGTPS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F8E7FF4-E476-4DAF-A993-77D1AD43CEAB}"/>
              </a:ext>
            </a:extLst>
          </p:cNvPr>
          <p:cNvSpPr txBox="1"/>
          <p:nvPr/>
        </p:nvSpPr>
        <p:spPr>
          <a:xfrm>
            <a:off x="9076887" y="5729681"/>
            <a:ext cx="260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Brasília, 29 de agosto de 2018</a:t>
            </a:r>
          </a:p>
        </p:txBody>
      </p:sp>
    </p:spTree>
    <p:extLst>
      <p:ext uri="{BB962C8B-B14F-4D97-AF65-F5344CB8AC3E}">
        <p14:creationId xmlns:p14="http://schemas.microsoft.com/office/powerpoint/2010/main" val="356059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772047" y="851093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375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 marL="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7º</a:t>
            </a:r>
            <a:r>
              <a:rPr lang="pt-BR" b="1" dirty="0"/>
              <a:t> </a:t>
            </a:r>
            <a:r>
              <a:rPr lang="pt-BR" dirty="0"/>
              <a:t>do </a:t>
            </a:r>
            <a:r>
              <a:rPr lang="pt-BR" dirty="0" err="1"/>
              <a:t>macrotema</a:t>
            </a:r>
            <a:r>
              <a:rPr lang="pt-BR" dirty="0"/>
              <a:t> PRODUTOS PARA A SAÚDE.</a:t>
            </a:r>
          </a:p>
          <a:p>
            <a:pPr marL="285750">
              <a:lnSpc>
                <a:spcPct val="200000"/>
              </a:lnSpc>
            </a:pPr>
            <a:r>
              <a:rPr lang="pt-BR" dirty="0"/>
              <a:t>	Atividades previstas para 2018:</a:t>
            </a:r>
          </a:p>
          <a:p>
            <a:pPr marL="1657350" lvl="3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Reuniões setoriais; e</a:t>
            </a:r>
          </a:p>
          <a:p>
            <a:pPr marL="1657350" lvl="3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Elaboração de Análise de Impacto Regulatório.</a:t>
            </a:r>
          </a:p>
          <a:p>
            <a:pPr>
              <a:lnSpc>
                <a:spcPct val="200000"/>
              </a:lnSpc>
            </a:pPr>
            <a:r>
              <a:rPr lang="pt-BR" b="1" dirty="0"/>
              <a:t>	</a:t>
            </a:r>
            <a:r>
              <a:rPr lang="pt-BR" dirty="0"/>
              <a:t>Diretor Relator: Renato Porto</a:t>
            </a: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CB78424-B268-4163-BA16-A5CEDA6FA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459" y="2109785"/>
            <a:ext cx="8314451" cy="5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612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344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900" dirty="0"/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Tema de atualização periódica</a:t>
            </a:r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Os equipamentos sujeitos à certificação são aqueles estabelecidos atualmente pela IN 04/2015 e IN 22/2017, que determinam as normas técnicas, bem como os prazos estabelecidos para exigibilidade da certificação compulsória.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	     </a:t>
            </a:r>
            <a:r>
              <a:rPr lang="pt-BR" dirty="0"/>
              <a:t>Diretor Relator: Renato Porto</a:t>
            </a: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283B5C8-DA59-49EA-9DBF-1E0F83A41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17" y="2103593"/>
            <a:ext cx="8384916" cy="7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005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458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10º</a:t>
            </a:r>
            <a:r>
              <a:rPr lang="pt-BR" b="1" dirty="0"/>
              <a:t> </a:t>
            </a:r>
            <a:r>
              <a:rPr lang="pt-BR" dirty="0"/>
              <a:t>do </a:t>
            </a:r>
            <a:r>
              <a:rPr lang="pt-BR" dirty="0" err="1"/>
              <a:t>macrotema</a:t>
            </a:r>
            <a:r>
              <a:rPr lang="pt-BR" dirty="0"/>
              <a:t> PRODUTOS PARA A SAÚDE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Regulamentação para o Agrupamento de Implantes Ortopédicos para fins de Registro</a:t>
            </a:r>
          </a:p>
          <a:p>
            <a:pPr lvl="1">
              <a:lnSpc>
                <a:spcPct val="200000"/>
              </a:lnSpc>
            </a:pPr>
            <a:r>
              <a:rPr lang="pt-BR" dirty="0"/>
              <a:t>Atividades previstas para 2018: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Reuniões setoriais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Elaboração de Análise de Impacto Regulatório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Elaboração de proposta de iniciativa regulatória</a:t>
            </a:r>
          </a:p>
          <a:p>
            <a:pPr lvl="2">
              <a:lnSpc>
                <a:spcPct val="200000"/>
              </a:lnSpc>
            </a:pPr>
            <a:r>
              <a:rPr lang="pt-BR" b="1" dirty="0"/>
              <a:t>	</a:t>
            </a:r>
            <a:r>
              <a:rPr lang="pt-BR" dirty="0"/>
              <a:t>Diretor Relator: Não definido.</a:t>
            </a: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83AB9AC-05EF-4AB0-AE64-68AB3C8C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14" y="2042944"/>
            <a:ext cx="8375196" cy="5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9905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Outras 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2"/>
              </a:rPr>
              <a:t>iniciativas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regulatórias:</a:t>
            </a:r>
          </a:p>
          <a:p>
            <a:pPr>
              <a:defRPr/>
            </a:pPr>
            <a:endParaRPr lang="pt-BR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Resolução RDC n° 233/2018</a:t>
            </a:r>
            <a:r>
              <a:rPr lang="pt-BR" dirty="0"/>
              <a:t>: Possibilita a transferência de titularidade em qualquer </a:t>
            </a:r>
            <a:r>
              <a:rPr lang="pt-BR" dirty="0" err="1"/>
              <a:t>modadidade</a:t>
            </a:r>
            <a:r>
              <a:rPr lang="pt-BR" dirty="0"/>
              <a:t> de operação que resulte na transferência de ativos.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Iniciativa Regulatória aprovada em 28/08/2018: Revisão da Resolução RDC n° 25/2001 – Dispõe sobre a Importação, comercialização e </a:t>
            </a:r>
            <a:r>
              <a:rPr lang="pt-BR" dirty="0" err="1"/>
              <a:t>doaçao</a:t>
            </a:r>
            <a:r>
              <a:rPr lang="pt-BR" dirty="0"/>
              <a:t> de produtos para saúde usados e recondicionados.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b="1" dirty="0"/>
              <a:t>Consulta Pública n° 24/2018 </a:t>
            </a:r>
            <a:r>
              <a:rPr lang="pt-BR" dirty="0"/>
              <a:t>- Alteração nas regras de famílias de produtos para diagnóstico in vitro.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F84EC4E-CE7C-4619-8DBC-F283F7C1E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63" y="4849481"/>
            <a:ext cx="65055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26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0349" y="1739352"/>
            <a:ext cx="5981350" cy="3379296"/>
          </a:xfrm>
        </p:spPr>
        <p:txBody>
          <a:bodyPr anchor="ctr">
            <a:normAutofit/>
          </a:bodyPr>
          <a:lstStyle/>
          <a:p>
            <a:r>
              <a:rPr lang="pt-BR" sz="4000" dirty="0">
                <a:latin typeface="+mn-lt"/>
              </a:rPr>
              <a:t>Obrigado!</a:t>
            </a:r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r>
              <a:rPr lang="pt-BR" sz="1800" dirty="0">
                <a:latin typeface="+mn-lt"/>
              </a:rPr>
              <a:t>Leandro Rodrigues Pereira</a:t>
            </a:r>
            <a:br>
              <a:rPr lang="pt-BR" sz="1800" dirty="0">
                <a:latin typeface="+mn-lt"/>
              </a:rPr>
            </a:br>
            <a:r>
              <a:rPr lang="pt-BR" sz="1400" dirty="0">
                <a:latin typeface="+mn-lt"/>
              </a:rPr>
              <a:t>Gerente Geral GGTPS</a:t>
            </a:r>
            <a:br>
              <a:rPr lang="pt-BR" sz="1400" dirty="0">
                <a:latin typeface="+mn-lt"/>
              </a:rPr>
            </a:br>
            <a:r>
              <a:rPr lang="pt-BR" sz="1400" dirty="0">
                <a:latin typeface="+mn-lt"/>
              </a:rPr>
              <a:t>ANVISA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9B132EB-4128-43CC-B396-9C7B6ED5B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7" y="2200718"/>
            <a:ext cx="4815023" cy="31410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0FCF34E-BAD2-40DB-B08C-BDC29CB29D7C}"/>
              </a:ext>
            </a:extLst>
          </p:cNvPr>
          <p:cNvSpPr txBox="1"/>
          <p:nvPr/>
        </p:nvSpPr>
        <p:spPr>
          <a:xfrm>
            <a:off x="228247" y="1739352"/>
            <a:ext cx="481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1° Diálogo Regulatório da GGTPS</a:t>
            </a:r>
          </a:p>
        </p:txBody>
      </p:sp>
    </p:spTree>
    <p:extLst>
      <p:ext uri="{BB962C8B-B14F-4D97-AF65-F5344CB8AC3E}">
        <p14:creationId xmlns:p14="http://schemas.microsoft.com/office/powerpoint/2010/main" val="7160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713323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hlinkClick r:id="rId2"/>
              </a:rPr>
              <a:t>Agenda Regulatória 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2017/2020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</a:rPr>
              <a:t> – Produtos para Saúde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B171FD5-6108-49CD-A4FB-27788955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27" y="1474237"/>
            <a:ext cx="8580895" cy="49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09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713323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hlinkClick r:id="rId2"/>
              </a:rPr>
              <a:t>Agenda Regulatória 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2017/2020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</a:rPr>
              <a:t> – Produtos para Saúde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B171FD5-6108-49CD-A4FB-27788955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27" y="1474237"/>
            <a:ext cx="8580895" cy="499187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57758EC9-20C9-43B1-AFEF-67F46C72D48F}"/>
              </a:ext>
            </a:extLst>
          </p:cNvPr>
          <p:cNvSpPr/>
          <p:nvPr/>
        </p:nvSpPr>
        <p:spPr>
          <a:xfrm>
            <a:off x="600427" y="5075339"/>
            <a:ext cx="8501628" cy="13907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6429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sz="1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1º do </a:t>
            </a:r>
            <a:r>
              <a:rPr lang="pt-BR" dirty="0" err="1"/>
              <a:t>macrotema</a:t>
            </a:r>
            <a:r>
              <a:rPr lang="pt-BR" dirty="0"/>
              <a:t> PRODUTOS PARA A SAÚDE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Resolução RDC n° 211/2018 </a:t>
            </a:r>
            <a:r>
              <a:rPr lang="pt-BR" dirty="0"/>
              <a:t>–</a:t>
            </a:r>
            <a:r>
              <a:rPr lang="pt-BR" b="1" dirty="0"/>
              <a:t> </a:t>
            </a:r>
            <a:r>
              <a:rPr lang="pt-BR" dirty="0"/>
              <a:t>Ampliação do prazo de validade de registro de produtos para saúde. Diretor Relator: William Dib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Instrução normativa n° 24/18 </a:t>
            </a:r>
            <a:r>
              <a:rPr lang="pt-BR" dirty="0"/>
              <a:t>– Exigências relativas ao desempenho analítico de instrumentos </a:t>
            </a:r>
            <a:r>
              <a:rPr lang="pt-BR" dirty="0" err="1"/>
              <a:t>autoteste</a:t>
            </a:r>
            <a:r>
              <a:rPr lang="pt-BR" dirty="0"/>
              <a:t> para glicose e seus consumíveis.  Diretora Relatora: Alessandra Soares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Consulta Pública n° 528/18 </a:t>
            </a:r>
            <a:r>
              <a:rPr lang="pt-BR" dirty="0"/>
              <a:t>– Notificação de produtos para saúde classe I. </a:t>
            </a:r>
          </a:p>
          <a:p>
            <a:pPr marL="857250" lvl="2" indent="0" algn="just">
              <a:lnSpc>
                <a:spcPct val="200000"/>
              </a:lnSpc>
            </a:pPr>
            <a:r>
              <a:rPr lang="pt-BR" dirty="0"/>
              <a:t>Diretora Relatora: Alessandra Soares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defRPr/>
            </a:pPr>
            <a:endParaRPr lang="pt-BR" dirty="0">
              <a:latin typeface="+mn-lt"/>
            </a:endParaRPr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5E51027-8A99-49F5-A543-84F3799CD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93" y="1916325"/>
            <a:ext cx="8301832" cy="6339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2390DDB-8FC8-4283-AA3A-065EA9CE6C1A}"/>
              </a:ext>
            </a:extLst>
          </p:cNvPr>
          <p:cNvSpPr txBox="1"/>
          <p:nvPr/>
        </p:nvSpPr>
        <p:spPr>
          <a:xfrm>
            <a:off x="1592274" y="753261"/>
            <a:ext cx="756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1° Diálogo Regulatório da GGTPS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59682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872714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sz="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Consulta Pública n°528/18</a:t>
            </a:r>
            <a:r>
              <a:rPr lang="pt-BR" dirty="0"/>
              <a:t> – Notificação de produtos para saúde classe I. </a:t>
            </a:r>
            <a:endParaRPr lang="pt-BR" dirty="0">
              <a:latin typeface="+mn-lt"/>
            </a:endParaRPr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5E51027-8A99-49F5-A543-84F3799CD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93" y="1916325"/>
            <a:ext cx="8301832" cy="63392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4781B73-E91D-45DC-805C-151E0C394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122" y="3066985"/>
            <a:ext cx="58483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42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719572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50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sz="1100" dirty="0"/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2º do </a:t>
            </a:r>
            <a:r>
              <a:rPr lang="pt-BR" dirty="0" err="1"/>
              <a:t>macrotema</a:t>
            </a:r>
            <a:r>
              <a:rPr lang="pt-BR" dirty="0"/>
              <a:t> PRODUTOS PARA A SAÚDE (</a:t>
            </a:r>
            <a:r>
              <a:rPr lang="pt-BR" b="1" dirty="0"/>
              <a:t>ALTA </a:t>
            </a:r>
            <a:r>
              <a:rPr lang="pt-BR" dirty="0"/>
              <a:t>urgência e </a:t>
            </a:r>
            <a:r>
              <a:rPr lang="pt-BR" b="1" dirty="0"/>
              <a:t>ALTA</a:t>
            </a:r>
            <a:r>
              <a:rPr lang="pt-BR" dirty="0"/>
              <a:t> relevância)</a:t>
            </a:r>
          </a:p>
          <a:p>
            <a:pPr marL="457200" lvl="1" indent="0" algn="just">
              <a:lnSpc>
                <a:spcPct val="200000"/>
              </a:lnSpc>
            </a:pPr>
            <a:r>
              <a:rPr lang="pt-BR" b="1" dirty="0"/>
              <a:t>Consulta Pública n° 257/16 </a:t>
            </a:r>
            <a:r>
              <a:rPr lang="pt-BR" dirty="0"/>
              <a:t>– Requisitos para o registro e o cadastro de produtos para saúde quanto à proibição de </a:t>
            </a:r>
            <a:r>
              <a:rPr lang="pt-BR" dirty="0" err="1"/>
              <a:t>reúso</a:t>
            </a:r>
            <a:r>
              <a:rPr lang="pt-BR" dirty="0"/>
              <a:t>, rotulagem e instruções de uso, e dá outras providências.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Fase atual: Análise de Contribuições, com possível nova Consulta Pública</a:t>
            </a:r>
          </a:p>
          <a:p>
            <a:pPr marL="457200" lvl="1" indent="0" algn="just">
              <a:lnSpc>
                <a:spcPct val="200000"/>
              </a:lnSpc>
            </a:pPr>
            <a:r>
              <a:rPr lang="pt-BR" dirty="0"/>
              <a:t>	Diretor Relator: Diretor Willian Dib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defRPr/>
            </a:pPr>
            <a:endParaRPr lang="pt-BR" dirty="0">
              <a:latin typeface="+mn-lt"/>
            </a:endParaRPr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C700CFC-4967-4499-A513-E94548DD5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93" y="2019934"/>
            <a:ext cx="8516366" cy="5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58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/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6º do </a:t>
            </a:r>
            <a:r>
              <a:rPr lang="pt-BR" dirty="0" err="1"/>
              <a:t>macrotema</a:t>
            </a:r>
            <a:r>
              <a:rPr lang="pt-BR" dirty="0"/>
              <a:t> PRODUTOS PARA A SAÚDE (MÉDIA urgência e MÉDIA relevância)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Resolução RDC 232/2018 </a:t>
            </a:r>
            <a:r>
              <a:rPr lang="pt-BR" dirty="0"/>
              <a:t>- Dispõe sobre a obrigatoriedade de inclusão de código de barras linear ou bidimensional em etiquetas de rastreabilidade de </a:t>
            </a:r>
            <a:r>
              <a:rPr lang="pt-BR" dirty="0" err="1"/>
              <a:t>stents</a:t>
            </a:r>
            <a:r>
              <a:rPr lang="pt-BR" dirty="0"/>
              <a:t> para artérias coronárias, </a:t>
            </a:r>
            <a:r>
              <a:rPr lang="pt-BR" dirty="0" err="1"/>
              <a:t>stents</a:t>
            </a:r>
            <a:r>
              <a:rPr lang="pt-BR" dirty="0"/>
              <a:t> farmacológicos para artérias coronárias, e implantes para </a:t>
            </a:r>
            <a:r>
              <a:rPr lang="pt-BR" dirty="0" err="1"/>
              <a:t>artroplastia</a:t>
            </a:r>
            <a:r>
              <a:rPr lang="pt-BR" dirty="0"/>
              <a:t> de quadril e de joelho.</a:t>
            </a:r>
          </a:p>
          <a:p>
            <a:pPr marL="457200" lvl="1" indent="0">
              <a:lnSpc>
                <a:spcPct val="200000"/>
              </a:lnSpc>
            </a:pPr>
            <a:r>
              <a:rPr lang="pt-BR" dirty="0"/>
              <a:t>	Diretor Relator: Renato Porto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/>
            <a:endParaRPr lang="pt-BR" dirty="0"/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BDFCCBC-9F68-4457-9D64-F24B22D01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44" y="1913942"/>
            <a:ext cx="8203066" cy="5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16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80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sz="1400" dirty="0"/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3º do </a:t>
            </a:r>
            <a:r>
              <a:rPr lang="pt-BR" dirty="0" err="1"/>
              <a:t>macrotema</a:t>
            </a:r>
            <a:r>
              <a:rPr lang="pt-BR" dirty="0"/>
              <a:t> PRODUTOS PARA A SAÚDE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Consulta Pública aprovada em 27/08/18</a:t>
            </a:r>
            <a:r>
              <a:rPr lang="pt-BR" dirty="0"/>
              <a:t>- Dispõe sobre requisitos para fabricação, comercialização, importação e exposição ao uso de dispositivos médicos sob medida e paciente-específico.</a:t>
            </a:r>
          </a:p>
          <a:p>
            <a:pPr marL="857250" lvl="2" indent="0" algn="just">
              <a:lnSpc>
                <a:spcPct val="200000"/>
              </a:lnSpc>
            </a:pPr>
            <a:r>
              <a:rPr lang="pt-BR" dirty="0"/>
              <a:t>Destaques da proposta:</a:t>
            </a:r>
          </a:p>
          <a:p>
            <a:pPr lvl="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AFE para fabricante ou importador;</a:t>
            </a:r>
          </a:p>
          <a:p>
            <a:pPr lvl="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Certificado de BPF para produtos classes III e IV;</a:t>
            </a:r>
          </a:p>
          <a:p>
            <a:pPr lvl="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Notificação de fabricação/importação somado a relatórios anuais.</a:t>
            </a:r>
          </a:p>
          <a:p>
            <a:pPr marL="457200" lvl="1" indent="0" algn="just">
              <a:lnSpc>
                <a:spcPct val="200000"/>
              </a:lnSpc>
            </a:pPr>
            <a:r>
              <a:rPr lang="pt-BR" dirty="0"/>
              <a:t>	Diretor Relator: Fernando Mendes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/>
            <a:endParaRPr lang="pt-BR" dirty="0"/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D06D42F-8652-460A-9C27-420B76AA7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563" y="1942517"/>
            <a:ext cx="8174686" cy="51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120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9º do </a:t>
            </a:r>
            <a:r>
              <a:rPr lang="pt-BR" dirty="0" err="1"/>
              <a:t>macrotema</a:t>
            </a:r>
            <a:r>
              <a:rPr lang="pt-BR" dirty="0"/>
              <a:t> PRODUTOS PARA A SAÚDE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Expectativa de iniciativa regulatória no segundo semestre de 2018, com proposta alinhada aos documentos do IMDRF.</a:t>
            </a:r>
          </a:p>
          <a:p>
            <a:pPr marL="457200" lvl="1" indent="0">
              <a:lnSpc>
                <a:spcPct val="150000"/>
              </a:lnSpc>
            </a:pPr>
            <a:r>
              <a:rPr lang="pt-BR" dirty="0"/>
              <a:t>	Diretor Relator: Não definido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1295BC3-A191-478E-9B1C-A0046650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19" y="2042944"/>
            <a:ext cx="8338651" cy="5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1822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264</Words>
  <Application>Microsoft Office PowerPoint</Application>
  <PresentationFormat>Personalizar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Agenda Regulatória GGTPS  Leandro Rodrigues Pereira Gerente Geral GGTPS ANVISA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  Leandro Rodrigues Pereira Gerente Geral GGTPS ANVISA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 IURI ALVES DE SOUSA</dc:creator>
  <cp:lastModifiedBy>Sindicato</cp:lastModifiedBy>
  <cp:revision>250</cp:revision>
  <cp:lastPrinted>2018-08-29T11:25:44Z</cp:lastPrinted>
  <dcterms:created xsi:type="dcterms:W3CDTF">2016-10-04T16:47:05Z</dcterms:created>
  <dcterms:modified xsi:type="dcterms:W3CDTF">2018-08-31T16:35:23Z</dcterms:modified>
</cp:coreProperties>
</file>