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7" r:id="rId2"/>
    <p:sldId id="268" r:id="rId3"/>
    <p:sldId id="258" r:id="rId4"/>
    <p:sldId id="259" r:id="rId5"/>
    <p:sldId id="281" r:id="rId6"/>
    <p:sldId id="299" r:id="rId7"/>
    <p:sldId id="260" r:id="rId8"/>
    <p:sldId id="333" r:id="rId9"/>
    <p:sldId id="282" r:id="rId10"/>
    <p:sldId id="261" r:id="rId11"/>
    <p:sldId id="303" r:id="rId12"/>
    <p:sldId id="304" r:id="rId13"/>
    <p:sldId id="305" r:id="rId14"/>
    <p:sldId id="306" r:id="rId15"/>
    <p:sldId id="262" r:id="rId16"/>
    <p:sldId id="263" r:id="rId17"/>
    <p:sldId id="310" r:id="rId18"/>
    <p:sldId id="309" r:id="rId19"/>
    <p:sldId id="308" r:id="rId20"/>
    <p:sldId id="264" r:id="rId21"/>
    <p:sldId id="265" r:id="rId22"/>
    <p:sldId id="315" r:id="rId23"/>
    <p:sldId id="316" r:id="rId24"/>
    <p:sldId id="266" r:id="rId25"/>
    <p:sldId id="267" r:id="rId26"/>
    <p:sldId id="317" r:id="rId27"/>
    <p:sldId id="318" r:id="rId28"/>
    <p:sldId id="269" r:id="rId29"/>
    <p:sldId id="320" r:id="rId30"/>
    <p:sldId id="290" r:id="rId31"/>
    <p:sldId id="272" r:id="rId32"/>
    <p:sldId id="324" r:id="rId33"/>
    <p:sldId id="273" r:id="rId34"/>
    <p:sldId id="274" r:id="rId35"/>
    <p:sldId id="330" r:id="rId36"/>
    <p:sldId id="329" r:id="rId37"/>
    <p:sldId id="325" r:id="rId38"/>
    <p:sldId id="275" r:id="rId39"/>
    <p:sldId id="276" r:id="rId40"/>
    <p:sldId id="346" r:id="rId41"/>
    <p:sldId id="326" r:id="rId42"/>
    <p:sldId id="277" r:id="rId43"/>
    <p:sldId id="337" r:id="rId44"/>
    <p:sldId id="348" r:id="rId45"/>
    <p:sldId id="347" r:id="rId46"/>
    <p:sldId id="338" r:id="rId47"/>
    <p:sldId id="339" r:id="rId48"/>
    <p:sldId id="343" r:id="rId49"/>
    <p:sldId id="344" r:id="rId50"/>
    <p:sldId id="328" r:id="rId5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47"/>
    <a:srgbClr val="007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Estilo com Tema 2 - Ênfas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Estilo com Tema 1 - Ênfas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5" autoAdjust="0"/>
    <p:restoredTop sz="94660"/>
  </p:normalViewPr>
  <p:slideViewPr>
    <p:cSldViewPr>
      <p:cViewPr>
        <p:scale>
          <a:sx n="72" d="100"/>
          <a:sy n="72" d="100"/>
        </p:scale>
        <p:origin x="-444" y="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1.bin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Admin\Google%20Drive\Anvisa\Processos\3.%20Frentes\OS03.2016%20-%20Registro%20de%20Produto\Fila%20GESEF\projecao%20final%20gesef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C:\Users\Carolina\Google%20Drive\Anvisa\Processos\3.%20Frentes\OS03.2016%20-%20Registro%20de%20Produto\Indicadores%20-%20base%20Datavisa\Indicadores%20GGTPS%20fevereiro%20(nota%20jarbas)%20V4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400" b="1" dirty="0"/>
              <a:t>Acompanhamento da estratégia </a:t>
            </a:r>
            <a:r>
              <a:rPr lang="pt-BR" sz="2400" b="1" baseline="0" dirty="0"/>
              <a:t> para diminuir a fila de </a:t>
            </a:r>
            <a:r>
              <a:rPr lang="pt-BR" sz="2800" b="1" u="sng" baseline="0" dirty="0">
                <a:solidFill>
                  <a:schemeClr val="tx2"/>
                </a:solidFill>
              </a:rPr>
              <a:t>GENÉRICOS E SIMILARES</a:t>
            </a:r>
            <a:r>
              <a:rPr lang="pt-BR" sz="2400" b="1" baseline="0" dirty="0"/>
              <a:t>. Meta de finalização Junho de 2018</a:t>
            </a:r>
            <a:endParaRPr lang="pt-BR" sz="2400" b="1" dirty="0"/>
          </a:p>
        </c:rich>
      </c:tx>
      <c:layout>
        <c:manualLayout>
          <c:xMode val="edge"/>
          <c:yMode val="edge"/>
          <c:x val="0.1004255994055453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3263769985296356E-2"/>
          <c:y val="0.1625326139001661"/>
          <c:w val="0.91336638001286352"/>
          <c:h val="0.57741050998541488"/>
        </c:manualLayout>
      </c:layout>
      <c:lineChart>
        <c:grouping val="standard"/>
        <c:varyColors val="0"/>
        <c:ser>
          <c:idx val="0"/>
          <c:order val="0"/>
          <c:tx>
            <c:strRef>
              <c:f>Planilha2!$E$83</c:f>
              <c:strCache>
                <c:ptCount val="1"/>
                <c:pt idx="0">
                  <c:v>Total de processos no estoque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multiLvlStrRef>
              <c:f>Planilha2!$C$86:$D$98</c:f>
              <c:multiLvlStrCache>
                <c:ptCount val="13"/>
                <c:lvl>
                  <c:pt idx="0">
                    <c:v>Julho</c:v>
                  </c:pt>
                  <c:pt idx="1">
                    <c:v>Agosto</c:v>
                  </c:pt>
                  <c:pt idx="2">
                    <c:v>Setembro</c:v>
                  </c:pt>
                  <c:pt idx="3">
                    <c:v>Outubro</c:v>
                  </c:pt>
                  <c:pt idx="4">
                    <c:v>Novembro</c:v>
                  </c:pt>
                  <c:pt idx="5">
                    <c:v>Dezembro</c:v>
                  </c:pt>
                  <c:pt idx="6">
                    <c:v>Janeiro</c:v>
                  </c:pt>
                  <c:pt idx="7">
                    <c:v>Fevereiro</c:v>
                  </c:pt>
                  <c:pt idx="8">
                    <c:v>Março</c:v>
                  </c:pt>
                  <c:pt idx="9">
                    <c:v>Abril</c:v>
                  </c:pt>
                  <c:pt idx="10">
                    <c:v>Maio</c:v>
                  </c:pt>
                  <c:pt idx="11">
                    <c:v>Junho</c:v>
                  </c:pt>
                  <c:pt idx="12">
                    <c:v>Julho</c:v>
                  </c:pt>
                </c:lvl>
                <c:lvl>
                  <c:pt idx="6">
                    <c:v>2018</c:v>
                  </c:pt>
                </c:lvl>
              </c:multiLvlStrCache>
            </c:multiLvlStrRef>
          </c:cat>
          <c:val>
            <c:numRef>
              <c:f>Planilha2!$E$86:$E$98</c:f>
              <c:numCache>
                <c:formatCode>General</c:formatCode>
                <c:ptCount val="13"/>
                <c:pt idx="0">
                  <c:v>763</c:v>
                </c:pt>
                <c:pt idx="1">
                  <c:v>763</c:v>
                </c:pt>
                <c:pt idx="2">
                  <c:v>763</c:v>
                </c:pt>
                <c:pt idx="3">
                  <c:v>495</c:v>
                </c:pt>
                <c:pt idx="4">
                  <c:v>444</c:v>
                </c:pt>
                <c:pt idx="5">
                  <c:v>444</c:v>
                </c:pt>
                <c:pt idx="6">
                  <c:v>330</c:v>
                </c:pt>
                <c:pt idx="7">
                  <c:v>311</c:v>
                </c:pt>
                <c:pt idx="8">
                  <c:v>231</c:v>
                </c:pt>
                <c:pt idx="9">
                  <c:v>174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CAB-40AB-9054-ECA887E901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042176"/>
        <c:axId val="49043712"/>
      </c:lineChart>
      <c:catAx>
        <c:axId val="49042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043712"/>
        <c:crosses val="autoZero"/>
        <c:auto val="1"/>
        <c:lblAlgn val="ctr"/>
        <c:lblOffset val="100"/>
        <c:noMultiLvlLbl val="0"/>
      </c:catAx>
      <c:valAx>
        <c:axId val="490437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800" b="1" dirty="0"/>
                  <a:t>Processos em estoque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9042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'Gráfico de inovadores'!$D$2</c:f>
              <c:strCache>
                <c:ptCount val="1"/>
                <c:pt idx="0">
                  <c:v>Processos pré 29/09 analisados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'Gráfico de inovadores'!$B$3:$B$14</c:f>
              <c:numCache>
                <c:formatCode>mmm\-yy</c:formatCode>
                <c:ptCount val="12"/>
                <c:pt idx="0">
                  <c:v>43070</c:v>
                </c:pt>
                <c:pt idx="1">
                  <c:v>43101</c:v>
                </c:pt>
                <c:pt idx="2">
                  <c:v>43132</c:v>
                </c:pt>
                <c:pt idx="3">
                  <c:v>43160</c:v>
                </c:pt>
                <c:pt idx="4">
                  <c:v>43191</c:v>
                </c:pt>
                <c:pt idx="5">
                  <c:v>43221</c:v>
                </c:pt>
                <c:pt idx="6">
                  <c:v>43252</c:v>
                </c:pt>
                <c:pt idx="7">
                  <c:v>43282</c:v>
                </c:pt>
                <c:pt idx="8">
                  <c:v>43313</c:v>
                </c:pt>
                <c:pt idx="9">
                  <c:v>43344</c:v>
                </c:pt>
                <c:pt idx="10">
                  <c:v>43374</c:v>
                </c:pt>
                <c:pt idx="11">
                  <c:v>43405</c:v>
                </c:pt>
              </c:numCache>
            </c:numRef>
          </c:cat>
          <c:val>
            <c:numRef>
              <c:f>'Gráfico de inovadores'!$D$3:$D$14</c:f>
              <c:numCache>
                <c:formatCode>General</c:formatCode>
                <c:ptCount val="12"/>
                <c:pt idx="0">
                  <c:v>6</c:v>
                </c:pt>
                <c:pt idx="1">
                  <c:v>6</c:v>
                </c:pt>
                <c:pt idx="2">
                  <c:v>8</c:v>
                </c:pt>
                <c:pt idx="3">
                  <c:v>8</c:v>
                </c:pt>
                <c:pt idx="4">
                  <c:v>9</c:v>
                </c:pt>
                <c:pt idx="5">
                  <c:v>9</c:v>
                </c:pt>
                <c:pt idx="6">
                  <c:v>10</c:v>
                </c:pt>
                <c:pt idx="7">
                  <c:v>7</c:v>
                </c:pt>
                <c:pt idx="8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1E6-4021-922E-8095747D434C}"/>
            </c:ext>
          </c:extLst>
        </c:ser>
        <c:ser>
          <c:idx val="2"/>
          <c:order val="1"/>
          <c:tx>
            <c:strRef>
              <c:f>'Gráfico de inovadores'!$E$2</c:f>
              <c:strCache>
                <c:ptCount val="1"/>
                <c:pt idx="0">
                  <c:v>Processos pós 29/09 analisados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'Gráfico de inovadores'!$B$3:$B$14</c:f>
              <c:numCache>
                <c:formatCode>mmm\-yy</c:formatCode>
                <c:ptCount val="12"/>
                <c:pt idx="0">
                  <c:v>43070</c:v>
                </c:pt>
                <c:pt idx="1">
                  <c:v>43101</c:v>
                </c:pt>
                <c:pt idx="2">
                  <c:v>43132</c:v>
                </c:pt>
                <c:pt idx="3">
                  <c:v>43160</c:v>
                </c:pt>
                <c:pt idx="4">
                  <c:v>43191</c:v>
                </c:pt>
                <c:pt idx="5">
                  <c:v>43221</c:v>
                </c:pt>
                <c:pt idx="6">
                  <c:v>43252</c:v>
                </c:pt>
                <c:pt idx="7">
                  <c:v>43282</c:v>
                </c:pt>
                <c:pt idx="8">
                  <c:v>43313</c:v>
                </c:pt>
                <c:pt idx="9">
                  <c:v>43344</c:v>
                </c:pt>
                <c:pt idx="10">
                  <c:v>43374</c:v>
                </c:pt>
                <c:pt idx="11">
                  <c:v>43405</c:v>
                </c:pt>
              </c:numCache>
            </c:numRef>
          </c:cat>
          <c:val>
            <c:numRef>
              <c:f>'Gráfico de inovadores'!$E$3:$E$14</c:f>
              <c:numCache>
                <c:formatCode>General</c:formatCode>
                <c:ptCount val="12"/>
                <c:pt idx="8">
                  <c:v>2</c:v>
                </c:pt>
                <c:pt idx="9">
                  <c:v>8</c:v>
                </c:pt>
                <c:pt idx="10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1E6-4021-922E-8095747D43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5029120"/>
        <c:axId val="55035008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'Gráfico de inovadores'!$C$2</c15:sqref>
                        </c15:formulaRef>
                      </c:ext>
                    </c:extLst>
                    <c:strCache>
                      <c:ptCount val="1"/>
                      <c:pt idx="0">
                        <c:v>Processos analisados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'Gráfico de inovadores'!$B$3:$B$14</c15:sqref>
                        </c15:formulaRef>
                      </c:ext>
                    </c:extLst>
                    <c:numCache>
                      <c:formatCode>mmm\-yy</c:formatCode>
                      <c:ptCount val="12"/>
                      <c:pt idx="0">
                        <c:v>43070</c:v>
                      </c:pt>
                      <c:pt idx="1">
                        <c:v>43101</c:v>
                      </c:pt>
                      <c:pt idx="2">
                        <c:v>43132</c:v>
                      </c:pt>
                      <c:pt idx="3">
                        <c:v>43160</c:v>
                      </c:pt>
                      <c:pt idx="4">
                        <c:v>43191</c:v>
                      </c:pt>
                      <c:pt idx="5">
                        <c:v>43221</c:v>
                      </c:pt>
                      <c:pt idx="6">
                        <c:v>43252</c:v>
                      </c:pt>
                      <c:pt idx="7">
                        <c:v>43282</c:v>
                      </c:pt>
                      <c:pt idx="8">
                        <c:v>43313</c:v>
                      </c:pt>
                      <c:pt idx="9">
                        <c:v>43344</c:v>
                      </c:pt>
                      <c:pt idx="10">
                        <c:v>43374</c:v>
                      </c:pt>
                      <c:pt idx="11">
                        <c:v>43405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'Gráfico de inovadores'!$C$3:$C$14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6</c:v>
                      </c:pt>
                      <c:pt idx="1">
                        <c:v>6</c:v>
                      </c:pt>
                      <c:pt idx="2">
                        <c:v>8</c:v>
                      </c:pt>
                      <c:pt idx="3">
                        <c:v>8</c:v>
                      </c:pt>
                      <c:pt idx="4">
                        <c:v>9</c:v>
                      </c:pt>
                      <c:pt idx="5">
                        <c:v>9</c:v>
                      </c:pt>
                      <c:pt idx="6">
                        <c:v>10</c:v>
                      </c:pt>
                      <c:pt idx="7">
                        <c:v>7</c:v>
                      </c:pt>
                      <c:pt idx="8">
                        <c:v>8</c:v>
                      </c:pt>
                      <c:pt idx="9">
                        <c:v>8</c:v>
                      </c:pt>
                      <c:pt idx="10">
                        <c:v>6</c:v>
                      </c:pt>
                      <c:pt idx="11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4-11E6-4021-922E-8095747D434C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'Gráfico de inovadores'!$G$2</c15:sqref>
                        </c15:formulaRef>
                      </c:ext>
                    </c:extLst>
                    <c:strCache>
                      <c:ptCount val="1"/>
                      <c:pt idx="0">
                        <c:v>Pré 29/03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'Gráfico de inovadores'!$B$3:$B$14</c15:sqref>
                        </c15:formulaRef>
                      </c:ext>
                    </c:extLst>
                    <c:numCache>
                      <c:formatCode>mmm\-yy</c:formatCode>
                      <c:ptCount val="12"/>
                      <c:pt idx="0">
                        <c:v>43070</c:v>
                      </c:pt>
                      <c:pt idx="1">
                        <c:v>43101</c:v>
                      </c:pt>
                      <c:pt idx="2">
                        <c:v>43132</c:v>
                      </c:pt>
                      <c:pt idx="3">
                        <c:v>43160</c:v>
                      </c:pt>
                      <c:pt idx="4">
                        <c:v>43191</c:v>
                      </c:pt>
                      <c:pt idx="5">
                        <c:v>43221</c:v>
                      </c:pt>
                      <c:pt idx="6">
                        <c:v>43252</c:v>
                      </c:pt>
                      <c:pt idx="7">
                        <c:v>43282</c:v>
                      </c:pt>
                      <c:pt idx="8">
                        <c:v>43313</c:v>
                      </c:pt>
                      <c:pt idx="9">
                        <c:v>43344</c:v>
                      </c:pt>
                      <c:pt idx="10">
                        <c:v>43374</c:v>
                      </c:pt>
                      <c:pt idx="11">
                        <c:v>43405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'Gráfico de inovadores'!$G$3:$G$14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69</c:v>
                      </c:pt>
                      <c:pt idx="1">
                        <c:v>63</c:v>
                      </c:pt>
                      <c:pt idx="2">
                        <c:v>57</c:v>
                      </c:pt>
                      <c:pt idx="3">
                        <c:v>49</c:v>
                      </c:pt>
                      <c:pt idx="4">
                        <c:v>41</c:v>
                      </c:pt>
                      <c:pt idx="5">
                        <c:v>32</c:v>
                      </c:pt>
                      <c:pt idx="6">
                        <c:v>23</c:v>
                      </c:pt>
                      <c:pt idx="7">
                        <c:v>13</c:v>
                      </c:pt>
                      <c:pt idx="8">
                        <c:v>6</c:v>
                      </c:pt>
                      <c:pt idx="9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11E6-4021-922E-8095747D434C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'Gráfico de inovadores'!$H$2</c15:sqref>
                        </c15:formulaRef>
                      </c:ext>
                    </c:extLst>
                    <c:strCache>
                      <c:ptCount val="1"/>
                      <c:pt idx="0">
                        <c:v>Pós 29/03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'Gráfico de inovadores'!$B$3:$B$14</c15:sqref>
                        </c15:formulaRef>
                      </c:ext>
                    </c:extLst>
                    <c:numCache>
                      <c:formatCode>mmm\-yy</c:formatCode>
                      <c:ptCount val="12"/>
                      <c:pt idx="0">
                        <c:v>43070</c:v>
                      </c:pt>
                      <c:pt idx="1">
                        <c:v>43101</c:v>
                      </c:pt>
                      <c:pt idx="2">
                        <c:v>43132</c:v>
                      </c:pt>
                      <c:pt idx="3">
                        <c:v>43160</c:v>
                      </c:pt>
                      <c:pt idx="4">
                        <c:v>43191</c:v>
                      </c:pt>
                      <c:pt idx="5">
                        <c:v>43221</c:v>
                      </c:pt>
                      <c:pt idx="6">
                        <c:v>43252</c:v>
                      </c:pt>
                      <c:pt idx="7">
                        <c:v>43282</c:v>
                      </c:pt>
                      <c:pt idx="8">
                        <c:v>43313</c:v>
                      </c:pt>
                      <c:pt idx="9">
                        <c:v>43344</c:v>
                      </c:pt>
                      <c:pt idx="10">
                        <c:v>43374</c:v>
                      </c:pt>
                      <c:pt idx="11">
                        <c:v>43405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'Gráfico de inovadores'!$H$3:$H$14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16</c:v>
                      </c:pt>
                      <c:pt idx="1">
                        <c:v>16</c:v>
                      </c:pt>
                      <c:pt idx="2">
                        <c:v>16</c:v>
                      </c:pt>
                      <c:pt idx="3">
                        <c:v>16</c:v>
                      </c:pt>
                      <c:pt idx="4">
                        <c:v>16</c:v>
                      </c:pt>
                      <c:pt idx="5">
                        <c:v>16</c:v>
                      </c:pt>
                      <c:pt idx="6">
                        <c:v>16</c:v>
                      </c:pt>
                      <c:pt idx="7">
                        <c:v>16</c:v>
                      </c:pt>
                      <c:pt idx="8">
                        <c:v>16</c:v>
                      </c:pt>
                      <c:pt idx="9">
                        <c:v>14</c:v>
                      </c:pt>
                      <c:pt idx="10">
                        <c:v>6</c:v>
                      </c:pt>
                      <c:pt idx="11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11E6-4021-922E-8095747D434C}"/>
                  </c:ext>
                </c:extLst>
              </c15:ser>
            </c15:filteredBarSeries>
          </c:ext>
        </c:extLst>
      </c:barChart>
      <c:lineChart>
        <c:grouping val="standard"/>
        <c:varyColors val="0"/>
        <c:ser>
          <c:idx val="3"/>
          <c:order val="2"/>
          <c:tx>
            <c:strRef>
              <c:f>'Gráfico de inovadores'!$F$2</c:f>
              <c:strCache>
                <c:ptCount val="1"/>
                <c:pt idx="0">
                  <c:v>Estoque total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1E6-4021-922E-8095747D434C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1E6-4021-922E-8095747D434C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1E6-4021-922E-8095747D434C}"/>
                </c:ext>
              </c:extLst>
            </c:dLbl>
            <c:dLbl>
              <c:idx val="5"/>
              <c:layout>
                <c:manualLayout>
                  <c:x val="-7.0760624863384931E-3"/>
                  <c:y val="-8.83879860937811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1E6-4021-922E-8095747D434C}"/>
                </c:ext>
              </c:extLst>
            </c:dLbl>
            <c:dLbl>
              <c:idx val="6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1E6-4021-922E-8095747D434C}"/>
                </c:ext>
              </c:extLst>
            </c:dLbl>
            <c:dLbl>
              <c:idx val="7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1E6-4021-922E-8095747D434C}"/>
                </c:ext>
              </c:extLst>
            </c:dLbl>
            <c:dLbl>
              <c:idx val="9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1E6-4021-922E-8095747D43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'Gráfico de inovadores'!$B$3:$B$14</c:f>
              <c:numCache>
                <c:formatCode>mmm\-yy</c:formatCode>
                <c:ptCount val="12"/>
                <c:pt idx="0">
                  <c:v>43070</c:v>
                </c:pt>
                <c:pt idx="1">
                  <c:v>43101</c:v>
                </c:pt>
                <c:pt idx="2">
                  <c:v>43132</c:v>
                </c:pt>
                <c:pt idx="3">
                  <c:v>43160</c:v>
                </c:pt>
                <c:pt idx="4">
                  <c:v>43191</c:v>
                </c:pt>
                <c:pt idx="5">
                  <c:v>43221</c:v>
                </c:pt>
                <c:pt idx="6">
                  <c:v>43252</c:v>
                </c:pt>
                <c:pt idx="7">
                  <c:v>43282</c:v>
                </c:pt>
                <c:pt idx="8">
                  <c:v>43313</c:v>
                </c:pt>
                <c:pt idx="9">
                  <c:v>43344</c:v>
                </c:pt>
                <c:pt idx="10">
                  <c:v>43374</c:v>
                </c:pt>
                <c:pt idx="11">
                  <c:v>43405</c:v>
                </c:pt>
              </c:numCache>
            </c:numRef>
          </c:cat>
          <c:val>
            <c:numRef>
              <c:f>'Gráfico de inovadores'!$F$3:$F$14</c:f>
              <c:numCache>
                <c:formatCode>General</c:formatCode>
                <c:ptCount val="12"/>
                <c:pt idx="0">
                  <c:v>85</c:v>
                </c:pt>
                <c:pt idx="1">
                  <c:v>79</c:v>
                </c:pt>
                <c:pt idx="2">
                  <c:v>73</c:v>
                </c:pt>
                <c:pt idx="3">
                  <c:v>65</c:v>
                </c:pt>
                <c:pt idx="4">
                  <c:v>57</c:v>
                </c:pt>
                <c:pt idx="5">
                  <c:v>48</c:v>
                </c:pt>
                <c:pt idx="6">
                  <c:v>39</c:v>
                </c:pt>
                <c:pt idx="7">
                  <c:v>29</c:v>
                </c:pt>
                <c:pt idx="8">
                  <c:v>22</c:v>
                </c:pt>
                <c:pt idx="9">
                  <c:v>14</c:v>
                </c:pt>
                <c:pt idx="10">
                  <c:v>6</c:v>
                </c:pt>
                <c:pt idx="11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11E6-4021-922E-8095747D43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382784"/>
        <c:axId val="55036928"/>
      </c:lineChart>
      <c:dateAx>
        <c:axId val="5502912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5035008"/>
        <c:crosses val="autoZero"/>
        <c:auto val="1"/>
        <c:lblOffset val="100"/>
        <c:baseTimeUnit val="months"/>
      </c:dateAx>
      <c:valAx>
        <c:axId val="5503500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sz="1400" b="1"/>
                  <a:t>N° de processos analisados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5029120"/>
        <c:crosses val="autoZero"/>
        <c:crossBetween val="between"/>
      </c:valAx>
      <c:valAx>
        <c:axId val="5503692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5382784"/>
        <c:crosses val="max"/>
        <c:crossBetween val="between"/>
      </c:valAx>
      <c:dateAx>
        <c:axId val="55382784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55036928"/>
        <c:crosses val="autoZero"/>
        <c:auto val="1"/>
        <c:lblOffset val="100"/>
        <c:baseTimeUnit val="months"/>
      </c:date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9133136160797435E-3"/>
          <c:w val="0.95624317082594068"/>
          <c:h val="0.7639977911212759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'CAP 3'!$D$64</c:f>
              <c:strCache>
                <c:ptCount val="1"/>
                <c:pt idx="0">
                  <c:v>Certificações emitidas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'CAP 3'!$B$65:$B$68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'CAP 3'!$D$65:$D$68</c:f>
              <c:numCache>
                <c:formatCode>General</c:formatCode>
                <c:ptCount val="4"/>
                <c:pt idx="0">
                  <c:v>1438</c:v>
                </c:pt>
                <c:pt idx="1">
                  <c:v>1890</c:v>
                </c:pt>
                <c:pt idx="2">
                  <c:v>1977</c:v>
                </c:pt>
                <c:pt idx="3">
                  <c:v>2606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288-4FA6-ABFD-4659BCAEA4E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8809856"/>
        <c:axId val="48812800"/>
      </c:barChart>
      <c:catAx>
        <c:axId val="48809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pt-BR"/>
          </a:p>
        </c:txPr>
        <c:crossAx val="48812800"/>
        <c:crosses val="autoZero"/>
        <c:auto val="1"/>
        <c:lblAlgn val="ctr"/>
        <c:lblOffset val="100"/>
        <c:noMultiLvlLbl val="0"/>
      </c:catAx>
      <c:valAx>
        <c:axId val="488128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8809856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>
              <a:defRPr sz="1400"/>
            </a:pPr>
            <a:endParaRPr lang="pt-BR"/>
          </a:p>
        </c:txPr>
      </c:legendEntry>
      <c:layout>
        <c:manualLayout>
          <c:xMode val="edge"/>
          <c:yMode val="edge"/>
          <c:x val="1.9889467806390596E-3"/>
          <c:y val="0.89782120002085941"/>
          <c:w val="0.56972002363557861"/>
          <c:h val="9.3202902086701275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459068314784673E-2"/>
          <c:y val="0.12601110718086722"/>
          <c:w val="0.92105676036305517"/>
          <c:h val="0.7641309581501744"/>
        </c:manualLayout>
      </c:layout>
      <c:lineChart>
        <c:grouping val="standard"/>
        <c:varyColors val="0"/>
        <c:ser>
          <c:idx val="0"/>
          <c:order val="0"/>
          <c:tx>
            <c:strRef>
              <c:f>'TABELAS REG GGTPS'!$B$5</c:f>
              <c:strCache>
                <c:ptCount val="1"/>
                <c:pt idx="0">
                  <c:v>PETIÇÕES PUBLICADAS*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165735567970205E-2"/>
                  <c:y val="-2.96845953311819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7C2-4D57-91F4-9B97BF3B0EB8}"/>
                </c:ext>
              </c:extLst>
            </c:dLbl>
            <c:dLbl>
              <c:idx val="1"/>
              <c:layout>
                <c:manualLayout>
                  <c:x val="-2.0484171322160183E-2"/>
                  <c:y val="-2.96845953311819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C2-4D57-91F4-9B97BF3B0EB8}"/>
                </c:ext>
              </c:extLst>
            </c:dLbl>
            <c:dLbl>
              <c:idx val="2"/>
              <c:layout>
                <c:manualLayout>
                  <c:x val="-2.7932960893854782E-2"/>
                  <c:y val="-4.9474325551969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7C2-4D57-91F4-9B97BF3B0EB8}"/>
                </c:ext>
              </c:extLst>
            </c:dLbl>
            <c:dLbl>
              <c:idx val="3"/>
              <c:layout>
                <c:manualLayout>
                  <c:x val="-2.23463687150838E-2"/>
                  <c:y val="-4.45268929967728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C2-4D57-91F4-9B97BF3B0EB8}"/>
                </c:ext>
              </c:extLst>
            </c:dLbl>
            <c:dLbl>
              <c:idx val="4"/>
              <c:layout>
                <c:manualLayout>
                  <c:x val="-5.5865921787709499E-3"/>
                  <c:y val="-2.96845953311820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7C2-4D57-91F4-9B97BF3B0EB8}"/>
                </c:ext>
              </c:extLst>
            </c:dLbl>
            <c:dLbl>
              <c:idx val="5"/>
              <c:layout>
                <c:manualLayout>
                  <c:x val="-1.11731843575419E-2"/>
                  <c:y val="-4.45268929967729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7C2-4D57-91F4-9B97BF3B0EB8}"/>
                </c:ext>
              </c:extLst>
            </c:dLbl>
            <c:dLbl>
              <c:idx val="6"/>
              <c:layout>
                <c:manualLayout>
                  <c:x val="-5.5865921787710184E-3"/>
                  <c:y val="-3.95794604415760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7C2-4D57-91F4-9B97BF3B0EB8}"/>
                </c:ext>
              </c:extLst>
            </c:dLbl>
            <c:dLbl>
              <c:idx val="7"/>
              <c:layout>
                <c:manualLayout>
                  <c:x val="-1.1173184357542037E-2"/>
                  <c:y val="-2.9684595331181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7C2-4D57-91F4-9B97BF3B0EB8}"/>
                </c:ext>
              </c:extLst>
            </c:dLbl>
            <c:dLbl>
              <c:idx val="8"/>
              <c:layout>
                <c:manualLayout>
                  <c:x val="-2.1703537057867768E-2"/>
                  <c:y val="-4.45267870927899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7C2-4D57-91F4-9B97BF3B0EB8}"/>
                </c:ext>
              </c:extLst>
            </c:dLbl>
            <c:dLbl>
              <c:idx val="9"/>
              <c:layout>
                <c:manualLayout>
                  <c:x val="-9.3109869646182501E-3"/>
                  <c:y val="-3.9579460441575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7C2-4D57-91F4-9B97BF3B0EB8}"/>
                </c:ext>
              </c:extLst>
            </c:dLbl>
            <c:dLbl>
              <c:idx val="10"/>
              <c:layout>
                <c:manualLayout>
                  <c:x val="-2.3067883149365566E-2"/>
                  <c:y val="-4.27646189126409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7C2-4D57-91F4-9B97BF3B0E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'TABELAS REG GGTPS'!$A$6:$A$17</c:f>
              <c:numCache>
                <c:formatCode>mmm\-yy</c:formatCode>
                <c:ptCount val="12"/>
                <c:pt idx="0">
                  <c:v>42826</c:v>
                </c:pt>
                <c:pt idx="1">
                  <c:v>42856</c:v>
                </c:pt>
                <c:pt idx="2">
                  <c:v>42887</c:v>
                </c:pt>
                <c:pt idx="3">
                  <c:v>42917</c:v>
                </c:pt>
                <c:pt idx="4">
                  <c:v>42948</c:v>
                </c:pt>
                <c:pt idx="5">
                  <c:v>42979</c:v>
                </c:pt>
                <c:pt idx="6">
                  <c:v>43009</c:v>
                </c:pt>
                <c:pt idx="7">
                  <c:v>43040</c:v>
                </c:pt>
                <c:pt idx="8">
                  <c:v>43070</c:v>
                </c:pt>
                <c:pt idx="9">
                  <c:v>43101</c:v>
                </c:pt>
                <c:pt idx="10">
                  <c:v>43132</c:v>
                </c:pt>
                <c:pt idx="11">
                  <c:v>43160</c:v>
                </c:pt>
              </c:numCache>
            </c:numRef>
          </c:cat>
          <c:val>
            <c:numRef>
              <c:f>'TABELAS REG GGTPS'!$B$6:$B$17</c:f>
              <c:numCache>
                <c:formatCode>General</c:formatCode>
                <c:ptCount val="12"/>
                <c:pt idx="0">
                  <c:v>87</c:v>
                </c:pt>
                <c:pt idx="1">
                  <c:v>139</c:v>
                </c:pt>
                <c:pt idx="2">
                  <c:v>106</c:v>
                </c:pt>
                <c:pt idx="3">
                  <c:v>135</c:v>
                </c:pt>
                <c:pt idx="4">
                  <c:v>41</c:v>
                </c:pt>
                <c:pt idx="5">
                  <c:v>44</c:v>
                </c:pt>
                <c:pt idx="6">
                  <c:v>44</c:v>
                </c:pt>
                <c:pt idx="7">
                  <c:v>48</c:v>
                </c:pt>
                <c:pt idx="8">
                  <c:v>51</c:v>
                </c:pt>
                <c:pt idx="9">
                  <c:v>20</c:v>
                </c:pt>
                <c:pt idx="10">
                  <c:v>17</c:v>
                </c:pt>
                <c:pt idx="11">
                  <c:v>28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87C2-4D57-91F4-9B97BF3B0E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926080"/>
        <c:axId val="48931968"/>
      </c:lineChart>
      <c:dateAx>
        <c:axId val="48926080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pt-BR"/>
          </a:p>
        </c:txPr>
        <c:crossAx val="48931968"/>
        <c:crosses val="autoZero"/>
        <c:auto val="1"/>
        <c:lblOffset val="100"/>
        <c:baseTimeUnit val="months"/>
      </c:dateAx>
      <c:valAx>
        <c:axId val="48931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pt-BR"/>
          </a:p>
        </c:txPr>
        <c:crossAx val="48926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Franklin Gothic Book" panose="020B0503020102020204" pitchFamily="34" charset="0"/>
        </a:defRPr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3402721808271456"/>
          <c:w val="0.95146107548289194"/>
          <c:h val="0.732449423539423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'CAP 3'!$B$190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'CAP 3'!$C$189:$E$189</c:f>
              <c:strCache>
                <c:ptCount val="3"/>
                <c:pt idx="0">
                  <c:v>Indeferidas</c:v>
                </c:pt>
                <c:pt idx="1">
                  <c:v>Deferidas</c:v>
                </c:pt>
                <c:pt idx="2">
                  <c:v>Total</c:v>
                </c:pt>
              </c:strCache>
            </c:strRef>
          </c:cat>
          <c:val>
            <c:numRef>
              <c:f>'CAP 3'!$C$190:$E$190</c:f>
              <c:numCache>
                <c:formatCode>General</c:formatCode>
                <c:ptCount val="3"/>
                <c:pt idx="0">
                  <c:v>331</c:v>
                </c:pt>
                <c:pt idx="1">
                  <c:v>1307</c:v>
                </c:pt>
                <c:pt idx="2">
                  <c:v>1638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06D-4BEA-BED4-8DEABC482AB4}"/>
            </c:ext>
          </c:extLst>
        </c:ser>
        <c:ser>
          <c:idx val="1"/>
          <c:order val="1"/>
          <c:tx>
            <c:strRef>
              <c:f>'CAP 3'!$B$191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'CAP 3'!$C$189:$E$189</c:f>
              <c:strCache>
                <c:ptCount val="3"/>
                <c:pt idx="0">
                  <c:v>Indeferidas</c:v>
                </c:pt>
                <c:pt idx="1">
                  <c:v>Deferidas</c:v>
                </c:pt>
                <c:pt idx="2">
                  <c:v>Total</c:v>
                </c:pt>
              </c:strCache>
            </c:strRef>
          </c:cat>
          <c:val>
            <c:numRef>
              <c:f>'CAP 3'!$C$191:$E$191</c:f>
              <c:numCache>
                <c:formatCode>General</c:formatCode>
                <c:ptCount val="3"/>
                <c:pt idx="0">
                  <c:v>202</c:v>
                </c:pt>
                <c:pt idx="1">
                  <c:v>1350</c:v>
                </c:pt>
                <c:pt idx="2">
                  <c:v>1552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06D-4BEA-BED4-8DEABC482AB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49003136"/>
        <c:axId val="55509376"/>
      </c:barChart>
      <c:catAx>
        <c:axId val="490031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 b="1"/>
            </a:pPr>
            <a:endParaRPr lang="pt-BR"/>
          </a:p>
        </c:txPr>
        <c:crossAx val="55509376"/>
        <c:crosses val="autoZero"/>
        <c:auto val="1"/>
        <c:lblAlgn val="ctr"/>
        <c:lblOffset val="100"/>
        <c:noMultiLvlLbl val="0"/>
      </c:catAx>
      <c:valAx>
        <c:axId val="555093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9003136"/>
        <c:crosses val="autoZero"/>
        <c:crossBetween val="between"/>
      </c:valAx>
    </c:plotArea>
    <c:legend>
      <c:legendPos val="t"/>
      <c:legendEntry>
        <c:idx val="1"/>
        <c:txPr>
          <a:bodyPr/>
          <a:lstStyle/>
          <a:p>
            <a:pPr>
              <a:defRPr sz="1400" b="0"/>
            </a:pPr>
            <a:endParaRPr lang="pt-BR"/>
          </a:p>
        </c:txPr>
      </c:legendEntry>
      <c:layout>
        <c:manualLayout>
          <c:xMode val="edge"/>
          <c:yMode val="edge"/>
          <c:x val="0"/>
          <c:y val="0.2740978013687384"/>
          <c:w val="0.14445524438410376"/>
          <c:h val="0.12906944036875576"/>
        </c:manualLayout>
      </c:layout>
      <c:overlay val="0"/>
      <c:txPr>
        <a:bodyPr/>
        <a:lstStyle/>
        <a:p>
          <a:pPr>
            <a:defRPr sz="1400"/>
          </a:pPr>
          <a:endParaRPr lang="pt-B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0.70669</cdr:x>
      <cdr:y>0.52354</cdr:y>
    </cdr:from>
    <cdr:to>
      <cdr:x>0.7761</cdr:x>
      <cdr:y>0.62465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:a16="http://schemas.microsoft.com/office/drawing/2014/main" xmlns="" id="{C7E177B2-DBD6-45F7-94C9-F1F1051DE5E6}"/>
            </a:ext>
          </a:extLst>
        </cdr:cNvPr>
        <cdr:cNvSpPr txBox="1"/>
      </cdr:nvSpPr>
      <cdr:spPr>
        <a:xfrm xmlns:a="http://schemas.openxmlformats.org/drawingml/2006/main">
          <a:off x="8064896" y="2609974"/>
          <a:ext cx="792088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174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xmlns="" id="{C7C41F6B-4FA8-4226-A36A-51ECEEC25F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8F364604-F421-456F-96B7-E0CE4AFA7A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r">
              <a:defRPr sz="1200"/>
            </a:lvl1pPr>
          </a:lstStyle>
          <a:p>
            <a:fld id="{651DE8F3-0CEF-4C33-A5BF-1A70C8DEA1CD}" type="datetimeFigureOut">
              <a:rPr lang="pt-BR" smtClean="0"/>
              <a:t>05/07/2018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CA5C4315-5919-4B96-8B40-712CB515B1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6"/>
            <a:ext cx="2971800" cy="458787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A9AAD2C5-793D-4E48-8E49-877DEC52B0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6"/>
            <a:ext cx="2971800" cy="458787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r">
              <a:defRPr sz="1200"/>
            </a:lvl1pPr>
          </a:lstStyle>
          <a:p>
            <a:fld id="{4BA693B3-88BC-45CB-91D2-1DDE97B44A4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30996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F3E2BF-C8DE-4D8B-A5E4-383B90C760F0}" type="datetimeFigureOut">
              <a:rPr lang="pt-BR" smtClean="0"/>
              <a:t>05/07/2018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53632-B151-4B6F-8DC3-FD5612F8220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3782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653632-B151-4B6F-8DC3-FD5612F82204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8069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56C52-CC88-4334-B13E-5906571DFA66}" type="datetimeFigureOut">
              <a:rPr lang="pt-BR" smtClean="0"/>
              <a:t>05/07/2018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7F3C-6EC0-4785-9738-B5C579D01F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2320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56C52-CC88-4334-B13E-5906571DFA66}" type="datetimeFigureOut">
              <a:rPr lang="pt-BR" smtClean="0"/>
              <a:t>05/07/2018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7F3C-6EC0-4785-9738-B5C579D01F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7881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56C52-CC88-4334-B13E-5906571DFA66}" type="datetimeFigureOut">
              <a:rPr lang="pt-BR" smtClean="0"/>
              <a:t>05/07/2018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7F3C-6EC0-4785-9738-B5C579D01F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0686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280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xmlns="" id="{D682F4B2-8544-4177-957A-F59B069BC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277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66606A4-1962-421E-B128-482F85B39424}" type="datetimeFigureOut">
              <a:rPr lang="pt-BR"/>
              <a:pPr>
                <a:defRPr/>
              </a:pPr>
              <a:t>05/07/2018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xmlns="" id="{1EEFE992-741F-45BB-BCAE-94091374C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277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xmlns="" id="{5BACB9D0-2848-4F55-9CC5-9CC410185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277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9C65827B-45E0-4817-9070-AE2C383AEE0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63722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56C52-CC88-4334-B13E-5906571DFA66}" type="datetimeFigureOut">
              <a:rPr lang="pt-BR" smtClean="0"/>
              <a:t>05/07/2018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7F3C-6EC0-4785-9738-B5C579D01F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7513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56C52-CC88-4334-B13E-5906571DFA66}" type="datetimeFigureOut">
              <a:rPr lang="pt-BR" smtClean="0"/>
              <a:t>05/07/2018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7F3C-6EC0-4785-9738-B5C579D01F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5839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56C52-CC88-4334-B13E-5906571DFA66}" type="datetimeFigureOut">
              <a:rPr lang="pt-BR" smtClean="0"/>
              <a:t>05/07/2018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7F3C-6EC0-4785-9738-B5C579D01F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2972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56C52-CC88-4334-B13E-5906571DFA66}" type="datetimeFigureOut">
              <a:rPr lang="pt-BR" smtClean="0"/>
              <a:t>05/07/2018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7F3C-6EC0-4785-9738-B5C579D01F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0516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56C52-CC88-4334-B13E-5906571DFA66}" type="datetimeFigureOut">
              <a:rPr lang="pt-BR" smtClean="0"/>
              <a:t>05/07/2018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7F3C-6EC0-4785-9738-B5C579D01F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1776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56C52-CC88-4334-B13E-5906571DFA66}" type="datetimeFigureOut">
              <a:rPr lang="pt-BR" smtClean="0"/>
              <a:t>05/07/2018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7F3C-6EC0-4785-9738-B5C579D01F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7273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56C52-CC88-4334-B13E-5906571DFA66}" type="datetimeFigureOut">
              <a:rPr lang="pt-BR" smtClean="0"/>
              <a:t>05/07/2018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7F3C-6EC0-4785-9738-B5C579D01F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0772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56C52-CC88-4334-B13E-5906571DFA66}" type="datetimeFigureOut">
              <a:rPr lang="pt-BR" smtClean="0"/>
              <a:t>05/07/2018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E7F3C-6EC0-4785-9738-B5C579D01F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504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56C52-CC88-4334-B13E-5906571DFA66}" type="datetimeFigureOut">
              <a:rPr lang="pt-BR" smtClean="0"/>
              <a:t>05/07/2018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E7F3C-6EC0-4785-9738-B5C579D01F0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097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.anvisa.gov.br/relatorios-de-atividades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72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5" descr="http://portal.anvisa.gov.br/documents/33880/3960458/logo+ar/64f9b9ef-2c2d-4729-8b91-dd3bacf9e81f?t=1519332338852">
            <a:extLst>
              <a:ext uri="{FF2B5EF4-FFF2-40B4-BE49-F238E27FC236}">
                <a16:creationId xmlns:a16="http://schemas.microsoft.com/office/drawing/2014/main" xmlns="" id="{45F80EFB-5F53-4138-8B06-1F084F0A1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" t="5370" r="9045" b="7597"/>
          <a:stretch>
            <a:fillRect/>
          </a:stretch>
        </p:blipFill>
        <p:spPr bwMode="auto">
          <a:xfrm>
            <a:off x="2970212" y="2130426"/>
            <a:ext cx="201453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12">
            <a:extLst>
              <a:ext uri="{FF2B5EF4-FFF2-40B4-BE49-F238E27FC236}">
                <a16:creationId xmlns:a16="http://schemas.microsoft.com/office/drawing/2014/main" xmlns="" id="{ABC86B68-92FE-41A1-8A9B-C182E375C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8" t="18681" r="25000" b="2856"/>
          <a:stretch>
            <a:fillRect/>
          </a:stretch>
        </p:blipFill>
        <p:spPr bwMode="auto">
          <a:xfrm>
            <a:off x="7320136" y="1340768"/>
            <a:ext cx="4183062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2E7919AB-FE2E-4C87-A4E8-438070C3D63C}"/>
              </a:ext>
            </a:extLst>
          </p:cNvPr>
          <p:cNvSpPr/>
          <p:nvPr/>
        </p:nvSpPr>
        <p:spPr>
          <a:xfrm>
            <a:off x="152400" y="3932238"/>
            <a:ext cx="7947025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BR" sz="22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Primeira a ter vigência de </a:t>
            </a: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quatro anos</a:t>
            </a:r>
          </a:p>
          <a:p>
            <a:pPr>
              <a:defRPr/>
            </a:pPr>
            <a:endParaRPr lang="pt-BR" sz="2200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126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 temas divididos em </a:t>
            </a: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15 grandes áreas 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de atuação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0354E679-02BF-485C-8299-B159B726BCD7}"/>
              </a:ext>
            </a:extLst>
          </p:cNvPr>
          <p:cNvSpPr/>
          <p:nvPr/>
        </p:nvSpPr>
        <p:spPr>
          <a:xfrm>
            <a:off x="718653" y="549442"/>
            <a:ext cx="3316287" cy="492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 REGULATÓRIO</a:t>
            </a:r>
          </a:p>
        </p:txBody>
      </p:sp>
    </p:spTree>
    <p:extLst>
      <p:ext uri="{BB962C8B-B14F-4D97-AF65-F5344CB8AC3E}">
        <p14:creationId xmlns:p14="http://schemas.microsoft.com/office/powerpoint/2010/main" val="3685950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0354E679-02BF-485C-8299-B159B726BCD7}"/>
              </a:ext>
            </a:extLst>
          </p:cNvPr>
          <p:cNvSpPr/>
          <p:nvPr/>
        </p:nvSpPr>
        <p:spPr>
          <a:xfrm>
            <a:off x="718653" y="549442"/>
            <a:ext cx="3316287" cy="492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 REGULATÓRIO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2853979B-FCDC-42BD-BB04-73B28F34D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7325" y="1844675"/>
            <a:ext cx="2108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pt-BR" sz="2200" b="1" dirty="0">
                <a:solidFill>
                  <a:schemeClr val="accent1">
                    <a:lumMod val="50000"/>
                  </a:schemeClr>
                </a:solidFill>
              </a:rPr>
              <a:t>Destaques</a:t>
            </a:r>
          </a:p>
        </p:txBody>
      </p:sp>
      <p:pic>
        <p:nvPicPr>
          <p:cNvPr id="17" name="Picture 20" descr="Resultado de imagem para rdc">
            <a:extLst>
              <a:ext uri="{FF2B5EF4-FFF2-40B4-BE49-F238E27FC236}">
                <a16:creationId xmlns:a16="http://schemas.microsoft.com/office/drawing/2014/main" xmlns="" id="{E14DFC1C-A18A-427C-8745-F7713A4C2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5449" y="3184410"/>
            <a:ext cx="2118529" cy="187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xmlns="" id="{2C6B2A5F-E622-4C04-B4ED-6FBBD317F4BD}"/>
              </a:ext>
            </a:extLst>
          </p:cNvPr>
          <p:cNvSpPr/>
          <p:nvPr/>
        </p:nvSpPr>
        <p:spPr>
          <a:xfrm>
            <a:off x="1487488" y="1322108"/>
            <a:ext cx="10906125" cy="4971574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pt-BR" sz="2200" b="1" u="sng" dirty="0">
                <a:solidFill>
                  <a:schemeClr val="accent1">
                    <a:lumMod val="50000"/>
                  </a:schemeClr>
                </a:solidFill>
              </a:rPr>
              <a:t>RDC 207/2018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Organização das ações de vigilância sanitária 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exercidas pela União, Estados, Distrito Federal e municípios, relativas à autorização de funcionamento, licenciamento, registro, certificação de boas práticas, fiscalização, inspeção e normatização no âmbito do SNVS. </a:t>
            </a:r>
          </a:p>
          <a:p>
            <a:pPr>
              <a:defRPr/>
            </a:pPr>
            <a:endParaRPr lang="pt-BR" sz="22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pt-BR" sz="2200" b="1" u="sng" dirty="0">
                <a:solidFill>
                  <a:schemeClr val="accent1">
                    <a:lumMod val="50000"/>
                  </a:schemeClr>
                </a:solidFill>
              </a:rPr>
              <a:t>RDC 206/2017 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– Estabelece o regulamento do </a:t>
            </a: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Programa de Regularização de Débitos (PRD) 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criado pela Lei nº 13.494/2017 para </a:t>
            </a: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parcelamento de débitos não tributários no âmbito da ANVISA.</a:t>
            </a:r>
          </a:p>
          <a:p>
            <a:pPr>
              <a:defRPr/>
            </a:pPr>
            <a:endParaRPr lang="pt-BR" sz="22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pt-BR" sz="2200" b="1" u="sng" dirty="0">
                <a:solidFill>
                  <a:schemeClr val="accent1">
                    <a:lumMod val="50000"/>
                  </a:schemeClr>
                </a:solidFill>
              </a:rPr>
              <a:t>RDC 205/2017 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- Procedimento especial para anuência de ensaios clínicos, certificação de boas práticas de fabricação e registro de novos medicamentos para tratamento, diagnóstico ou prevenção de </a:t>
            </a: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doenças raras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pPr>
              <a:defRPr/>
            </a:pP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</a:p>
        </p:txBody>
      </p:sp>
      <p:sp>
        <p:nvSpPr>
          <p:cNvPr id="19" name="CaixaDeTexto 10">
            <a:extLst>
              <a:ext uri="{FF2B5EF4-FFF2-40B4-BE49-F238E27FC236}">
                <a16:creationId xmlns:a16="http://schemas.microsoft.com/office/drawing/2014/main" xmlns="" id="{3CC22E86-A5A0-4E87-B9BE-F0898AC8D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6120" y="693202"/>
            <a:ext cx="4503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pt-BR" sz="2400" b="1" dirty="0">
                <a:solidFill>
                  <a:srgbClr val="44546A"/>
                </a:solidFill>
              </a:rPr>
              <a:t>72 RDC publicadas</a:t>
            </a:r>
          </a:p>
        </p:txBody>
      </p:sp>
    </p:spTree>
    <p:extLst>
      <p:ext uri="{BB962C8B-B14F-4D97-AF65-F5344CB8AC3E}">
        <p14:creationId xmlns:p14="http://schemas.microsoft.com/office/powerpoint/2010/main" val="3939623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0354E679-02BF-485C-8299-B159B726BCD7}"/>
              </a:ext>
            </a:extLst>
          </p:cNvPr>
          <p:cNvSpPr/>
          <p:nvPr/>
        </p:nvSpPr>
        <p:spPr>
          <a:xfrm>
            <a:off x="718653" y="549442"/>
            <a:ext cx="3316287" cy="492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 REGULATÓRIO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2853979B-FCDC-42BD-BB04-73B28F34D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7325" y="1844675"/>
            <a:ext cx="2108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pt-BR" sz="2200" b="1" dirty="0">
                <a:solidFill>
                  <a:schemeClr val="accent1">
                    <a:lumMod val="50000"/>
                  </a:schemeClr>
                </a:solidFill>
              </a:rPr>
              <a:t>Destaques</a:t>
            </a:r>
          </a:p>
        </p:txBody>
      </p:sp>
      <p:pic>
        <p:nvPicPr>
          <p:cNvPr id="17" name="Picture 20" descr="Resultado de imagem para rdc">
            <a:extLst>
              <a:ext uri="{FF2B5EF4-FFF2-40B4-BE49-F238E27FC236}">
                <a16:creationId xmlns:a16="http://schemas.microsoft.com/office/drawing/2014/main" xmlns="" id="{E14DFC1C-A18A-427C-8745-F7713A4C2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5449" y="3184410"/>
            <a:ext cx="2118529" cy="187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xmlns="" id="{B8E9DCE2-A65C-487C-980A-9A77CAEBB6CE}"/>
              </a:ext>
            </a:extLst>
          </p:cNvPr>
          <p:cNvSpPr/>
          <p:nvPr/>
        </p:nvSpPr>
        <p:spPr>
          <a:xfrm>
            <a:off x="1559496" y="1340768"/>
            <a:ext cx="10906125" cy="4597003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pt-BR" sz="2200" b="1" u="sng" dirty="0">
                <a:solidFill>
                  <a:schemeClr val="accent1">
                    <a:lumMod val="50000"/>
                  </a:schemeClr>
                </a:solidFill>
              </a:rPr>
              <a:t>RDC 204/2017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Aprova os critérios e os procedimentos para o enquadramento na categoria prioritária, 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de petições de registro, pós-registro e anuência prévia em pesquisa clínica de medicamentos conforme previsto na Lei nº 6.360/1976 e na Lei nº 13.411/2016.</a:t>
            </a:r>
          </a:p>
          <a:p>
            <a:pPr>
              <a:defRPr/>
            </a:pPr>
            <a:endParaRPr lang="pt-BR" sz="22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pt-BR" sz="2200" b="1" u="sng" dirty="0">
                <a:solidFill>
                  <a:schemeClr val="accent1">
                    <a:lumMod val="50000"/>
                  </a:schemeClr>
                </a:solidFill>
              </a:rPr>
              <a:t>RDC 203/2017 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- Estabelece os </a:t>
            </a: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critérios e os procedimentos para importação, em caráter de excepcionalidade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, de produtos sujeitos à vigilância sanitária sem registro destinados exclusivamente para uso em programas de saúde pública do Ministério da Saúde e entidades vinculadas.</a:t>
            </a:r>
          </a:p>
          <a:p>
            <a:pPr>
              <a:defRPr/>
            </a:pP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 </a:t>
            </a:r>
          </a:p>
          <a:p>
            <a:pPr>
              <a:defRPr/>
            </a:pPr>
            <a:r>
              <a:rPr lang="pt-BR" sz="2200" b="1" u="sng" dirty="0">
                <a:solidFill>
                  <a:schemeClr val="accent1">
                    <a:lumMod val="50000"/>
                  </a:schemeClr>
                </a:solidFill>
              </a:rPr>
              <a:t>RDC 184/2017 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Simplificação do processo de avaliação toxicológica 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para registro e alterações pós-registro de produtos técnicos, </a:t>
            </a:r>
            <a:r>
              <a:rPr lang="pt-BR" sz="2200" dirty="0" err="1">
                <a:solidFill>
                  <a:schemeClr val="accent1">
                    <a:lumMod val="50000"/>
                  </a:schemeClr>
                </a:solidFill>
              </a:rPr>
              <a:t>pré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-misturas, agrotóxicos, afins e preservativos de madeira. </a:t>
            </a:r>
            <a:endParaRPr lang="pt-BR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CaixaDeTexto 10">
            <a:extLst>
              <a:ext uri="{FF2B5EF4-FFF2-40B4-BE49-F238E27FC236}">
                <a16:creationId xmlns:a16="http://schemas.microsoft.com/office/drawing/2014/main" xmlns="" id="{17A7AD0C-6243-493D-AFE7-14FE36EF1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6120" y="693202"/>
            <a:ext cx="4503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pt-BR" sz="2400" b="1" dirty="0">
                <a:solidFill>
                  <a:srgbClr val="44546A"/>
                </a:solidFill>
              </a:rPr>
              <a:t>72 RDC publicadas</a:t>
            </a:r>
          </a:p>
        </p:txBody>
      </p:sp>
    </p:spTree>
    <p:extLst>
      <p:ext uri="{BB962C8B-B14F-4D97-AF65-F5344CB8AC3E}">
        <p14:creationId xmlns:p14="http://schemas.microsoft.com/office/powerpoint/2010/main" val="809355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0354E679-02BF-485C-8299-B159B726BCD7}"/>
              </a:ext>
            </a:extLst>
          </p:cNvPr>
          <p:cNvSpPr/>
          <p:nvPr/>
        </p:nvSpPr>
        <p:spPr>
          <a:xfrm>
            <a:off x="718653" y="549442"/>
            <a:ext cx="3316287" cy="492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 REGULATÓRIO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2853979B-FCDC-42BD-BB04-73B28F34D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7325" y="1844675"/>
            <a:ext cx="2108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pt-BR" sz="2200" b="1" dirty="0">
                <a:solidFill>
                  <a:schemeClr val="accent1">
                    <a:lumMod val="50000"/>
                  </a:schemeClr>
                </a:solidFill>
              </a:rPr>
              <a:t>Destaques</a:t>
            </a:r>
          </a:p>
        </p:txBody>
      </p:sp>
      <p:pic>
        <p:nvPicPr>
          <p:cNvPr id="17" name="Picture 20" descr="Resultado de imagem para rdc">
            <a:extLst>
              <a:ext uri="{FF2B5EF4-FFF2-40B4-BE49-F238E27FC236}">
                <a16:creationId xmlns:a16="http://schemas.microsoft.com/office/drawing/2014/main" xmlns="" id="{E14DFC1C-A18A-427C-8745-F7713A4C2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5449" y="3184410"/>
            <a:ext cx="2118529" cy="187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xmlns="" id="{F40A0F32-6C90-4A43-A6C4-801CF56AA931}"/>
              </a:ext>
            </a:extLst>
          </p:cNvPr>
          <p:cNvSpPr/>
          <p:nvPr/>
        </p:nvSpPr>
        <p:spPr>
          <a:xfrm>
            <a:off x="1783080" y="2386719"/>
            <a:ext cx="10139363" cy="3473291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pt-BR" sz="2200" b="1" u="sng" dirty="0">
                <a:solidFill>
                  <a:schemeClr val="accent1">
                    <a:lumMod val="50000"/>
                  </a:schemeClr>
                </a:solidFill>
              </a:rPr>
              <a:t>183/2017:</a:t>
            </a: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Dispõe sobre procedimentos administrativos para a </a:t>
            </a: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concessão da CBPF para fabricantes de Produtos para a Saúde</a:t>
            </a:r>
          </a:p>
          <a:p>
            <a:pPr>
              <a:defRPr/>
            </a:pPr>
            <a:endParaRPr lang="pt-BR" sz="2200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pt-BR" sz="2200" b="1" u="sng" dirty="0">
                <a:solidFill>
                  <a:schemeClr val="accent1">
                    <a:lumMod val="50000"/>
                  </a:schemeClr>
                </a:solidFill>
              </a:rPr>
              <a:t>172/2017:</a:t>
            </a: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importação e a exportação de </a:t>
            </a: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bens e produtos destinados à pesquisa científica ou tecnológica e que envolvam seres humanos</a:t>
            </a:r>
          </a:p>
          <a:p>
            <a:pPr>
              <a:defRPr/>
            </a:pPr>
            <a:endParaRPr lang="pt-BR" sz="2200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pt-BR" sz="2200" b="1" u="sng" dirty="0">
                <a:solidFill>
                  <a:schemeClr val="accent1">
                    <a:lumMod val="50000"/>
                  </a:schemeClr>
                </a:solidFill>
              </a:rPr>
              <a:t>168/2017:</a:t>
            </a: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procedimento administrativo relativo à prévia anuência da Anvisa para a </a:t>
            </a: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concessão de patentes para produtos e processos farmacêuticos</a:t>
            </a:r>
          </a:p>
          <a:p>
            <a:pPr>
              <a:defRPr/>
            </a:pPr>
            <a:endParaRPr lang="pt-BR" sz="22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CaixaDeTexto 10">
            <a:extLst>
              <a:ext uri="{FF2B5EF4-FFF2-40B4-BE49-F238E27FC236}">
                <a16:creationId xmlns:a16="http://schemas.microsoft.com/office/drawing/2014/main" xmlns="" id="{354D4936-F58D-4E49-A3D9-22BCE23BE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6120" y="693202"/>
            <a:ext cx="4503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pt-BR" sz="2400" b="1" dirty="0">
                <a:solidFill>
                  <a:srgbClr val="44546A"/>
                </a:solidFill>
              </a:rPr>
              <a:t>72 RDC publicadas</a:t>
            </a:r>
          </a:p>
        </p:txBody>
      </p:sp>
    </p:spTree>
    <p:extLst>
      <p:ext uri="{BB962C8B-B14F-4D97-AF65-F5344CB8AC3E}">
        <p14:creationId xmlns:p14="http://schemas.microsoft.com/office/powerpoint/2010/main" val="3848589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0354E679-02BF-485C-8299-B159B726BCD7}"/>
              </a:ext>
            </a:extLst>
          </p:cNvPr>
          <p:cNvSpPr/>
          <p:nvPr/>
        </p:nvSpPr>
        <p:spPr>
          <a:xfrm>
            <a:off x="718653" y="549442"/>
            <a:ext cx="3316287" cy="492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 REGULATÓRIO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7E504A45-26B2-4E90-9DAE-4DF0B03939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" t="6888" r="8351" b="8153"/>
          <a:stretch/>
        </p:blipFill>
        <p:spPr>
          <a:xfrm>
            <a:off x="6240016" y="2132856"/>
            <a:ext cx="2765899" cy="284102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70A53FC4-0BA2-4288-BFD5-BAE12C36CB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" t="6888" r="8351" b="8153"/>
          <a:stretch/>
        </p:blipFill>
        <p:spPr>
          <a:xfrm>
            <a:off x="9175039" y="2161896"/>
            <a:ext cx="2765899" cy="284102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B8C3CAE2-BF7E-4B82-BD7F-6BB814FBBE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" t="6888" r="8351" b="8153"/>
          <a:stretch/>
        </p:blipFill>
        <p:spPr>
          <a:xfrm>
            <a:off x="3211846" y="2083742"/>
            <a:ext cx="2765899" cy="284102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44D6B4A2-F95E-4654-BA86-1CB41558BD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" t="6888" r="8351" b="8153"/>
          <a:stretch/>
        </p:blipFill>
        <p:spPr>
          <a:xfrm>
            <a:off x="271896" y="2068585"/>
            <a:ext cx="2765899" cy="2841023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2AB24574-6F5B-4906-8B70-E5436CD43E4C}"/>
              </a:ext>
            </a:extLst>
          </p:cNvPr>
          <p:cNvSpPr txBox="1"/>
          <p:nvPr/>
        </p:nvSpPr>
        <p:spPr>
          <a:xfrm>
            <a:off x="6912687" y="3027431"/>
            <a:ext cx="1237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>
                <a:solidFill>
                  <a:schemeClr val="accent1">
                    <a:lumMod val="50000"/>
                  </a:schemeClr>
                </a:solidFill>
              </a:rPr>
              <a:t>337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xmlns="" id="{44727938-6E00-49AB-B629-69070C786E72}"/>
              </a:ext>
            </a:extLst>
          </p:cNvPr>
          <p:cNvSpPr/>
          <p:nvPr/>
        </p:nvSpPr>
        <p:spPr>
          <a:xfrm>
            <a:off x="6027196" y="1889506"/>
            <a:ext cx="31915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</a:rPr>
              <a:t>Formatação dos</a:t>
            </a:r>
          </a:p>
          <a:p>
            <a:pPr algn="ctr">
              <a:defRPr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</a:rPr>
              <a:t>Atos Normativos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xmlns="" id="{1D206526-9159-4023-9F15-B137F9F20EB2}"/>
              </a:ext>
            </a:extLst>
          </p:cNvPr>
          <p:cNvSpPr/>
          <p:nvPr/>
        </p:nvSpPr>
        <p:spPr>
          <a:xfrm>
            <a:off x="3466149" y="1889506"/>
            <a:ext cx="22572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</a:rPr>
              <a:t>Bibliotecas </a:t>
            </a:r>
          </a:p>
          <a:p>
            <a:pPr algn="ctr">
              <a:defRPr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</a:rPr>
              <a:t>de Temas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xmlns="" id="{F5627E86-5E02-4E41-86D9-CF4E724ABAD5}"/>
              </a:ext>
            </a:extLst>
          </p:cNvPr>
          <p:cNvSpPr/>
          <p:nvPr/>
        </p:nvSpPr>
        <p:spPr>
          <a:xfrm>
            <a:off x="608604" y="1887958"/>
            <a:ext cx="1969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</a:rPr>
              <a:t>Guilhotina </a:t>
            </a:r>
          </a:p>
          <a:p>
            <a:pPr algn="ctr">
              <a:defRPr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</a:rPr>
              <a:t>Regulatória 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xmlns="" id="{887601F0-1815-45DD-9099-FB6DBA67A488}"/>
              </a:ext>
            </a:extLst>
          </p:cNvPr>
          <p:cNvSpPr/>
          <p:nvPr/>
        </p:nvSpPr>
        <p:spPr>
          <a:xfrm>
            <a:off x="9522489" y="1916227"/>
            <a:ext cx="1969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</a:rPr>
              <a:t>Consultas   Públicas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29AB9640-B9DB-4D49-A974-01FD8EEFDB54}"/>
              </a:ext>
            </a:extLst>
          </p:cNvPr>
          <p:cNvSpPr txBox="1"/>
          <p:nvPr/>
        </p:nvSpPr>
        <p:spPr>
          <a:xfrm>
            <a:off x="888476" y="2890730"/>
            <a:ext cx="13532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>
                <a:solidFill>
                  <a:schemeClr val="accent1">
                    <a:lumMod val="50000"/>
                  </a:schemeClr>
                </a:solidFill>
              </a:rPr>
              <a:t>208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93B406FA-1F22-42E5-9657-D277E6A2A68D}"/>
              </a:ext>
            </a:extLst>
          </p:cNvPr>
          <p:cNvSpPr txBox="1"/>
          <p:nvPr/>
        </p:nvSpPr>
        <p:spPr>
          <a:xfrm>
            <a:off x="3800597" y="2904738"/>
            <a:ext cx="13532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>
                <a:solidFill>
                  <a:schemeClr val="accent1">
                    <a:lumMod val="50000"/>
                  </a:schemeClr>
                </a:solidFill>
              </a:rPr>
              <a:t>400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861CFEFD-BC57-456D-9911-BD5C08CAE85D}"/>
              </a:ext>
            </a:extLst>
          </p:cNvPr>
          <p:cNvSpPr txBox="1"/>
          <p:nvPr/>
        </p:nvSpPr>
        <p:spPr>
          <a:xfrm>
            <a:off x="9809404" y="2981264"/>
            <a:ext cx="11384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>
                <a:solidFill>
                  <a:schemeClr val="accent1">
                    <a:lumMod val="50000"/>
                  </a:schemeClr>
                </a:solidFill>
              </a:rPr>
              <a:t> 45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80B2BC08-8F4C-4AD4-AE1D-E6A70938179C}"/>
              </a:ext>
            </a:extLst>
          </p:cNvPr>
          <p:cNvSpPr/>
          <p:nvPr/>
        </p:nvSpPr>
        <p:spPr>
          <a:xfrm>
            <a:off x="621626" y="3772848"/>
            <a:ext cx="1960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800" b="1" dirty="0">
                <a:solidFill>
                  <a:schemeClr val="accent1">
                    <a:lumMod val="50000"/>
                  </a:schemeClr>
                </a:solidFill>
              </a:rPr>
              <a:t>atos normativos</a:t>
            </a:r>
          </a:p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revogado</a:t>
            </a:r>
            <a:r>
              <a:rPr lang="pt-BR" sz="1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xmlns="" id="{8FC732FA-3C6A-4CB3-8AD7-274B038F8362}"/>
              </a:ext>
            </a:extLst>
          </p:cNvPr>
          <p:cNvSpPr/>
          <p:nvPr/>
        </p:nvSpPr>
        <p:spPr>
          <a:xfrm>
            <a:off x="621626" y="4299732"/>
            <a:ext cx="1943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solidFill>
                  <a:schemeClr val="accent1">
                    <a:lumMod val="50000"/>
                  </a:schemeClr>
                </a:solidFill>
              </a:rPr>
              <a:t>18,7% do estoque</a:t>
            </a: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D51E09D0-4ED3-4F83-ADB1-5692544BEF86}"/>
              </a:ext>
            </a:extLst>
          </p:cNvPr>
          <p:cNvSpPr/>
          <p:nvPr/>
        </p:nvSpPr>
        <p:spPr>
          <a:xfrm>
            <a:off x="3557929" y="3762678"/>
            <a:ext cx="20247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8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temas regulatórios </a:t>
            </a:r>
          </a:p>
          <a:p>
            <a:pPr algn="ctr"/>
            <a:r>
              <a:rPr lang="pt-BR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organizados em</a:t>
            </a:r>
          </a:p>
          <a:p>
            <a:pPr algn="ctr"/>
            <a:r>
              <a:rPr lang="pt-BR" sz="18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13 bibliotecas</a:t>
            </a: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xmlns="" id="{F82255A3-54EA-40F3-8009-4C0B943412C3}"/>
              </a:ext>
            </a:extLst>
          </p:cNvPr>
          <p:cNvSpPr/>
          <p:nvPr/>
        </p:nvSpPr>
        <p:spPr>
          <a:xfrm>
            <a:off x="6560044" y="4327548"/>
            <a:ext cx="1943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disponíveis no </a:t>
            </a:r>
          </a:p>
          <a:p>
            <a:pPr algn="ctr"/>
            <a:r>
              <a:rPr lang="pt-BR" sz="1800" dirty="0">
                <a:solidFill>
                  <a:schemeClr val="accent1">
                    <a:lumMod val="50000"/>
                  </a:schemeClr>
                </a:solidFill>
              </a:rPr>
              <a:t>portal</a:t>
            </a: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xmlns="" id="{E3527501-4FAC-415D-BD66-12EC4CB61FAE}"/>
              </a:ext>
            </a:extLst>
          </p:cNvPr>
          <p:cNvSpPr/>
          <p:nvPr/>
        </p:nvSpPr>
        <p:spPr>
          <a:xfrm>
            <a:off x="9482187" y="3888836"/>
            <a:ext cx="1988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Consultas sobre</a:t>
            </a:r>
          </a:p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Temas regulatórios</a:t>
            </a: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xmlns="" id="{893B2BD2-D122-48F8-BF8D-4E71E2B7C2BA}"/>
              </a:ext>
            </a:extLst>
          </p:cNvPr>
          <p:cNvSpPr/>
          <p:nvPr/>
        </p:nvSpPr>
        <p:spPr>
          <a:xfrm>
            <a:off x="6411600" y="3798407"/>
            <a:ext cx="23668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41% das normas em </a:t>
            </a:r>
          </a:p>
          <a:p>
            <a:pPr algn="ctr"/>
            <a:r>
              <a:rPr lang="pt-BR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formato m</a:t>
            </a:r>
            <a:r>
              <a:rPr lang="pt-BR" sz="18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ais amigável</a:t>
            </a: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27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324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D0B5CA0F-13F9-456A-A390-71DBEFFB5D49}"/>
              </a:ext>
            </a:extLst>
          </p:cNvPr>
          <p:cNvSpPr/>
          <p:nvPr/>
        </p:nvSpPr>
        <p:spPr>
          <a:xfrm>
            <a:off x="695400" y="188640"/>
            <a:ext cx="6096000" cy="8937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AÇÕES DE PRÉ-MERCADO E AVALIAÇÃO</a:t>
            </a:r>
          </a:p>
          <a:p>
            <a:pPr>
              <a:defRPr/>
            </a:pPr>
            <a:r>
              <a:rPr lang="pt-BR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RISCO SANITÁRIO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xmlns="" id="{E59D286B-2FA2-46A1-A786-C9D91CC5AC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6361421"/>
              </p:ext>
            </p:extLst>
          </p:nvPr>
        </p:nvGraphicFramePr>
        <p:xfrm>
          <a:off x="1487488" y="1772816"/>
          <a:ext cx="6385289" cy="4280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97BAF1E4-035D-4EC6-8AE7-5C5CC6759E08}"/>
              </a:ext>
            </a:extLst>
          </p:cNvPr>
          <p:cNvSpPr/>
          <p:nvPr/>
        </p:nvSpPr>
        <p:spPr>
          <a:xfrm>
            <a:off x="7872777" y="3372990"/>
            <a:ext cx="4087314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pt-PT" sz="20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Aumento de 81% nas certificações de CBPF emitidas </a:t>
            </a:r>
            <a:r>
              <a:rPr lang="pt-PT" sz="20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em 2017, em comparação com 2014.</a:t>
            </a:r>
            <a:endParaRPr lang="pt-BR" sz="2000" dirty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89DB3172-7B1E-4591-8B26-266EB1551A7A}"/>
              </a:ext>
            </a:extLst>
          </p:cNvPr>
          <p:cNvSpPr/>
          <p:nvPr/>
        </p:nvSpPr>
        <p:spPr>
          <a:xfrm>
            <a:off x="9184596" y="2636247"/>
            <a:ext cx="1463675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PT" sz="20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Destaque:</a:t>
            </a:r>
            <a:endParaRPr lang="pt-BR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18" descr="Resultado de imagem para linhas design">
            <a:extLst>
              <a:ext uri="{FF2B5EF4-FFF2-40B4-BE49-F238E27FC236}">
                <a16:creationId xmlns:a16="http://schemas.microsoft.com/office/drawing/2014/main" xmlns="" id="{31560289-0B62-4BBE-934D-17B717A7F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18" y="1429896"/>
            <a:ext cx="1554163" cy="465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130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D0B5CA0F-13F9-456A-A390-71DBEFFB5D49}"/>
              </a:ext>
            </a:extLst>
          </p:cNvPr>
          <p:cNvSpPr/>
          <p:nvPr/>
        </p:nvSpPr>
        <p:spPr>
          <a:xfrm>
            <a:off x="695400" y="188640"/>
            <a:ext cx="6096000" cy="8937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AÇÕES DE PRÉ-MERCADO E AVALIAÇÃO</a:t>
            </a:r>
          </a:p>
          <a:p>
            <a:pPr>
              <a:defRPr/>
            </a:pPr>
            <a:r>
              <a:rPr lang="pt-BR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RISCO SANITÁRIO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77693849-EFD7-4F3A-82B4-1ED2A01C58A9}"/>
              </a:ext>
            </a:extLst>
          </p:cNvPr>
          <p:cNvSpPr/>
          <p:nvPr/>
        </p:nvSpPr>
        <p:spPr>
          <a:xfrm>
            <a:off x="191264" y="1166043"/>
            <a:ext cx="6497244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1600" b="1" dirty="0">
                <a:solidFill>
                  <a:srgbClr val="004D9D"/>
                </a:solidFill>
                <a:latin typeface="+mj-lt"/>
              </a:rPr>
              <a:t>PASSIVO DE </a:t>
            </a:r>
            <a:r>
              <a:rPr lang="pt-BR" sz="2000" b="1" u="sng" dirty="0">
                <a:solidFill>
                  <a:srgbClr val="004D9D"/>
                </a:solidFill>
                <a:latin typeface="+mj-lt"/>
              </a:rPr>
              <a:t>REGISTRO</a:t>
            </a:r>
            <a:r>
              <a:rPr lang="pt-BR" sz="1600" b="1" dirty="0">
                <a:solidFill>
                  <a:srgbClr val="004D9D"/>
                </a:solidFill>
                <a:latin typeface="+mj-lt"/>
              </a:rPr>
              <a:t> DE PRODUTOS PARA SAÚDE ANTES DE 29.03.2017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8B27EDE0-0ACE-4129-8623-52AEEDB54815}"/>
              </a:ext>
            </a:extLst>
          </p:cNvPr>
          <p:cNvSpPr/>
          <p:nvPr/>
        </p:nvSpPr>
        <p:spPr>
          <a:xfrm>
            <a:off x="8152637" y="1743566"/>
            <a:ext cx="3254375" cy="369887"/>
          </a:xfrm>
          <a:prstGeom prst="rect">
            <a:avLst/>
          </a:prstGeom>
        </p:spPr>
        <p:txBody>
          <a:bodyPr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4">
              <a:defRPr/>
            </a:pPr>
            <a:r>
              <a:rPr lang="pt-BR" kern="0" dirty="0">
                <a:latin typeface="Franklin Gothic Demi Cond" panose="020B0706030402020204" pitchFamily="34" charset="0"/>
                <a:ea typeface="Arial"/>
                <a:cs typeface="Arial"/>
              </a:rPr>
              <a:t>ANTES DE 29.03.17: </a:t>
            </a:r>
            <a:r>
              <a:rPr lang="pt-BR" kern="0" dirty="0">
                <a:solidFill>
                  <a:srgbClr val="004C9C"/>
                </a:solidFill>
                <a:latin typeface="Franklin Gothic Demi Cond" panose="020B0706030402020204" pitchFamily="34" charset="0"/>
                <a:ea typeface="Arial"/>
                <a:cs typeface="Arial"/>
              </a:rPr>
              <a:t>780 PETIÇÕES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AE2F3A3F-7571-4534-A94D-90318F1B148A}"/>
              </a:ext>
            </a:extLst>
          </p:cNvPr>
          <p:cNvSpPr/>
          <p:nvPr/>
        </p:nvSpPr>
        <p:spPr>
          <a:xfrm>
            <a:off x="8152637" y="1249853"/>
            <a:ext cx="3368675" cy="368300"/>
          </a:xfrm>
          <a:prstGeom prst="rect">
            <a:avLst/>
          </a:prstGeom>
          <a:solidFill>
            <a:srgbClr val="004C9C"/>
          </a:solidFill>
          <a:ln>
            <a:solidFill>
              <a:srgbClr val="004C9C"/>
            </a:solidFill>
          </a:ln>
        </p:spPr>
        <p:txBody>
          <a:bodyPr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4">
              <a:defRPr/>
            </a:pPr>
            <a:r>
              <a:rPr lang="pt-BR" kern="0" dirty="0">
                <a:solidFill>
                  <a:schemeClr val="bg1"/>
                </a:solidFill>
                <a:latin typeface="Franklin Gothic Demi Cond" panose="020B0706030402020204" pitchFamily="34" charset="0"/>
                <a:ea typeface="Arial"/>
                <a:cs typeface="Arial"/>
              </a:rPr>
              <a:t>DADOS DO PASSIVO 29.03.17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7ECA9B38-47E8-4E6E-AAEC-923F34524C57}"/>
              </a:ext>
            </a:extLst>
          </p:cNvPr>
          <p:cNvSpPr/>
          <p:nvPr/>
        </p:nvSpPr>
        <p:spPr>
          <a:xfrm>
            <a:off x="8152637" y="2200766"/>
            <a:ext cx="3368675" cy="369887"/>
          </a:xfrm>
          <a:prstGeom prst="rect">
            <a:avLst/>
          </a:prstGeom>
        </p:spPr>
        <p:txBody>
          <a:bodyPr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4">
              <a:defRPr/>
            </a:pPr>
            <a:r>
              <a:rPr lang="pt-BR" kern="0" dirty="0">
                <a:latin typeface="Franklin Gothic Demi Cond" panose="020B0706030402020204" pitchFamily="34" charset="0"/>
                <a:ea typeface="Arial"/>
                <a:cs typeface="Arial"/>
              </a:rPr>
              <a:t>JÁ PUBLICADAS: </a:t>
            </a:r>
            <a:r>
              <a:rPr lang="pt-BR" kern="0" dirty="0">
                <a:solidFill>
                  <a:srgbClr val="70AD47"/>
                </a:solidFill>
                <a:latin typeface="Franklin Gothic Demi Cond" panose="020B0706030402020204" pitchFamily="34" charset="0"/>
                <a:ea typeface="Arial"/>
                <a:cs typeface="Arial"/>
              </a:rPr>
              <a:t>759 PETIÇÕES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EB2E20C7-1F83-49C4-9393-A017C80EEBD0}"/>
              </a:ext>
            </a:extLst>
          </p:cNvPr>
          <p:cNvSpPr/>
          <p:nvPr/>
        </p:nvSpPr>
        <p:spPr>
          <a:xfrm>
            <a:off x="8152636" y="2611619"/>
            <a:ext cx="3368675" cy="369332"/>
          </a:xfrm>
          <a:prstGeom prst="rect">
            <a:avLst/>
          </a:prstGeom>
        </p:spPr>
        <p:txBody>
          <a:bodyPr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904">
              <a:defRPr/>
            </a:pPr>
            <a:r>
              <a:rPr lang="pt-BR" kern="0" dirty="0">
                <a:latin typeface="Franklin Gothic Demi Cond" panose="020B0706030402020204" pitchFamily="34" charset="0"/>
                <a:ea typeface="Arial"/>
                <a:cs typeface="Arial"/>
              </a:rPr>
              <a:t>FALTA PUBLICAR: </a:t>
            </a:r>
            <a:r>
              <a:rPr lang="pt-BR" kern="0" dirty="0">
                <a:solidFill>
                  <a:schemeClr val="accent2"/>
                </a:solidFill>
                <a:latin typeface="Franklin Gothic Demi Cond" panose="020B0706030402020204" pitchFamily="34" charset="0"/>
                <a:ea typeface="Arial"/>
                <a:cs typeface="Arial"/>
              </a:rPr>
              <a:t>21 PETIÇÕES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048F1B1A-1F94-4192-9056-0E9C7470A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2700" y="3479117"/>
            <a:ext cx="334803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sz="1400" dirty="0">
                <a:latin typeface="Franklin Gothic Demi Cond" panose="020B0706030402020204" pitchFamily="34" charset="0"/>
                <a:cs typeface="Arial" panose="020B0604020202020204" pitchFamily="34" charset="0"/>
              </a:rPr>
              <a:t>RESTAM: </a:t>
            </a:r>
          </a:p>
          <a:p>
            <a:r>
              <a:rPr lang="pt-BR" altLang="pt-BR" dirty="0">
                <a:solidFill>
                  <a:srgbClr val="ED7D3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3% DO PASSIVO</a:t>
            </a:r>
            <a:endParaRPr lang="pt-BR" altLang="pt-BR" sz="1400" dirty="0">
              <a:solidFill>
                <a:srgbClr val="ED7D31"/>
              </a:solidFill>
              <a:latin typeface="Franklin Gothic Demi Cond" panose="020B0706030402020204" pitchFamily="34" charset="0"/>
              <a:cs typeface="Arial" panose="020B0604020202020204" pitchFamily="34" charset="0"/>
            </a:endParaRPr>
          </a:p>
          <a:p>
            <a:endParaRPr lang="pt-BR" altLang="pt-BR" sz="1400" dirty="0">
              <a:solidFill>
                <a:srgbClr val="004D9D"/>
              </a:solidFill>
              <a:latin typeface="Franklin Gothic Demi Cond" panose="020B07060304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xmlns="" id="{DDDEC33D-9940-3845-8DE1-9D0B0DEB6F3E}"/>
              </a:ext>
            </a:extLst>
          </p:cNvPr>
          <p:cNvSpPr/>
          <p:nvPr/>
        </p:nvSpPr>
        <p:spPr>
          <a:xfrm>
            <a:off x="282763" y="5261070"/>
            <a:ext cx="8618459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22023"/>
            <a:r>
              <a:rPr lang="pt-BR" sz="1100" dirty="0">
                <a:latin typeface="Franklin Gothic Demi Cond" panose="020B0706030402020204" pitchFamily="34" charset="0"/>
              </a:rPr>
              <a:t>*Não foi possível coletar os dados de Ago/17 e Out/17 </a:t>
            </a:r>
          </a:p>
          <a:p>
            <a:pPr defTabSz="422023"/>
            <a:r>
              <a:rPr lang="pt-BR" sz="1100" dirty="0">
                <a:latin typeface="Franklin Gothic Demi Cond" panose="020B0706030402020204" pitchFamily="34" charset="0"/>
              </a:rPr>
              <a:t>***Publicadas deferidas; Publicadas indeferidas; Petições encerradas</a:t>
            </a:r>
          </a:p>
        </p:txBody>
      </p:sp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xmlns="" id="{B08E591B-B9F8-4B50-9AE4-0F6AFF91536C}"/>
              </a:ext>
            </a:extLst>
          </p:cNvPr>
          <p:cNvGraphicFramePr>
            <a:graphicFrameLocks/>
          </p:cNvGraphicFramePr>
          <p:nvPr/>
        </p:nvGraphicFramePr>
        <p:xfrm>
          <a:off x="191264" y="1618152"/>
          <a:ext cx="8420279" cy="3642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Shape 3953">
            <a:extLst>
              <a:ext uri="{FF2B5EF4-FFF2-40B4-BE49-F238E27FC236}">
                <a16:creationId xmlns:a16="http://schemas.microsoft.com/office/drawing/2014/main" xmlns="" id="{8A83E263-FE86-4336-881E-AC83D7E72214}"/>
              </a:ext>
            </a:extLst>
          </p:cNvPr>
          <p:cNvSpPr/>
          <p:nvPr/>
        </p:nvSpPr>
        <p:spPr>
          <a:xfrm>
            <a:off x="8344784" y="3750579"/>
            <a:ext cx="287338" cy="4476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02" y="5053"/>
                </a:moveTo>
                <a:lnTo>
                  <a:pt x="14652" y="144"/>
                </a:lnTo>
                <a:cubicBezTo>
                  <a:pt x="14530" y="56"/>
                  <a:pt x="14362" y="0"/>
                  <a:pt x="14175" y="0"/>
                </a:cubicBezTo>
                <a:cubicBezTo>
                  <a:pt x="13802" y="0"/>
                  <a:pt x="13500" y="220"/>
                  <a:pt x="13500" y="491"/>
                </a:cubicBezTo>
                <a:cubicBezTo>
                  <a:pt x="13500" y="627"/>
                  <a:pt x="13576" y="750"/>
                  <a:pt x="13698" y="838"/>
                </a:cubicBezTo>
                <a:lnTo>
                  <a:pt x="19296" y="4909"/>
                </a:lnTo>
                <a:lnTo>
                  <a:pt x="675" y="4909"/>
                </a:lnTo>
                <a:cubicBezTo>
                  <a:pt x="302" y="4909"/>
                  <a:pt x="0" y="5129"/>
                  <a:pt x="0" y="5400"/>
                </a:cubicBezTo>
                <a:lnTo>
                  <a:pt x="0" y="21109"/>
                </a:lnTo>
                <a:cubicBezTo>
                  <a:pt x="0" y="21380"/>
                  <a:pt x="302" y="21600"/>
                  <a:pt x="675" y="21600"/>
                </a:cubicBezTo>
                <a:cubicBezTo>
                  <a:pt x="1048" y="21600"/>
                  <a:pt x="1350" y="21380"/>
                  <a:pt x="1350" y="21109"/>
                </a:cubicBezTo>
                <a:lnTo>
                  <a:pt x="1350" y="5891"/>
                </a:lnTo>
                <a:lnTo>
                  <a:pt x="19296" y="5891"/>
                </a:lnTo>
                <a:lnTo>
                  <a:pt x="13698" y="9962"/>
                </a:lnTo>
                <a:cubicBezTo>
                  <a:pt x="13575" y="10051"/>
                  <a:pt x="13500" y="10174"/>
                  <a:pt x="13500" y="10309"/>
                </a:cubicBezTo>
                <a:cubicBezTo>
                  <a:pt x="13500" y="10580"/>
                  <a:pt x="13802" y="10800"/>
                  <a:pt x="14175" y="10800"/>
                </a:cubicBezTo>
                <a:cubicBezTo>
                  <a:pt x="14362" y="10800"/>
                  <a:pt x="14531" y="10745"/>
                  <a:pt x="14653" y="10656"/>
                </a:cubicBezTo>
                <a:lnTo>
                  <a:pt x="21402" y="5747"/>
                </a:lnTo>
                <a:cubicBezTo>
                  <a:pt x="21525" y="5659"/>
                  <a:pt x="21600" y="5536"/>
                  <a:pt x="21600" y="5400"/>
                </a:cubicBezTo>
                <a:cubicBezTo>
                  <a:pt x="21600" y="5265"/>
                  <a:pt x="21524" y="5142"/>
                  <a:pt x="21402" y="5053"/>
                </a:cubicBezTo>
              </a:path>
            </a:pathLst>
          </a:custGeom>
          <a:solidFill>
            <a:srgbClr val="ED7D31"/>
          </a:solidFill>
          <a:ln w="12700">
            <a:noFill/>
            <a:miter lim="400000"/>
          </a:ln>
        </p:spPr>
        <p:txBody>
          <a:bodyPr lIns="38100" tIns="38100" rIns="38100" bIns="3810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677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D0B5CA0F-13F9-456A-A390-71DBEFFB5D49}"/>
              </a:ext>
            </a:extLst>
          </p:cNvPr>
          <p:cNvSpPr/>
          <p:nvPr/>
        </p:nvSpPr>
        <p:spPr>
          <a:xfrm>
            <a:off x="695400" y="188640"/>
            <a:ext cx="6096000" cy="8937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AÇÕES DE PRÉ-MERCADO E AVALIAÇÃO</a:t>
            </a:r>
          </a:p>
          <a:p>
            <a:pPr>
              <a:defRPr/>
            </a:pPr>
            <a:r>
              <a:rPr lang="pt-BR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RISCO SANITÁRIO</a:t>
            </a:r>
          </a:p>
        </p:txBody>
      </p:sp>
      <p:pic>
        <p:nvPicPr>
          <p:cNvPr id="3" name="Picture 4" descr="Resultado de imagem para line design">
            <a:extLst>
              <a:ext uri="{FF2B5EF4-FFF2-40B4-BE49-F238E27FC236}">
                <a16:creationId xmlns:a16="http://schemas.microsoft.com/office/drawing/2014/main" xmlns="" id="{2BDBD345-89AB-475A-BCF8-2680D12A5B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001444">
                  <a:alpha val="31765"/>
                </a:srgbClr>
              </a:clrFrom>
              <a:clrTo>
                <a:srgbClr val="001444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-1068085" y="2430185"/>
            <a:ext cx="4674480" cy="256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E45C2A69-6318-42AC-A8D5-13AAF4CC940B}"/>
              </a:ext>
            </a:extLst>
          </p:cNvPr>
          <p:cNvSpPr/>
          <p:nvPr/>
        </p:nvSpPr>
        <p:spPr>
          <a:xfrm>
            <a:off x="2122971" y="1512603"/>
            <a:ext cx="1373188" cy="431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Alimentos</a:t>
            </a:r>
            <a:endParaRPr lang="pt-BR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2A26188-934B-4BD8-BCB1-A08F530779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09" y="1492865"/>
            <a:ext cx="411123" cy="411123"/>
          </a:xfrm>
          <a:prstGeom prst="rect">
            <a:avLst/>
          </a:prstGeom>
        </p:spPr>
      </p:pic>
      <p:graphicFrame>
        <p:nvGraphicFramePr>
          <p:cNvPr id="6" name="Chart 19">
            <a:extLst>
              <a:ext uri="{FF2B5EF4-FFF2-40B4-BE49-F238E27FC236}">
                <a16:creationId xmlns:a16="http://schemas.microsoft.com/office/drawing/2014/main" xmlns="" id="{A9158CB4-1E7A-4462-AB39-D53E1B1C89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9695779"/>
              </p:ext>
            </p:extLst>
          </p:nvPr>
        </p:nvGraphicFramePr>
        <p:xfrm>
          <a:off x="2481362" y="2348880"/>
          <a:ext cx="5756205" cy="3727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E8B40605-A9FF-4857-8A82-66EFB1EF6992}"/>
              </a:ext>
            </a:extLst>
          </p:cNvPr>
          <p:cNvSpPr/>
          <p:nvPr/>
        </p:nvSpPr>
        <p:spPr>
          <a:xfrm>
            <a:off x="3372334" y="2163478"/>
            <a:ext cx="2276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Registro de Alimentos</a:t>
            </a: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F8E9D582-42C9-4011-A294-3184E1648730}"/>
              </a:ext>
            </a:extLst>
          </p:cNvPr>
          <p:cNvSpPr/>
          <p:nvPr/>
        </p:nvSpPr>
        <p:spPr>
          <a:xfrm>
            <a:off x="8561663" y="1944403"/>
            <a:ext cx="3135313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PT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Queda de aproximadamente </a:t>
            </a:r>
            <a:r>
              <a:rPr lang="pt-PT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40% nas petições indeferidas </a:t>
            </a:r>
            <a:r>
              <a:rPr lang="pt-PT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 aumento de 3% nas deferidas</a:t>
            </a: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etângulo 1">
            <a:extLst>
              <a:ext uri="{FF2B5EF4-FFF2-40B4-BE49-F238E27FC236}">
                <a16:creationId xmlns:a16="http://schemas.microsoft.com/office/drawing/2014/main" xmlns="" id="{2CAE1672-F9B0-419D-8DA2-69459A2B9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7809" y="5725828"/>
            <a:ext cx="14160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altLang="pt-BR" sz="9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Fonte: GGALI/ANVISA. </a:t>
            </a:r>
            <a:endParaRPr lang="pt-BR" altLang="pt-BR" sz="90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96E79C06-3E93-4FB6-8FFD-3389EB964C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474" y="3101882"/>
            <a:ext cx="1937692" cy="235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48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D0B5CA0F-13F9-456A-A390-71DBEFFB5D49}"/>
              </a:ext>
            </a:extLst>
          </p:cNvPr>
          <p:cNvSpPr/>
          <p:nvPr/>
        </p:nvSpPr>
        <p:spPr>
          <a:xfrm>
            <a:off x="695400" y="188640"/>
            <a:ext cx="6096000" cy="8937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AÇÕES DE PRÉ-MERCADO E AVALIAÇÃO</a:t>
            </a:r>
          </a:p>
          <a:p>
            <a:pPr>
              <a:defRPr/>
            </a:pPr>
            <a:r>
              <a:rPr lang="pt-BR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RISCO SANITÁRIO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xmlns="" id="{3D0221B8-071C-48BD-8884-1EC038E18B50}"/>
              </a:ext>
            </a:extLst>
          </p:cNvPr>
          <p:cNvGrpSpPr/>
          <p:nvPr/>
        </p:nvGrpSpPr>
        <p:grpSpPr>
          <a:xfrm>
            <a:off x="9069889" y="1314355"/>
            <a:ext cx="3255358" cy="4725762"/>
            <a:chOff x="9130673" y="1805670"/>
            <a:chExt cx="3255358" cy="4725762"/>
          </a:xfrm>
        </p:grpSpPr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xmlns="" id="{1D1102B9-C318-44B1-B050-1D813A98623F}"/>
                </a:ext>
              </a:extLst>
            </p:cNvPr>
            <p:cNvSpPr/>
            <p:nvPr/>
          </p:nvSpPr>
          <p:spPr>
            <a:xfrm>
              <a:off x="9130673" y="5815822"/>
              <a:ext cx="1982086" cy="653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5" name="Picture 6" descr="Resultado de imagem para line design">
              <a:extLst>
                <a:ext uri="{FF2B5EF4-FFF2-40B4-BE49-F238E27FC236}">
                  <a16:creationId xmlns:a16="http://schemas.microsoft.com/office/drawing/2014/main" xmlns="" id="{2B0DEE38-F620-43A9-814D-7166EECA7D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105870" y="3251271"/>
              <a:ext cx="4725762" cy="1834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49480A02-EF0D-4A54-BE84-C0043C7EF7F6}"/>
              </a:ext>
            </a:extLst>
          </p:cNvPr>
          <p:cNvSpPr/>
          <p:nvPr/>
        </p:nvSpPr>
        <p:spPr>
          <a:xfrm>
            <a:off x="-57360" y="1291109"/>
            <a:ext cx="1516062" cy="430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Cosméticos</a:t>
            </a:r>
            <a:endParaRPr lang="pt-BR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49653F9A-BA54-4575-891C-38486985FC9B}"/>
              </a:ext>
            </a:extLst>
          </p:cNvPr>
          <p:cNvSpPr/>
          <p:nvPr/>
        </p:nvSpPr>
        <p:spPr>
          <a:xfrm>
            <a:off x="1235389" y="1812132"/>
            <a:ext cx="89916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PT" sz="20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Foram </a:t>
            </a:r>
            <a:r>
              <a:rPr lang="pt-PT" sz="20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43.680 novos cosméticos </a:t>
            </a:r>
            <a:r>
              <a:rPr lang="pt-PT" sz="20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(registro simplificado - </a:t>
            </a:r>
            <a:r>
              <a:rPr lang="pt-PT" sz="20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baixo risco) e </a:t>
            </a:r>
            <a:r>
              <a:rPr lang="pt-PT" sz="20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registrados</a:t>
            </a:r>
            <a:r>
              <a:rPr lang="pt-PT" sz="20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699 cosméticos. </a:t>
            </a:r>
          </a:p>
          <a:p>
            <a:pPr>
              <a:defRPr/>
            </a:pPr>
            <a:endParaRPr lang="pt-PT" sz="2000" b="1" dirty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0B994A98-9442-41A3-A841-6A48DEFC997E}"/>
              </a:ext>
            </a:extLst>
          </p:cNvPr>
          <p:cNvSpPr/>
          <p:nvPr/>
        </p:nvSpPr>
        <p:spPr>
          <a:xfrm>
            <a:off x="-3855" y="3050930"/>
            <a:ext cx="1385887" cy="431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Saneantes</a:t>
            </a:r>
            <a:endParaRPr lang="pt-BR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900A2BAF-8F9E-4FDC-87F7-E59DC9635293}"/>
              </a:ext>
            </a:extLst>
          </p:cNvPr>
          <p:cNvSpPr/>
          <p:nvPr/>
        </p:nvSpPr>
        <p:spPr>
          <a:xfrm>
            <a:off x="1343472" y="3528957"/>
            <a:ext cx="89916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PT" sz="20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Foram</a:t>
            </a:r>
            <a:r>
              <a:rPr lang="pt-PT" sz="20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0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deferidos</a:t>
            </a:r>
            <a:r>
              <a:rPr lang="pt-PT" sz="20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1.064 registros</a:t>
            </a:r>
            <a:r>
              <a:rPr lang="pt-PT" sz="20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F77C9D1B-8364-4C22-AE45-82542138B8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704" y="3520444"/>
            <a:ext cx="498768" cy="46845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2EE84D80-A75C-4697-9D14-9787746B30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854" y="1809919"/>
            <a:ext cx="503838" cy="473399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A86F8A2A-BF30-4FB2-AE85-A754421227E7}"/>
              </a:ext>
            </a:extLst>
          </p:cNvPr>
          <p:cNvSpPr/>
          <p:nvPr/>
        </p:nvSpPr>
        <p:spPr>
          <a:xfrm>
            <a:off x="1343472" y="4661710"/>
            <a:ext cx="931452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PT" sz="20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Peticionamento simplificado </a:t>
            </a:r>
            <a:r>
              <a:rPr lang="pt-PT" sz="20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para avaliação toxicológica de produtos com a mesma formulação e composição da petição matriz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pt-PT" sz="1000" dirty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PT" sz="20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489 decisões publicadas de avaliação toxicológica </a:t>
            </a:r>
            <a:r>
              <a:rPr lang="pt-PT" sz="20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para registro de agrotóxico</a:t>
            </a:r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AF57CED3-A5B3-4B21-9EBB-996393D9C913}"/>
              </a:ext>
            </a:extLst>
          </p:cNvPr>
          <p:cNvSpPr/>
          <p:nvPr/>
        </p:nvSpPr>
        <p:spPr>
          <a:xfrm>
            <a:off x="-11169" y="4435176"/>
            <a:ext cx="1560512" cy="431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Agrotóxicos</a:t>
            </a:r>
            <a:endParaRPr lang="pt-BR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" name="Picture 2" descr="poison icon">
            <a:extLst>
              <a:ext uri="{FF2B5EF4-FFF2-40B4-BE49-F238E27FC236}">
                <a16:creationId xmlns:a16="http://schemas.microsoft.com/office/drawing/2014/main" xmlns="" id="{5E915835-00D9-428F-A60A-9FDB6E53A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24" y="4978045"/>
            <a:ext cx="391690" cy="39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999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>
            <a:extLst>
              <a:ext uri="{FF2B5EF4-FFF2-40B4-BE49-F238E27FC236}">
                <a16:creationId xmlns:a16="http://schemas.microsoft.com/office/drawing/2014/main" xmlns="" id="{481A26C5-6AD4-454F-B252-43DDA27CE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" t="21170" r="4716" b="1672"/>
          <a:stretch>
            <a:fillRect/>
          </a:stretch>
        </p:blipFill>
        <p:spPr bwMode="auto">
          <a:xfrm>
            <a:off x="1343472" y="1412776"/>
            <a:ext cx="9522339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AEAF4EBE-43FF-4E3B-9708-0EC6F94807DC}"/>
              </a:ext>
            </a:extLst>
          </p:cNvPr>
          <p:cNvSpPr/>
          <p:nvPr/>
        </p:nvSpPr>
        <p:spPr>
          <a:xfrm>
            <a:off x="1919536" y="476672"/>
            <a:ext cx="4932362" cy="492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 ESTRATÉGICOS ANVISA</a:t>
            </a:r>
          </a:p>
        </p:txBody>
      </p:sp>
    </p:spTree>
    <p:extLst>
      <p:ext uri="{BB962C8B-B14F-4D97-AF65-F5344CB8AC3E}">
        <p14:creationId xmlns:p14="http://schemas.microsoft.com/office/powerpoint/2010/main" val="3244703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1737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72C32752-6981-486F-8DC9-78EC18B88E14}"/>
              </a:ext>
            </a:extLst>
          </p:cNvPr>
          <p:cNvSpPr/>
          <p:nvPr/>
        </p:nvSpPr>
        <p:spPr>
          <a:xfrm>
            <a:off x="767408" y="332656"/>
            <a:ext cx="75034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AÇÕES DE PÓS-USO, CONTROLE E MONITORAMENTO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C9D656C4-D851-4FBC-85E8-5474040BCE48}"/>
              </a:ext>
            </a:extLst>
          </p:cNvPr>
          <p:cNvSpPr/>
          <p:nvPr/>
        </p:nvSpPr>
        <p:spPr>
          <a:xfrm>
            <a:off x="423243" y="1334774"/>
            <a:ext cx="36029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Resistência aos Antimicrobianos</a:t>
            </a:r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7A5FAE73-DAAC-4C5A-93FD-9D1F97ACA9BF}"/>
              </a:ext>
            </a:extLst>
          </p:cNvPr>
          <p:cNvSpPr/>
          <p:nvPr/>
        </p:nvSpPr>
        <p:spPr>
          <a:xfrm>
            <a:off x="859806" y="1688786"/>
            <a:ext cx="10787062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Publicação do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Plano de Ação da Vigilância Sanitária em Resistência aos Antimicrobianos, para prevenção e o controle dos casos no país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, e será executado em cinco anos, com avaliações anuais.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5E0A3567-D7ED-40C7-AEA6-D3A748CF6042}"/>
              </a:ext>
            </a:extLst>
          </p:cNvPr>
          <p:cNvSpPr/>
          <p:nvPr/>
        </p:nvSpPr>
        <p:spPr>
          <a:xfrm>
            <a:off x="343564" y="2898789"/>
            <a:ext cx="1207135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750"/>
              </a:spcAft>
              <a:defRPr/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Comissão Nacional de Vigilância Sanitária para Segurança do Paciente em Serviços de Saúde (CONASP)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8847DAF1-4C77-4FA9-BF86-2D434395D887}"/>
              </a:ext>
            </a:extLst>
          </p:cNvPr>
          <p:cNvSpPr/>
          <p:nvPr/>
        </p:nvSpPr>
        <p:spPr>
          <a:xfrm>
            <a:off x="843627" y="3348052"/>
            <a:ext cx="10771187" cy="8001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§"/>
              <a:defRPr/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De natureza consultiva, foi criada para assessorar a Agência na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elaboração de normas e medidas de relevância nacional relacionadas à segurança do paciente em serviços de saúde.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8F1B334C-BC18-42F3-86E6-AB9F0771AF68}"/>
              </a:ext>
            </a:extLst>
          </p:cNvPr>
          <p:cNvSpPr/>
          <p:nvPr/>
        </p:nvSpPr>
        <p:spPr>
          <a:xfrm>
            <a:off x="345133" y="4729939"/>
            <a:ext cx="1055097" cy="4255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  <a:defRPr/>
            </a:pPr>
            <a:r>
              <a:rPr lang="pt-BR" sz="2000" b="1" dirty="0" err="1">
                <a:solidFill>
                  <a:schemeClr val="accent1">
                    <a:lumMod val="50000"/>
                  </a:schemeClr>
                </a:solidFill>
              </a:rPr>
              <a:t>Notivisa</a:t>
            </a:r>
            <a:endParaRPr lang="pt-BR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5543828B-5139-4337-A584-396F37EB80D8}"/>
              </a:ext>
            </a:extLst>
          </p:cNvPr>
          <p:cNvSpPr/>
          <p:nvPr/>
        </p:nvSpPr>
        <p:spPr>
          <a:xfrm>
            <a:off x="767408" y="5106176"/>
            <a:ext cx="1071562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spcAft>
                <a:spcPts val="750"/>
              </a:spcAft>
              <a:buFont typeface="Wingdings" panose="05000000000000000000" pitchFamily="2" charset="2"/>
              <a:buChar char="§"/>
              <a:defRPr/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O número de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notificações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tem crescido de forma constante desde 2013, com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aumento de 42,2% em 2017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. No mesmo período as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queixas técnicas cresceram 18% e os eventos adversos 61%. 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xmlns="" id="{AF87ED76-92A5-4F9B-AC16-FCC5AB4F6B6E}"/>
              </a:ext>
            </a:extLst>
          </p:cNvPr>
          <p:cNvCxnSpPr>
            <a:cxnSpLocks/>
          </p:cNvCxnSpPr>
          <p:nvPr/>
        </p:nvCxnSpPr>
        <p:spPr>
          <a:xfrm>
            <a:off x="0" y="2636912"/>
            <a:ext cx="12192000" cy="0"/>
          </a:xfrm>
          <a:prstGeom prst="line">
            <a:avLst/>
          </a:prstGeom>
          <a:ln w="95250" cmpd="tri">
            <a:solidFill>
              <a:schemeClr val="accent5">
                <a:lumMod val="50000"/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xmlns="" id="{A07D0010-0EC2-4A15-BF1D-8DAACF171168}"/>
              </a:ext>
            </a:extLst>
          </p:cNvPr>
          <p:cNvCxnSpPr>
            <a:cxnSpLocks/>
          </p:cNvCxnSpPr>
          <p:nvPr/>
        </p:nvCxnSpPr>
        <p:spPr>
          <a:xfrm>
            <a:off x="0" y="4444250"/>
            <a:ext cx="12192000" cy="0"/>
          </a:xfrm>
          <a:prstGeom prst="line">
            <a:avLst/>
          </a:prstGeom>
          <a:ln w="95250" cmpd="tri">
            <a:solidFill>
              <a:schemeClr val="accent5">
                <a:lumMod val="50000"/>
                <a:alpha val="2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151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72C32752-6981-486F-8DC9-78EC18B88E14}"/>
              </a:ext>
            </a:extLst>
          </p:cNvPr>
          <p:cNvSpPr/>
          <p:nvPr/>
        </p:nvSpPr>
        <p:spPr>
          <a:xfrm>
            <a:off x="767408" y="332656"/>
            <a:ext cx="75034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AÇÕES DE PÓS-USO, CONTROLE E MONITORAMENTO</a:t>
            </a:r>
          </a:p>
        </p:txBody>
      </p:sp>
      <p:pic>
        <p:nvPicPr>
          <p:cNvPr id="3" name="Picture 27" descr="http://www.sasc.org.br/images/paginas/icon-9214_40302418043890.png">
            <a:extLst>
              <a:ext uri="{FF2B5EF4-FFF2-40B4-BE49-F238E27FC236}">
                <a16:creationId xmlns:a16="http://schemas.microsoft.com/office/drawing/2014/main" xmlns="" id="{CF85415B-2807-48BC-82EA-052B41538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328" y="3578762"/>
            <a:ext cx="871881" cy="87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D1EC8FC8-3FEC-4FD0-B93D-2C6251C2338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1556" y="1524504"/>
            <a:ext cx="2265008" cy="151501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6072F92B-BBB3-43F0-B08E-02D7E24BC907}"/>
              </a:ext>
            </a:extLst>
          </p:cNvPr>
          <p:cNvSpPr/>
          <p:nvPr/>
        </p:nvSpPr>
        <p:spPr>
          <a:xfrm>
            <a:off x="202465" y="1931522"/>
            <a:ext cx="286640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285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total de </a:t>
            </a:r>
            <a:r>
              <a:rPr lang="en-US" sz="2000" b="1" dirty="0" err="1">
                <a:solidFill>
                  <a:srgbClr val="002060"/>
                </a:solidFill>
              </a:rPr>
              <a:t>denúncias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sobre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SERVIÇOS DE INTERESSE PARA SAÚDE </a:t>
            </a:r>
          </a:p>
          <a:p>
            <a:pPr algn="ctr"/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6" name="Picture 9" descr="Resultado de imagem para tatuador">
            <a:extLst>
              <a:ext uri="{FF2B5EF4-FFF2-40B4-BE49-F238E27FC236}">
                <a16:creationId xmlns:a16="http://schemas.microsoft.com/office/drawing/2014/main" xmlns="" id="{99BB5950-67A2-4733-8844-511117568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357" y="1949430"/>
            <a:ext cx="2265008" cy="151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xmlns="" id="{C6D81A6A-97B8-455C-93C0-FA6B74B6935A}"/>
              </a:ext>
            </a:extLst>
          </p:cNvPr>
          <p:cNvGrpSpPr/>
          <p:nvPr/>
        </p:nvGrpSpPr>
        <p:grpSpPr>
          <a:xfrm>
            <a:off x="3143672" y="3789040"/>
            <a:ext cx="3115915" cy="1494023"/>
            <a:chOff x="4308316" y="2212852"/>
            <a:chExt cx="2719853" cy="1494023"/>
          </a:xfrm>
        </p:grpSpPr>
        <p:pic>
          <p:nvPicPr>
            <p:cNvPr id="8" name="Picture 7" descr="Resultado de imagem para estetica">
              <a:extLst>
                <a:ext uri="{FF2B5EF4-FFF2-40B4-BE49-F238E27FC236}">
                  <a16:creationId xmlns:a16="http://schemas.microsoft.com/office/drawing/2014/main" xmlns="" id="{3B9FB180-796A-4742-A838-DDE5DA8159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977" y="2212852"/>
              <a:ext cx="2235883" cy="1494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xmlns="" id="{6AB37C1E-935E-4165-9E58-BC0FE32BFC31}"/>
                </a:ext>
              </a:extLst>
            </p:cNvPr>
            <p:cNvSpPr/>
            <p:nvPr/>
          </p:nvSpPr>
          <p:spPr>
            <a:xfrm>
              <a:off x="4308316" y="2270507"/>
              <a:ext cx="2719853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400" b="1" dirty="0">
                  <a:solidFill>
                    <a:srgbClr val="002060"/>
                  </a:solidFill>
                </a:rPr>
                <a:t>188</a:t>
              </a:r>
              <a:r>
                <a:rPr lang="en-US" sz="2000" b="1" dirty="0">
                  <a:solidFill>
                    <a:srgbClr val="002060"/>
                  </a:solidFill>
                </a:rPr>
                <a:t>                           (65%) </a:t>
              </a:r>
              <a:r>
                <a:rPr lang="en-US" sz="2000" b="1" dirty="0" err="1">
                  <a:solidFill>
                    <a:srgbClr val="002060"/>
                  </a:solidFill>
                </a:rPr>
                <a:t>serviços</a:t>
              </a:r>
              <a:r>
                <a:rPr lang="en-US" sz="2000" b="1" dirty="0">
                  <a:solidFill>
                    <a:srgbClr val="002060"/>
                  </a:solidFill>
                </a:rPr>
                <a:t> de      </a:t>
              </a:r>
              <a:r>
                <a:rPr lang="en-US" sz="2000" b="1" dirty="0" err="1">
                  <a:solidFill>
                    <a:srgbClr val="002060"/>
                  </a:solidFill>
                </a:rPr>
                <a:t>estética</a:t>
              </a:r>
              <a:r>
                <a:rPr lang="en-US" sz="2000" b="1" dirty="0">
                  <a:solidFill>
                    <a:srgbClr val="002060"/>
                  </a:solidFill>
                </a:rPr>
                <a:t> e </a:t>
              </a:r>
              <a:r>
                <a:rPr lang="en-US" sz="2000" b="1" dirty="0" err="1">
                  <a:solidFill>
                    <a:srgbClr val="002060"/>
                  </a:solidFill>
                </a:rPr>
                <a:t>beleza</a:t>
              </a:r>
              <a:endParaRPr lang="en-US" sz="20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86C10B54-E08B-4572-84FC-F78D008CA2EA}"/>
              </a:ext>
            </a:extLst>
          </p:cNvPr>
          <p:cNvSpPr/>
          <p:nvPr/>
        </p:nvSpPr>
        <p:spPr>
          <a:xfrm>
            <a:off x="3678961" y="2049327"/>
            <a:ext cx="19658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</a:rPr>
              <a:t>21     </a:t>
            </a:r>
            <a:r>
              <a:rPr lang="en-US" sz="2000" b="1" dirty="0">
                <a:solidFill>
                  <a:srgbClr val="002060"/>
                </a:solidFill>
              </a:rPr>
              <a:t>(7,37%) </a:t>
            </a:r>
            <a:r>
              <a:rPr lang="en-US" sz="2000" b="1" dirty="0" err="1">
                <a:solidFill>
                  <a:srgbClr val="002060"/>
                </a:solidFill>
              </a:rPr>
              <a:t>serviços</a:t>
            </a:r>
            <a:r>
              <a:rPr lang="en-US" sz="2000" b="1" dirty="0">
                <a:solidFill>
                  <a:srgbClr val="002060"/>
                </a:solidFill>
              </a:rPr>
              <a:t> de </a:t>
            </a:r>
            <a:r>
              <a:rPr lang="en-US" sz="2000" b="1" dirty="0" err="1">
                <a:solidFill>
                  <a:srgbClr val="002060"/>
                </a:solidFill>
              </a:rPr>
              <a:t>tatuagem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25662341-703A-45E6-ADF0-18A390469545}"/>
              </a:ext>
            </a:extLst>
          </p:cNvPr>
          <p:cNvSpPr/>
          <p:nvPr/>
        </p:nvSpPr>
        <p:spPr>
          <a:xfrm>
            <a:off x="6446015" y="1583297"/>
            <a:ext cx="19248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</a:rPr>
              <a:t>14   </a:t>
            </a:r>
            <a:r>
              <a:rPr lang="en-US" sz="2000" b="1" dirty="0">
                <a:solidFill>
                  <a:srgbClr val="002060"/>
                </a:solidFill>
              </a:rPr>
              <a:t>         (4,91%) </a:t>
            </a:r>
            <a:r>
              <a:rPr lang="en-US" sz="2000" b="1" dirty="0" err="1">
                <a:solidFill>
                  <a:srgbClr val="002060"/>
                </a:solidFill>
              </a:rPr>
              <a:t>serviços</a:t>
            </a:r>
            <a:r>
              <a:rPr lang="en-US" sz="2000" b="1" dirty="0">
                <a:solidFill>
                  <a:srgbClr val="002060"/>
                </a:solidFill>
              </a:rPr>
              <a:t> para </a:t>
            </a:r>
            <a:r>
              <a:rPr lang="en-US" sz="2000" b="1" dirty="0" err="1">
                <a:solidFill>
                  <a:srgbClr val="002060"/>
                </a:solidFill>
              </a:rPr>
              <a:t>idosos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12" name="Picture 23" descr="Resultado de imagem para academia">
            <a:extLst>
              <a:ext uri="{FF2B5EF4-FFF2-40B4-BE49-F238E27FC236}">
                <a16:creationId xmlns:a16="http://schemas.microsoft.com/office/drawing/2014/main" xmlns="" id="{641666E3-8EB2-4735-9F1B-90C755799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755" y="1950235"/>
            <a:ext cx="2255520" cy="150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D4E6EB13-E8BE-486A-A21B-522E10BFC4EB}"/>
              </a:ext>
            </a:extLst>
          </p:cNvPr>
          <p:cNvSpPr/>
          <p:nvPr/>
        </p:nvSpPr>
        <p:spPr>
          <a:xfrm>
            <a:off x="8896898" y="2037209"/>
            <a:ext cx="27825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</a:rPr>
              <a:t>11</a:t>
            </a:r>
            <a:r>
              <a:rPr lang="en-US" sz="2000" b="1" dirty="0">
                <a:solidFill>
                  <a:srgbClr val="002060"/>
                </a:solidFill>
              </a:rPr>
              <a:t>                      (3,86%) </a:t>
            </a:r>
            <a:r>
              <a:rPr lang="en-US" sz="2000" b="1" dirty="0" err="1">
                <a:solidFill>
                  <a:srgbClr val="002060"/>
                </a:solidFill>
              </a:rPr>
              <a:t>academias</a:t>
            </a:r>
            <a:r>
              <a:rPr lang="en-US" sz="2000" b="1" dirty="0">
                <a:solidFill>
                  <a:srgbClr val="002060"/>
                </a:solidFill>
              </a:rPr>
              <a:t>, </a:t>
            </a:r>
            <a:r>
              <a:rPr lang="en-US" sz="2000" b="1" dirty="0" err="1">
                <a:solidFill>
                  <a:srgbClr val="002060"/>
                </a:solidFill>
              </a:rPr>
              <a:t>ensino</a:t>
            </a:r>
            <a:r>
              <a:rPr lang="en-US" sz="2000" b="1" dirty="0">
                <a:solidFill>
                  <a:srgbClr val="002060"/>
                </a:solidFill>
              </a:rPr>
              <a:t> e </a:t>
            </a:r>
            <a:r>
              <a:rPr lang="en-US" sz="2000" b="1" dirty="0" err="1">
                <a:solidFill>
                  <a:srgbClr val="002060"/>
                </a:solidFill>
              </a:rPr>
              <a:t>hotelaria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AB395B2A-C5E7-44BD-A7CC-18F42AEA323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53755" y="3789040"/>
            <a:ext cx="2230550" cy="1505559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4C1ABE88-53E2-4795-89D5-330DE7CD391E}"/>
              </a:ext>
            </a:extLst>
          </p:cNvPr>
          <p:cNvSpPr/>
          <p:nvPr/>
        </p:nvSpPr>
        <p:spPr>
          <a:xfrm>
            <a:off x="6218113" y="4195548"/>
            <a:ext cx="25948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Principais</a:t>
            </a:r>
            <a:endParaRPr lang="en-US" sz="2000" b="1" dirty="0">
              <a:solidFill>
                <a:srgbClr val="002060"/>
              </a:solidFill>
            </a:endParaRP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recebidas</a:t>
            </a:r>
            <a:r>
              <a:rPr lang="en-US" sz="2000" b="1" dirty="0">
                <a:solidFill>
                  <a:srgbClr val="002060"/>
                </a:solidFill>
              </a:rPr>
              <a:t> em 2017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847C0731-FBF4-4D48-A4C1-08EF43EF1152}"/>
              </a:ext>
            </a:extLst>
          </p:cNvPr>
          <p:cNvSpPr/>
          <p:nvPr/>
        </p:nvSpPr>
        <p:spPr>
          <a:xfrm>
            <a:off x="9334555" y="3805251"/>
            <a:ext cx="18689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</a:rPr>
              <a:t>9</a:t>
            </a:r>
            <a:r>
              <a:rPr lang="en-US" sz="2000" b="1" dirty="0">
                <a:solidFill>
                  <a:srgbClr val="002060"/>
                </a:solidFill>
              </a:rPr>
              <a:t>             (3,16%) creches</a:t>
            </a:r>
          </a:p>
        </p:txBody>
      </p:sp>
    </p:spTree>
    <p:extLst>
      <p:ext uri="{BB962C8B-B14F-4D97-AF65-F5344CB8AC3E}">
        <p14:creationId xmlns:p14="http://schemas.microsoft.com/office/powerpoint/2010/main" val="30017913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72C32752-6981-486F-8DC9-78EC18B88E14}"/>
              </a:ext>
            </a:extLst>
          </p:cNvPr>
          <p:cNvSpPr/>
          <p:nvPr/>
        </p:nvSpPr>
        <p:spPr>
          <a:xfrm>
            <a:off x="767408" y="332656"/>
            <a:ext cx="75034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AÇÕES DE PÓS-USO, CONTROLE E MONITORAMENTO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CFAB48AE-EC2D-42BC-AD67-5CDF0B800313}"/>
              </a:ext>
            </a:extLst>
          </p:cNvPr>
          <p:cNvSpPr/>
          <p:nvPr/>
        </p:nvSpPr>
        <p:spPr>
          <a:xfrm>
            <a:off x="121376" y="1571737"/>
            <a:ext cx="164820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FUMÍGENOS</a:t>
            </a:r>
            <a:endParaRPr lang="pt-BR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tângulo 3">
            <a:extLst>
              <a:ext uri="{FF2B5EF4-FFF2-40B4-BE49-F238E27FC236}">
                <a16:creationId xmlns:a16="http://schemas.microsoft.com/office/drawing/2014/main" xmlns="" id="{66F77AAC-A979-4880-BC1B-61115614D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484784"/>
            <a:ext cx="93964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pt-BR" altLang="pt-BR" sz="2000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Publicação da RDC nº 195/2017: </a:t>
            </a:r>
            <a:r>
              <a:rPr lang="pt-BR" altLang="pt-BR" sz="2000" b="1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novas imagens e mensagens de advertência </a:t>
            </a:r>
            <a:r>
              <a:rPr lang="pt-BR" altLang="pt-BR" sz="2000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foram definidas para os </a:t>
            </a:r>
            <a:r>
              <a:rPr lang="pt-BR" altLang="pt-BR" sz="2000" b="1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rótulos de cigarros e demais produtos </a:t>
            </a:r>
            <a:r>
              <a:rPr lang="pt-BR" altLang="pt-BR" sz="2000" b="1" dirty="0" err="1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fumígenos</a:t>
            </a:r>
            <a:r>
              <a:rPr lang="pt-BR" altLang="pt-BR" sz="2000" b="1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pt-BR" altLang="pt-BR" sz="2000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derivados de tabaco. </a:t>
            </a:r>
            <a:endParaRPr lang="pt-BR" altLang="pt-B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Imagem 4">
            <a:extLst>
              <a:ext uri="{FF2B5EF4-FFF2-40B4-BE49-F238E27FC236}">
                <a16:creationId xmlns:a16="http://schemas.microsoft.com/office/drawing/2014/main" xmlns="" id="{22D7D619-F816-409E-B4E6-E98D0E98F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4" t="27719" r="29375" b="4597"/>
          <a:stretch>
            <a:fillRect/>
          </a:stretch>
        </p:blipFill>
        <p:spPr bwMode="auto">
          <a:xfrm>
            <a:off x="1238945" y="2445222"/>
            <a:ext cx="3298825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5">
            <a:extLst>
              <a:ext uri="{FF2B5EF4-FFF2-40B4-BE49-F238E27FC236}">
                <a16:creationId xmlns:a16="http://schemas.microsoft.com/office/drawing/2014/main" xmlns="" id="{5AB6880F-0C89-4ABA-9718-9C642982B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2" t="64407" r="44286" b="24367"/>
          <a:stretch>
            <a:fillRect/>
          </a:stretch>
        </p:blipFill>
        <p:spPr bwMode="auto">
          <a:xfrm>
            <a:off x="5974458" y="4378797"/>
            <a:ext cx="1458912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6">
            <a:extLst>
              <a:ext uri="{FF2B5EF4-FFF2-40B4-BE49-F238E27FC236}">
                <a16:creationId xmlns:a16="http://schemas.microsoft.com/office/drawing/2014/main" xmlns="" id="{C2F5CC17-0775-4030-A4AF-9C603B044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1" t="56030" r="32323" b="35928"/>
          <a:stretch>
            <a:fillRect/>
          </a:stretch>
        </p:blipFill>
        <p:spPr bwMode="auto">
          <a:xfrm>
            <a:off x="8709720" y="3267547"/>
            <a:ext cx="271780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9">
            <a:extLst>
              <a:ext uri="{FF2B5EF4-FFF2-40B4-BE49-F238E27FC236}">
                <a16:creationId xmlns:a16="http://schemas.microsoft.com/office/drawing/2014/main" xmlns="" id="{712ED2B1-0343-4E7F-B9D3-D91599A89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1" t="30566" r="58749" b="49664"/>
          <a:stretch>
            <a:fillRect/>
          </a:stretch>
        </p:blipFill>
        <p:spPr bwMode="auto">
          <a:xfrm>
            <a:off x="5168008" y="2700809"/>
            <a:ext cx="80645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10">
            <a:extLst>
              <a:ext uri="{FF2B5EF4-FFF2-40B4-BE49-F238E27FC236}">
                <a16:creationId xmlns:a16="http://schemas.microsoft.com/office/drawing/2014/main" xmlns="" id="{6B6523AC-5A00-4E9D-A948-DE838F9BB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9" t="53937" r="58749" b="28275"/>
          <a:stretch>
            <a:fillRect/>
          </a:stretch>
        </p:blipFill>
        <p:spPr bwMode="auto">
          <a:xfrm>
            <a:off x="6131620" y="2716684"/>
            <a:ext cx="8382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11">
            <a:extLst>
              <a:ext uri="{FF2B5EF4-FFF2-40B4-BE49-F238E27FC236}">
                <a16:creationId xmlns:a16="http://schemas.microsoft.com/office/drawing/2014/main" xmlns="" id="{0B460354-4EFC-4103-8CD3-F6C3A06CE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1" t="75029" r="58661" b="5997"/>
          <a:stretch>
            <a:fillRect/>
          </a:stretch>
        </p:blipFill>
        <p:spPr bwMode="auto">
          <a:xfrm>
            <a:off x="7128570" y="2700809"/>
            <a:ext cx="8382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7944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1807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166DA920-43E6-4259-8367-A8FB9F1D2FDA}"/>
              </a:ext>
            </a:extLst>
          </p:cNvPr>
          <p:cNvSpPr/>
          <p:nvPr/>
        </p:nvSpPr>
        <p:spPr>
          <a:xfrm>
            <a:off x="827413" y="253475"/>
            <a:ext cx="613032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COORDENAÇÃO DO SISTEMA NACIONAL</a:t>
            </a:r>
          </a:p>
          <a:p>
            <a:pPr>
              <a:defRPr/>
            </a:pPr>
            <a:r>
              <a:rPr lang="pt-BR" sz="2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VIGILÂNCIA SANITÁRIA</a:t>
            </a:r>
          </a:p>
        </p:txBody>
      </p:sp>
      <p:pic>
        <p:nvPicPr>
          <p:cNvPr id="3" name="Imagem 10" descr="CNVS">
            <a:extLst>
              <a:ext uri="{FF2B5EF4-FFF2-40B4-BE49-F238E27FC236}">
                <a16:creationId xmlns:a16="http://schemas.microsoft.com/office/drawing/2014/main" xmlns="" id="{9A903B2E-FEB7-48DA-84FB-83833A612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595" y="1671092"/>
            <a:ext cx="20923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C93CCE64-1A1C-42C1-890A-80F3F8CCF105}"/>
              </a:ext>
            </a:extLst>
          </p:cNvPr>
          <p:cNvSpPr/>
          <p:nvPr/>
        </p:nvSpPr>
        <p:spPr>
          <a:xfrm>
            <a:off x="1775520" y="1556792"/>
            <a:ext cx="8456612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Anvisa participou ativamente das etapas preparatórias da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1ª Conferência Nacional de Vigilância em Saúde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(CNVS), articulando o SNVS para o debate sobre a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construção de uma Política Nacional de Vigilância em Saúde </a:t>
            </a:r>
            <a:endParaRPr lang="pt-BR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04846B4-8C0E-407C-8F56-9115089DD4B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1330" y="3806844"/>
            <a:ext cx="499864" cy="499864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2F875477-0405-4B5D-B4F1-69044C903D03}"/>
              </a:ext>
            </a:extLst>
          </p:cNvPr>
          <p:cNvSpPr/>
          <p:nvPr/>
        </p:nvSpPr>
        <p:spPr>
          <a:xfrm>
            <a:off x="253107" y="3360192"/>
            <a:ext cx="1095375" cy="430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Eventos</a:t>
            </a:r>
            <a:endParaRPr lang="pt-BR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A7485E91-F3BE-4489-AEEE-14240F177D2A}"/>
              </a:ext>
            </a:extLst>
          </p:cNvPr>
          <p:cNvSpPr/>
          <p:nvPr/>
        </p:nvSpPr>
        <p:spPr>
          <a:xfrm>
            <a:off x="4007545" y="3229223"/>
            <a:ext cx="7826375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defRPr/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Seminário Internacional de Avaliação da Vigilância Sanitária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– Modelo teórico-lógico de avaliação das ações de Visa (Parceria </a:t>
            </a:r>
            <a:r>
              <a:rPr lang="pt-BR" sz="2000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Proadi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/SUS)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CCC02D58-E712-4CC9-94A6-A0814D132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555" y="3087193"/>
            <a:ext cx="2008187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3B20473F-F103-4741-9407-500E8B536503}"/>
              </a:ext>
            </a:extLst>
          </p:cNvPr>
          <p:cNvSpPr/>
          <p:nvPr/>
        </p:nvSpPr>
        <p:spPr>
          <a:xfrm>
            <a:off x="1821555" y="4651623"/>
            <a:ext cx="7732713" cy="1154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defRPr/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Seminário Nacional sobre Controle e Fiscalização dos Produtos </a:t>
            </a:r>
            <a:r>
              <a:rPr lang="pt-BR" sz="2000" b="1" dirty="0" err="1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Fumígenos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 –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onde foi apresentado o guia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Controle de Produtos derivados do Tabaco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, produzido pela Anvisa e parceiros para o SNVS</a:t>
            </a:r>
          </a:p>
        </p:txBody>
      </p:sp>
      <p:pic>
        <p:nvPicPr>
          <p:cNvPr id="11" name="Imagem 16">
            <a:extLst>
              <a:ext uri="{FF2B5EF4-FFF2-40B4-BE49-F238E27FC236}">
                <a16:creationId xmlns:a16="http://schemas.microsoft.com/office/drawing/2014/main" xmlns="" id="{EAE24B92-507C-47D6-825D-08FC36E34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0" t="19720" r="37015" b="9338"/>
          <a:stretch>
            <a:fillRect/>
          </a:stretch>
        </p:blipFill>
        <p:spPr bwMode="auto">
          <a:xfrm>
            <a:off x="10313095" y="4673055"/>
            <a:ext cx="8636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482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166DA920-43E6-4259-8367-A8FB9F1D2FDA}"/>
              </a:ext>
            </a:extLst>
          </p:cNvPr>
          <p:cNvSpPr/>
          <p:nvPr/>
        </p:nvSpPr>
        <p:spPr>
          <a:xfrm>
            <a:off x="983432" y="332656"/>
            <a:ext cx="613032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COORDENAÇÃO DO SISTEMA NACIONAL</a:t>
            </a:r>
          </a:p>
          <a:p>
            <a:pPr>
              <a:defRPr/>
            </a:pPr>
            <a:r>
              <a:rPr lang="pt-BR" sz="2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VIGILÂNCIA SANITÁRIA</a:t>
            </a:r>
          </a:p>
        </p:txBody>
      </p:sp>
      <p:pic>
        <p:nvPicPr>
          <p:cNvPr id="12" name="Picture 2" descr="certificate, cumlaude, education, learn, school, study icon">
            <a:extLst>
              <a:ext uri="{FF2B5EF4-FFF2-40B4-BE49-F238E27FC236}">
                <a16:creationId xmlns:a16="http://schemas.microsoft.com/office/drawing/2014/main" xmlns="" id="{6F094F1F-F67F-42AE-94E7-7EF192AC1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8" y="2854055"/>
            <a:ext cx="639023" cy="63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661B7C9F-261E-4F3E-B234-D41464B35263}"/>
              </a:ext>
            </a:extLst>
          </p:cNvPr>
          <p:cNvSpPr/>
          <p:nvPr/>
        </p:nvSpPr>
        <p:spPr>
          <a:xfrm>
            <a:off x="4995" y="3356992"/>
            <a:ext cx="1593850" cy="431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Capacitação</a:t>
            </a:r>
            <a:endParaRPr lang="pt-BR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E6732BB1-0025-443D-A5D4-901548E8F77E}"/>
              </a:ext>
            </a:extLst>
          </p:cNvPr>
          <p:cNvSpPr/>
          <p:nvPr/>
        </p:nvSpPr>
        <p:spPr>
          <a:xfrm>
            <a:off x="1916549" y="1590269"/>
            <a:ext cx="10094913" cy="3854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defRPr/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CAPACITA-VISA: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ofertou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84 cursos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abrangendo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13 áreas da Vigilância Sanitária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defRPr/>
            </a:pPr>
            <a:endParaRPr lang="pt-BR" sz="1000" dirty="0">
              <a:solidFill>
                <a:schemeClr val="accent1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defRPr/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</a:rPr>
              <a:t>EDUCANVISA: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foram realizadas a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V Conferência Infanto-juvenil pelo Meio Ambiente e a II Mostra EDUCANVISA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, promovidas pela Secretaria Municipal de Saúde de Oeiras/PI com o objetivo de conscientizar a população para preservação do meio ambiente e divulgar produtos e serviços da Agência.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defRPr/>
            </a:pPr>
            <a:endParaRPr lang="pt-BR" sz="10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defRPr/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EAD: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disponibilizado pela Anvisa em conjunto com parceiros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§"/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Curso Introdução à Vigilância Sanitária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§"/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Curso Vigilância Sanitária e Defesa do Consumidor e Curso Consumo Seguro e Saúde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§"/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Curso de Inspeção em Serviços de Diálise</a:t>
            </a:r>
            <a:endParaRPr lang="pt-BR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887F3DD2-0C7A-49E5-A0FD-421D75B9B1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02" t="49024" r="27711" b="43696"/>
          <a:stretch/>
        </p:blipFill>
        <p:spPr>
          <a:xfrm>
            <a:off x="8040216" y="5159052"/>
            <a:ext cx="3535847" cy="65072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63433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166DA920-43E6-4259-8367-A8FB9F1D2FDA}"/>
              </a:ext>
            </a:extLst>
          </p:cNvPr>
          <p:cNvSpPr/>
          <p:nvPr/>
        </p:nvSpPr>
        <p:spPr>
          <a:xfrm>
            <a:off x="983432" y="332656"/>
            <a:ext cx="613032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COORDENAÇÃO DO SISTEMA NACIONAL</a:t>
            </a:r>
          </a:p>
          <a:p>
            <a:pPr>
              <a:defRPr/>
            </a:pPr>
            <a:r>
              <a:rPr lang="pt-BR" sz="2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VIGILÂNCIA SANITÁRIA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8DBF6539-8F8D-455C-9DB9-BF5E4B10F720}"/>
              </a:ext>
            </a:extLst>
          </p:cNvPr>
          <p:cNvSpPr/>
          <p:nvPr/>
        </p:nvSpPr>
        <p:spPr>
          <a:xfrm>
            <a:off x="1456377" y="2135675"/>
            <a:ext cx="3967162" cy="430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Cooperação Técnica e Financeira</a:t>
            </a:r>
            <a:endParaRPr lang="pt-BR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6" descr="chart, currency, dollar, money icon">
            <a:extLst>
              <a:ext uri="{FF2B5EF4-FFF2-40B4-BE49-F238E27FC236}">
                <a16:creationId xmlns:a16="http://schemas.microsoft.com/office/drawing/2014/main" xmlns="" id="{8496206B-0B2D-49ED-A72D-02D9AA4AB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53" y="2106563"/>
            <a:ext cx="459324" cy="45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xmlns="" id="{9B47212C-EFA7-4B5A-A21F-6101116B0D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530178"/>
              </p:ext>
            </p:extLst>
          </p:nvPr>
        </p:nvGraphicFramePr>
        <p:xfrm>
          <a:off x="1919536" y="3115325"/>
          <a:ext cx="4716462" cy="177240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179637">
                  <a:extLst>
                    <a:ext uri="{9D8B030D-6E8A-4147-A177-3AD203B41FA5}">
                      <a16:colId xmlns:a16="http://schemas.microsoft.com/office/drawing/2014/main" xmlns="" val="3559603806"/>
                    </a:ext>
                  </a:extLst>
                </a:gridCol>
                <a:gridCol w="2536825">
                  <a:extLst>
                    <a:ext uri="{9D8B030D-6E8A-4147-A177-3AD203B41FA5}">
                      <a16:colId xmlns:a16="http://schemas.microsoft.com/office/drawing/2014/main" xmlns="" val="2424247023"/>
                    </a:ext>
                  </a:extLst>
                </a:gridCol>
              </a:tblGrid>
              <a:tr h="37032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Finalidade</a:t>
                      </a:r>
                      <a:endParaRPr kumimoji="0" lang="pt-BR" altLang="pt-B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Valores (R$)</a:t>
                      </a:r>
                      <a:endParaRPr kumimoji="0" lang="pt-BR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xmlns="" val="2286013734"/>
                  </a:ext>
                </a:extLst>
              </a:tr>
              <a:tr h="34925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PF-Visa</a:t>
                      </a:r>
                      <a:endParaRPr kumimoji="0" lang="pt-BR" altLang="pt-B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231,3 milhões</a:t>
                      </a:r>
                      <a:endParaRPr kumimoji="0" lang="pt-BR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xmlns="" val="216992787"/>
                  </a:ext>
                </a:extLst>
              </a:tr>
              <a:tr h="34925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PV-Visa</a:t>
                      </a:r>
                      <a:endParaRPr kumimoji="0" lang="pt-BR" altLang="pt-BR" sz="2000" b="1" i="0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7,1 milhões</a:t>
                      </a:r>
                      <a:endParaRPr kumimoji="0" lang="pt-BR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485755392"/>
                  </a:ext>
                </a:extLst>
              </a:tr>
              <a:tr h="34925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00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Finlacen-Visa</a:t>
                      </a:r>
                      <a:endParaRPr kumimoji="0" lang="pt-BR" altLang="pt-BR" sz="2000" b="1" i="0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26,9 milhões</a:t>
                      </a:r>
                      <a:endParaRPr kumimoji="0" lang="pt-BR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874681050"/>
                  </a:ext>
                </a:extLst>
              </a:tr>
              <a:tr h="34925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Totais</a:t>
                      </a:r>
                      <a:endParaRPr kumimoji="0" lang="pt-BR" altLang="pt-B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pt-BR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265,3 milhões</a:t>
                      </a:r>
                      <a:endParaRPr kumimoji="0" lang="pt-BR" altLang="pt-BR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xmlns="" val="12650943"/>
                  </a:ext>
                </a:extLst>
              </a:tr>
            </a:tbl>
          </a:graphicData>
        </a:graphic>
      </p:graphicFrame>
      <p:grpSp>
        <p:nvGrpSpPr>
          <p:cNvPr id="10" name="Agrupar 6">
            <a:extLst>
              <a:ext uri="{FF2B5EF4-FFF2-40B4-BE49-F238E27FC236}">
                <a16:creationId xmlns:a16="http://schemas.microsoft.com/office/drawing/2014/main" xmlns="" id="{98C00F63-3DA2-4D33-8961-0DBBCDE399F7}"/>
              </a:ext>
            </a:extLst>
          </p:cNvPr>
          <p:cNvGrpSpPr>
            <a:grpSpLocks/>
          </p:cNvGrpSpPr>
          <p:nvPr/>
        </p:nvGrpSpPr>
        <p:grpSpPr bwMode="auto">
          <a:xfrm>
            <a:off x="7431220" y="1261637"/>
            <a:ext cx="4249739" cy="3791319"/>
            <a:chOff x="6975219" y="1849340"/>
            <a:chExt cx="4249874" cy="3792729"/>
          </a:xfrm>
        </p:grpSpPr>
        <p:sp>
          <p:nvSpPr>
            <p:cNvPr id="11" name="Retângulo 12">
              <a:extLst>
                <a:ext uri="{FF2B5EF4-FFF2-40B4-BE49-F238E27FC236}">
                  <a16:creationId xmlns:a16="http://schemas.microsoft.com/office/drawing/2014/main" xmlns="" id="{41352412-021E-41B3-B58E-B86139024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6519" y="3048489"/>
              <a:ext cx="3140603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pt-BR" altLang="pt-BR" sz="2200" b="1" dirty="0">
                  <a:solidFill>
                    <a:schemeClr val="accent5">
                      <a:lumMod val="75000"/>
                    </a:schemeClr>
                  </a:solidFill>
                </a:rPr>
                <a:t>VIGILÂNCIAS SANITÁRIAS</a:t>
              </a:r>
            </a:p>
            <a:p>
              <a:endParaRPr lang="pt-BR" altLang="pt-BR" sz="22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" name="Retângulo 14">
              <a:extLst>
                <a:ext uri="{FF2B5EF4-FFF2-40B4-BE49-F238E27FC236}">
                  <a16:creationId xmlns:a16="http://schemas.microsoft.com/office/drawing/2014/main" xmlns="" id="{FCC156DA-D2D7-400F-8D22-E7EA4F9067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4920" y="1849340"/>
              <a:ext cx="1920173" cy="431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pt-BR" altLang="pt-BR" sz="22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xmlns="" id="{F890350E-2201-4F12-AA8E-087128F09508}"/>
                </a:ext>
              </a:extLst>
            </p:cNvPr>
            <p:cNvSpPr/>
            <p:nvPr/>
          </p:nvSpPr>
          <p:spPr>
            <a:xfrm>
              <a:off x="6975219" y="4933920"/>
              <a:ext cx="3833223" cy="7081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4000" b="1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2017 R$ 265,3mi </a:t>
              </a:r>
              <a:endParaRPr lang="pt-BR" sz="4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93285B68-7C78-42AC-BF1D-589433EC01CD}"/>
              </a:ext>
            </a:extLst>
          </p:cNvPr>
          <p:cNvSpPr/>
          <p:nvPr/>
        </p:nvSpPr>
        <p:spPr bwMode="auto">
          <a:xfrm>
            <a:off x="7752184" y="3783230"/>
            <a:ext cx="3110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R$ 266,5mi </a:t>
            </a:r>
            <a:endParaRPr lang="pt-BR" sz="3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3C36D1FF-CDDB-4854-9B8D-3F718FBB4493}"/>
              </a:ext>
            </a:extLst>
          </p:cNvPr>
          <p:cNvSpPr/>
          <p:nvPr/>
        </p:nvSpPr>
        <p:spPr bwMode="auto">
          <a:xfrm>
            <a:off x="7752184" y="3222760"/>
            <a:ext cx="31101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 R$ 259,9mi </a:t>
            </a:r>
            <a:endParaRPr lang="pt-BR" sz="32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1D1AA358-98BB-4DE0-B5FC-422599ED6A67}"/>
              </a:ext>
            </a:extLst>
          </p:cNvPr>
          <p:cNvSpPr/>
          <p:nvPr/>
        </p:nvSpPr>
        <p:spPr>
          <a:xfrm>
            <a:off x="7923661" y="2745993"/>
            <a:ext cx="2452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b="1" dirty="0">
                <a:solidFill>
                  <a:schemeClr val="accent5">
                    <a:lumMod val="75000"/>
                  </a:schemeClr>
                </a:solidFill>
              </a:rPr>
              <a:t>valores disponibilizados</a:t>
            </a:r>
          </a:p>
        </p:txBody>
      </p:sp>
    </p:spTree>
    <p:extLst>
      <p:ext uri="{BB962C8B-B14F-4D97-AF65-F5344CB8AC3E}">
        <p14:creationId xmlns:p14="http://schemas.microsoft.com/office/powerpoint/2010/main" val="1976249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5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9F3CB64A-6A92-4C11-BD41-9F2726687E22}"/>
              </a:ext>
            </a:extLst>
          </p:cNvPr>
          <p:cNvSpPr/>
          <p:nvPr/>
        </p:nvSpPr>
        <p:spPr>
          <a:xfrm>
            <a:off x="623392" y="260648"/>
            <a:ext cx="7534275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2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PORTOS, AEROPORTOS E FRONTEIRAS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2C3F4992-CD7E-437D-ADB9-64B4DBE91BD2}"/>
              </a:ext>
            </a:extLst>
          </p:cNvPr>
          <p:cNvSpPr/>
          <p:nvPr/>
        </p:nvSpPr>
        <p:spPr>
          <a:xfrm>
            <a:off x="1195774" y="1607470"/>
            <a:ext cx="3327400" cy="7064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Tempo médio de análise de Licença de Importação (LI)</a:t>
            </a:r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9155AAD9-26B2-4B1B-9DCE-F8F8FE805854}"/>
              </a:ext>
            </a:extLst>
          </p:cNvPr>
          <p:cNvSpPr/>
          <p:nvPr/>
        </p:nvSpPr>
        <p:spPr>
          <a:xfrm>
            <a:off x="8084403" y="5396118"/>
            <a:ext cx="1326004" cy="266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500"/>
              </a:lnSpc>
              <a:spcAft>
                <a:spcPts val="750"/>
              </a:spcAft>
              <a:defRPr/>
            </a:pPr>
            <a:r>
              <a:rPr lang="pt-BR" sz="900" kern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Fonte: GGPAF/Anvisa</a:t>
            </a:r>
            <a:endParaRPr lang="pt-BR" sz="900" dirty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CA504A87-A631-418E-A52B-07F94B33C7AE}"/>
              </a:ext>
            </a:extLst>
          </p:cNvPr>
          <p:cNvSpPr/>
          <p:nvPr/>
        </p:nvSpPr>
        <p:spPr>
          <a:xfrm>
            <a:off x="2998094" y="3133301"/>
            <a:ext cx="6741110" cy="708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o tempo médio de liberação de cargas passou de 27 em 2015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para 22 dias em 2017. </a:t>
            </a:r>
          </a:p>
        </p:txBody>
      </p:sp>
      <p:pic>
        <p:nvPicPr>
          <p:cNvPr id="6" name="Picture 2" descr="boxes, crate, exportation, importation, package, shipping, stack icon">
            <a:extLst>
              <a:ext uri="{FF2B5EF4-FFF2-40B4-BE49-F238E27FC236}">
                <a16:creationId xmlns:a16="http://schemas.microsoft.com/office/drawing/2014/main" xmlns="" id="{4A45AB7C-A7C0-4D19-9198-418BEE8A3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42" y="3257807"/>
            <a:ext cx="459015" cy="45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xmlns="" id="{2B4C3A9B-401B-474A-ABFD-BF5D3FF601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067404"/>
              </p:ext>
            </p:extLst>
          </p:nvPr>
        </p:nvGraphicFramePr>
        <p:xfrm>
          <a:off x="4785988" y="1360264"/>
          <a:ext cx="4056062" cy="1165224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1351767">
                  <a:extLst>
                    <a:ext uri="{9D8B030D-6E8A-4147-A177-3AD203B41FA5}">
                      <a16:colId xmlns:a16="http://schemas.microsoft.com/office/drawing/2014/main" xmlns="" val="3007706197"/>
                    </a:ext>
                  </a:extLst>
                </a:gridCol>
                <a:gridCol w="1351767">
                  <a:extLst>
                    <a:ext uri="{9D8B030D-6E8A-4147-A177-3AD203B41FA5}">
                      <a16:colId xmlns:a16="http://schemas.microsoft.com/office/drawing/2014/main" xmlns="" val="1240799977"/>
                    </a:ext>
                  </a:extLst>
                </a:gridCol>
                <a:gridCol w="1352528">
                  <a:extLst>
                    <a:ext uri="{9D8B030D-6E8A-4147-A177-3AD203B41FA5}">
                      <a16:colId xmlns:a16="http://schemas.microsoft.com/office/drawing/2014/main" xmlns="" val="3816737949"/>
                    </a:ext>
                  </a:extLst>
                </a:gridCol>
              </a:tblGrid>
              <a:tr h="388408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pt-BR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Ano</a:t>
                      </a:r>
                      <a:endParaRPr lang="pt-BR" sz="1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pt-BR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Prazo</a:t>
                      </a:r>
                      <a:endParaRPr lang="pt-BR" sz="1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pt-BR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Resultado</a:t>
                      </a:r>
                      <a:endParaRPr lang="pt-BR" sz="1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extLst>
                  <a:ext uri="{0D108BD9-81ED-4DB2-BD59-A6C34878D82A}">
                    <a16:rowId xmlns:a16="http://schemas.microsoft.com/office/drawing/2014/main" xmlns="" val="1801890907"/>
                  </a:ext>
                </a:extLst>
              </a:tr>
              <a:tr h="388408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pt-BR" sz="18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2016</a:t>
                      </a:r>
                      <a:endParaRPr lang="pt-BR" sz="18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pt-BR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13 dias</a:t>
                      </a:r>
                      <a:endParaRPr lang="pt-BR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pt-BR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10 dias</a:t>
                      </a:r>
                      <a:endParaRPr lang="pt-BR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extLst>
                  <a:ext uri="{0D108BD9-81ED-4DB2-BD59-A6C34878D82A}">
                    <a16:rowId xmlns:a16="http://schemas.microsoft.com/office/drawing/2014/main" xmlns="" val="562004756"/>
                  </a:ext>
                </a:extLst>
              </a:tr>
              <a:tr h="388408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pt-BR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2017</a:t>
                      </a:r>
                      <a:endParaRPr lang="pt-BR" sz="18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pt-BR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7 dias</a:t>
                      </a:r>
                      <a:endParaRPr lang="pt-BR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750"/>
                        </a:spcAft>
                      </a:pPr>
                      <a:r>
                        <a:rPr lang="pt-BR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7 dias</a:t>
                      </a:r>
                      <a:endParaRPr lang="pt-BR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70" marR="68570" marT="0" marB="0" anchor="ctr"/>
                </a:tc>
                <a:extLst>
                  <a:ext uri="{0D108BD9-81ED-4DB2-BD59-A6C34878D82A}">
                    <a16:rowId xmlns:a16="http://schemas.microsoft.com/office/drawing/2014/main" xmlns="" val="2146940885"/>
                  </a:ext>
                </a:extLst>
              </a:tr>
            </a:tbl>
          </a:graphicData>
        </a:graphic>
      </p:graphicFrame>
      <p:pic>
        <p:nvPicPr>
          <p:cNvPr id="8" name="Picture 4" descr="browser, certified, check, checkmark, interface, layout icon">
            <a:extLst>
              <a:ext uri="{FF2B5EF4-FFF2-40B4-BE49-F238E27FC236}">
                <a16:creationId xmlns:a16="http://schemas.microsoft.com/office/drawing/2014/main" xmlns="" id="{D2B3EABD-3891-471F-BCE2-8B603D18E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44" y="1834310"/>
            <a:ext cx="342116" cy="34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39B7DD52-7752-4AD8-9C3B-DAFF85879BFE}"/>
              </a:ext>
            </a:extLst>
          </p:cNvPr>
          <p:cNvSpPr/>
          <p:nvPr/>
        </p:nvSpPr>
        <p:spPr>
          <a:xfrm>
            <a:off x="1199456" y="3291145"/>
            <a:ext cx="151765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Importações</a:t>
            </a:r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06691FC4-B5EB-432A-A45E-0E898CCF7455}"/>
              </a:ext>
            </a:extLst>
          </p:cNvPr>
          <p:cNvSpPr/>
          <p:nvPr/>
        </p:nvSpPr>
        <p:spPr>
          <a:xfrm>
            <a:off x="1197049" y="4561116"/>
            <a:ext cx="1766888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Atendimento a</a:t>
            </a:r>
          </a:p>
          <a:p>
            <a:pPr>
              <a:defRPr/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viajantes</a:t>
            </a:r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xmlns="" id="{99838445-89C8-4FC1-AC5C-55472EC07F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035223"/>
              </p:ext>
            </p:extLst>
          </p:nvPr>
        </p:nvGraphicFramePr>
        <p:xfrm>
          <a:off x="3611270" y="4759243"/>
          <a:ext cx="5799137" cy="630238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2129365">
                  <a:extLst>
                    <a:ext uri="{9D8B030D-6E8A-4147-A177-3AD203B41FA5}">
                      <a16:colId xmlns:a16="http://schemas.microsoft.com/office/drawing/2014/main" xmlns="" val="3259295826"/>
                    </a:ext>
                  </a:extLst>
                </a:gridCol>
                <a:gridCol w="923231">
                  <a:extLst>
                    <a:ext uri="{9D8B030D-6E8A-4147-A177-3AD203B41FA5}">
                      <a16:colId xmlns:a16="http://schemas.microsoft.com/office/drawing/2014/main" xmlns="" val="629837729"/>
                    </a:ext>
                  </a:extLst>
                </a:gridCol>
                <a:gridCol w="923231">
                  <a:extLst>
                    <a:ext uri="{9D8B030D-6E8A-4147-A177-3AD203B41FA5}">
                      <a16:colId xmlns:a16="http://schemas.microsoft.com/office/drawing/2014/main" xmlns="" val="1092620139"/>
                    </a:ext>
                  </a:extLst>
                </a:gridCol>
                <a:gridCol w="923231">
                  <a:extLst>
                    <a:ext uri="{9D8B030D-6E8A-4147-A177-3AD203B41FA5}">
                      <a16:colId xmlns:a16="http://schemas.microsoft.com/office/drawing/2014/main" xmlns="" val="4155537342"/>
                    </a:ext>
                  </a:extLst>
                </a:gridCol>
                <a:gridCol w="900079">
                  <a:extLst>
                    <a:ext uri="{9D8B030D-6E8A-4147-A177-3AD203B41FA5}">
                      <a16:colId xmlns:a16="http://schemas.microsoft.com/office/drawing/2014/main" xmlns="" val="3081473152"/>
                    </a:ext>
                  </a:extLst>
                </a:gridCol>
              </a:tblGrid>
              <a:tr h="3230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 </a:t>
                      </a:r>
                      <a:endParaRPr lang="pt-BR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2014</a:t>
                      </a:r>
                      <a:endParaRPr lang="pt-BR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2015</a:t>
                      </a:r>
                      <a:endParaRPr lang="pt-BR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2016</a:t>
                      </a:r>
                      <a:endParaRPr lang="pt-BR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2017</a:t>
                      </a:r>
                      <a:endParaRPr lang="pt-BR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extLst>
                  <a:ext uri="{0D108BD9-81ED-4DB2-BD59-A6C34878D82A}">
                    <a16:rowId xmlns:a16="http://schemas.microsoft.com/office/drawing/2014/main" xmlns="" val="3810100471"/>
                  </a:ext>
                </a:extLst>
              </a:tr>
              <a:tr h="3071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Certificados</a:t>
                      </a:r>
                      <a:endParaRPr lang="pt-BR" sz="1800" b="1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361.973</a:t>
                      </a:r>
                      <a:endParaRPr lang="pt-BR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319.764</a:t>
                      </a:r>
                      <a:endParaRPr lang="pt-BR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305.227</a:t>
                      </a:r>
                      <a:endParaRPr lang="pt-BR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754.666</a:t>
                      </a:r>
                      <a:endParaRPr lang="pt-BR" sz="18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3" marR="68593" marT="0" marB="0"/>
                </a:tc>
                <a:extLst>
                  <a:ext uri="{0D108BD9-81ED-4DB2-BD59-A6C34878D82A}">
                    <a16:rowId xmlns:a16="http://schemas.microsoft.com/office/drawing/2014/main" xmlns="" val="3194190767"/>
                  </a:ext>
                </a:extLst>
              </a:tr>
            </a:tbl>
          </a:graphicData>
        </a:graphic>
      </p:graphicFrame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E97F798F-DE6B-414D-82BF-6F5DE6CA355E}"/>
              </a:ext>
            </a:extLst>
          </p:cNvPr>
          <p:cNvSpPr/>
          <p:nvPr/>
        </p:nvSpPr>
        <p:spPr>
          <a:xfrm>
            <a:off x="3538245" y="4383006"/>
            <a:ext cx="6515100" cy="3886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Número de certificados internacionais de vacinação emitidos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FDD03E3A-8B9F-46CA-BE51-99C30D4F1C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70" y="4736372"/>
            <a:ext cx="408631" cy="408631"/>
          </a:xfrm>
          <a:prstGeom prst="rect">
            <a:avLst/>
          </a:prstGeom>
        </p:spPr>
      </p:pic>
      <p:pic>
        <p:nvPicPr>
          <p:cNvPr id="14" name="Picture 8" descr="Imagem relacionada">
            <a:extLst>
              <a:ext uri="{FF2B5EF4-FFF2-40B4-BE49-F238E27FC236}">
                <a16:creationId xmlns:a16="http://schemas.microsoft.com/office/drawing/2014/main" xmlns="" id="{D52AE29D-4BBD-4E70-88D4-1F5013638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018" y="-41079"/>
            <a:ext cx="3048000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16902CC5-DA49-40B8-B763-64DFA4392E65}"/>
              </a:ext>
            </a:extLst>
          </p:cNvPr>
          <p:cNvSpPr/>
          <p:nvPr/>
        </p:nvSpPr>
        <p:spPr>
          <a:xfrm>
            <a:off x="7584330" y="2524022"/>
            <a:ext cx="1326004" cy="266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500"/>
              </a:lnSpc>
              <a:spcAft>
                <a:spcPts val="750"/>
              </a:spcAft>
              <a:defRPr/>
            </a:pPr>
            <a:r>
              <a:rPr lang="pt-BR" sz="900" kern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Fonte: GGPAF/Anvisa</a:t>
            </a:r>
            <a:endParaRPr lang="pt-BR" sz="900" dirty="0">
              <a:solidFill>
                <a:schemeClr val="accent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147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590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670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8267E5E0-DC75-43E2-B803-664B6BC9E60D}"/>
              </a:ext>
            </a:extLst>
          </p:cNvPr>
          <p:cNvSpPr/>
          <p:nvPr/>
        </p:nvSpPr>
        <p:spPr>
          <a:xfrm>
            <a:off x="479376" y="404664"/>
            <a:ext cx="9244012" cy="4937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COOPERAÇÃO E CONVERGÊNCIA REGULATÓRIA INTERNACIONAL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59962AB9-7CC4-4B57-8277-35EB317BE09C}"/>
              </a:ext>
            </a:extLst>
          </p:cNvPr>
          <p:cNvSpPr/>
          <p:nvPr/>
        </p:nvSpPr>
        <p:spPr>
          <a:xfrm>
            <a:off x="7809387" y="3445804"/>
            <a:ext cx="1350962" cy="284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500"/>
              </a:lnSpc>
              <a:spcAft>
                <a:spcPts val="750"/>
              </a:spcAft>
              <a:defRPr/>
            </a:pPr>
            <a:r>
              <a:rPr lang="pt-BR" sz="900" kern="1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Fonte: GGFISF/Anvisa</a:t>
            </a:r>
            <a:endParaRPr lang="pt-BR" sz="9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hand, like icon">
            <a:extLst>
              <a:ext uri="{FF2B5EF4-FFF2-40B4-BE49-F238E27FC236}">
                <a16:creationId xmlns:a16="http://schemas.microsoft.com/office/drawing/2014/main" xmlns="" id="{FBD4EC9B-5B53-4608-9098-049E558C6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61" y="1916832"/>
            <a:ext cx="497337" cy="49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7C9CBF36-13E8-4402-B2B7-C1068EF6C1CC}"/>
              </a:ext>
            </a:extLst>
          </p:cNvPr>
          <p:cNvSpPr/>
          <p:nvPr/>
        </p:nvSpPr>
        <p:spPr>
          <a:xfrm>
            <a:off x="803700" y="2001808"/>
            <a:ext cx="9017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MDSAP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30AFC186-7ED2-4D10-A803-C0FA563BDC7A}"/>
              </a:ext>
            </a:extLst>
          </p:cNvPr>
          <p:cNvSpPr/>
          <p:nvPr/>
        </p:nvSpPr>
        <p:spPr>
          <a:xfrm>
            <a:off x="1705400" y="1946246"/>
            <a:ext cx="9404350" cy="4302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</a:rPr>
              <a:t>Permite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en-US" sz="2200" b="1" dirty="0" err="1">
                <a:solidFill>
                  <a:schemeClr val="accent1">
                    <a:lumMod val="50000"/>
                  </a:schemeClr>
                </a:solidFill>
              </a:rPr>
              <a:t>redução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 do tempo de </a:t>
            </a:r>
            <a:r>
              <a:rPr lang="en-US" sz="2200" b="1" dirty="0" err="1">
                <a:solidFill>
                  <a:schemeClr val="accent1">
                    <a:lumMod val="50000"/>
                  </a:schemeClr>
                </a:solidFill>
              </a:rPr>
              <a:t>espera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para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</a:rPr>
              <a:t>conclusão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 dos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</a:rPr>
              <a:t>processos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 de CBPF</a:t>
            </a:r>
            <a:endParaRPr lang="pt-BR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BEBEE4E7-EBA6-4FE4-9142-85987A1FA97A}"/>
              </a:ext>
            </a:extLst>
          </p:cNvPr>
          <p:cNvSpPr/>
          <p:nvPr/>
        </p:nvSpPr>
        <p:spPr>
          <a:xfrm>
            <a:off x="980230" y="2817187"/>
            <a:ext cx="2757488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chemeClr val="accent1">
                    <a:lumMod val="50000"/>
                  </a:schemeClr>
                </a:solidFill>
              </a:rPr>
              <a:t>Número de Organismos Auditores e CBPF Publicados</a:t>
            </a:r>
          </a:p>
        </p:txBody>
      </p:sp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xmlns="" id="{CE712860-7896-4A08-B125-1DCF951547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487848"/>
              </p:ext>
            </p:extLst>
          </p:nvPr>
        </p:nvGraphicFramePr>
        <p:xfrm>
          <a:off x="3935760" y="2513791"/>
          <a:ext cx="5224589" cy="991437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163175">
                  <a:extLst>
                    <a:ext uri="{9D8B030D-6E8A-4147-A177-3AD203B41FA5}">
                      <a16:colId xmlns:a16="http://schemas.microsoft.com/office/drawing/2014/main" xmlns="" val="3655732533"/>
                    </a:ext>
                  </a:extLst>
                </a:gridCol>
                <a:gridCol w="709451">
                  <a:extLst>
                    <a:ext uri="{9D8B030D-6E8A-4147-A177-3AD203B41FA5}">
                      <a16:colId xmlns:a16="http://schemas.microsoft.com/office/drawing/2014/main" xmlns="" val="1672351859"/>
                    </a:ext>
                  </a:extLst>
                </a:gridCol>
                <a:gridCol w="620286">
                  <a:extLst>
                    <a:ext uri="{9D8B030D-6E8A-4147-A177-3AD203B41FA5}">
                      <a16:colId xmlns:a16="http://schemas.microsoft.com/office/drawing/2014/main" xmlns="" val="148631113"/>
                    </a:ext>
                  </a:extLst>
                </a:gridCol>
                <a:gridCol w="731677">
                  <a:extLst>
                    <a:ext uri="{9D8B030D-6E8A-4147-A177-3AD203B41FA5}">
                      <a16:colId xmlns:a16="http://schemas.microsoft.com/office/drawing/2014/main" xmlns="" val="1966531493"/>
                    </a:ext>
                  </a:extLst>
                </a:gridCol>
              </a:tblGrid>
              <a:tr h="3304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pt-BR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MDSAP </a:t>
                      </a:r>
                      <a:endParaRPr lang="pt-BR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pt-BR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2015</a:t>
                      </a:r>
                      <a:endParaRPr lang="pt-BR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pt-BR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2016</a:t>
                      </a:r>
                      <a:endParaRPr lang="pt-BR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pt-BR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2017</a:t>
                      </a:r>
                      <a:endParaRPr lang="pt-BR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59528017"/>
                  </a:ext>
                </a:extLst>
              </a:tr>
              <a:tr h="330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pt-BR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OA reconhecidos pela Anvisa</a:t>
                      </a:r>
                      <a:endParaRPr lang="pt-BR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pt-BR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01</a:t>
                      </a:r>
                      <a:endParaRPr lang="pt-BR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pt-BR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03</a:t>
                      </a:r>
                      <a:endParaRPr lang="pt-BR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pt-BR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09 </a:t>
                      </a:r>
                      <a:endParaRPr lang="pt-BR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/>
                </a:tc>
                <a:extLst>
                  <a:ext uri="{0D108BD9-81ED-4DB2-BD59-A6C34878D82A}">
                    <a16:rowId xmlns:a16="http://schemas.microsoft.com/office/drawing/2014/main" xmlns="" val="3189602784"/>
                  </a:ext>
                </a:extLst>
              </a:tr>
              <a:tr h="3304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pt-BR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CBPF publicados por MDSAP</a:t>
                      </a:r>
                      <a:endParaRPr lang="pt-BR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pt-BR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01</a:t>
                      </a:r>
                      <a:endParaRPr lang="pt-BR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pt-BR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25</a:t>
                      </a:r>
                      <a:endParaRPr lang="pt-BR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pt-BR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37</a:t>
                      </a:r>
                      <a:endParaRPr lang="pt-BR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90" marR="68590" marT="0" marB="0" anchor="ctr"/>
                </a:tc>
                <a:extLst>
                  <a:ext uri="{0D108BD9-81ED-4DB2-BD59-A6C34878D82A}">
                    <a16:rowId xmlns:a16="http://schemas.microsoft.com/office/drawing/2014/main" xmlns="" val="2069766649"/>
                  </a:ext>
                </a:extLst>
              </a:tr>
            </a:tbl>
          </a:graphicData>
        </a:graphic>
      </p:graphicFrame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FCC3B2A5-D937-479C-9181-E2428DD6EC52}"/>
              </a:ext>
            </a:extLst>
          </p:cNvPr>
          <p:cNvSpPr/>
          <p:nvPr/>
        </p:nvSpPr>
        <p:spPr>
          <a:xfrm>
            <a:off x="830473" y="4449788"/>
            <a:ext cx="696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OPAS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E366308B-BDA2-4192-A6B0-593FDDF5E0D5}"/>
              </a:ext>
            </a:extLst>
          </p:cNvPr>
          <p:cNvSpPr/>
          <p:nvPr/>
        </p:nvSpPr>
        <p:spPr>
          <a:xfrm>
            <a:off x="1697075" y="4429047"/>
            <a:ext cx="1048067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</a:rPr>
              <a:t>Mantém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 a Anvisa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</a:rPr>
              <a:t>na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</a:rPr>
              <a:t>condição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</a:rPr>
              <a:t>Agência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 Nacional de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</a:rPr>
              <a:t>Referência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 Regional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</a:rPr>
              <a:t>nas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1">
                    <a:lumMod val="50000"/>
                  </a:schemeClr>
                </a:solidFill>
              </a:rPr>
              <a:t>Américas</a:t>
            </a:r>
            <a:endParaRPr lang="pt-BR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A5BB34F2-D480-467A-BAF2-312EA76E93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 r="70060" b="54449"/>
          <a:stretch/>
        </p:blipFill>
        <p:spPr>
          <a:xfrm>
            <a:off x="333136" y="4396099"/>
            <a:ext cx="461865" cy="463193"/>
          </a:xfrm>
          <a:prstGeom prst="rect">
            <a:avLst/>
          </a:prstGeom>
        </p:spPr>
      </p:pic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xmlns="" id="{BB68CD6C-933C-4D20-A63B-57667DAD40E1}"/>
              </a:ext>
            </a:extLst>
          </p:cNvPr>
          <p:cNvCxnSpPr/>
          <p:nvPr/>
        </p:nvCxnSpPr>
        <p:spPr>
          <a:xfrm>
            <a:off x="-14250" y="3861048"/>
            <a:ext cx="12192000" cy="0"/>
          </a:xfrm>
          <a:prstGeom prst="line">
            <a:avLst/>
          </a:prstGeom>
          <a:ln w="9525" cap="flat" cmpd="sng" algn="ctr">
            <a:solidFill>
              <a:schemeClr val="tx2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6986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8267E5E0-DC75-43E2-B803-664B6BC9E60D}"/>
              </a:ext>
            </a:extLst>
          </p:cNvPr>
          <p:cNvSpPr/>
          <p:nvPr/>
        </p:nvSpPr>
        <p:spPr>
          <a:xfrm>
            <a:off x="479376" y="404664"/>
            <a:ext cx="9244012" cy="4937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2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COOPERAÇÃO E CONVERGÊNCIA REGULATÓRIA INTERNACIONAL</a:t>
            </a:r>
          </a:p>
        </p:txBody>
      </p:sp>
      <p:pic>
        <p:nvPicPr>
          <p:cNvPr id="3" name="Picture 4" descr="Resultado de imagem para linhas design">
            <a:extLst>
              <a:ext uri="{FF2B5EF4-FFF2-40B4-BE49-F238E27FC236}">
                <a16:creationId xmlns:a16="http://schemas.microsoft.com/office/drawing/2014/main" xmlns="" id="{30FEEE93-F7CA-4488-929F-F542E373D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81397" y="2958177"/>
            <a:ext cx="4674637" cy="100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8FFF03A2-00C4-455C-BD02-D024572D614C}"/>
              </a:ext>
            </a:extLst>
          </p:cNvPr>
          <p:cNvSpPr/>
          <p:nvPr/>
        </p:nvSpPr>
        <p:spPr>
          <a:xfrm>
            <a:off x="2095848" y="1419718"/>
            <a:ext cx="4741862" cy="4318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Participação em fóruns internacionais</a:t>
            </a:r>
            <a:endParaRPr lang="pt-BR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 descr="class, induction, teach, teaching icon">
            <a:extLst>
              <a:ext uri="{FF2B5EF4-FFF2-40B4-BE49-F238E27FC236}">
                <a16:creationId xmlns:a16="http://schemas.microsoft.com/office/drawing/2014/main" xmlns="" id="{385104B7-E03A-43A1-B3CC-228C2452F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3912" y="1442025"/>
            <a:ext cx="387831" cy="38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B5E280BF-B384-40F3-B402-E8F914E24498}"/>
              </a:ext>
            </a:extLst>
          </p:cNvPr>
          <p:cNvSpPr/>
          <p:nvPr/>
        </p:nvSpPr>
        <p:spPr>
          <a:xfrm>
            <a:off x="1631504" y="1916832"/>
            <a:ext cx="9436100" cy="35291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750"/>
              </a:spcAft>
              <a:buFont typeface="Wingdings" panose="05000000000000000000" pitchFamily="2" charset="2"/>
              <a:buChar char="§"/>
              <a:defRPr/>
            </a:pPr>
            <a:r>
              <a:rPr lang="pt-BR" sz="19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12ª Reunião do Comitê Gestor do </a:t>
            </a:r>
            <a:r>
              <a:rPr lang="pt-BR" sz="1900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International</a:t>
            </a:r>
            <a:r>
              <a:rPr lang="pt-BR" sz="19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Medical </a:t>
            </a:r>
            <a:r>
              <a:rPr lang="pt-BR" sz="1900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Device</a:t>
            </a:r>
            <a:r>
              <a:rPr lang="pt-BR" sz="19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900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Regulators</a:t>
            </a:r>
            <a:r>
              <a:rPr lang="pt-BR" sz="19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900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Forum</a:t>
            </a:r>
            <a:r>
              <a:rPr lang="pt-BR" sz="19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(IMDRF)</a:t>
            </a:r>
          </a:p>
          <a:p>
            <a:pPr marL="285750" indent="-285750" algn="just">
              <a:lnSpc>
                <a:spcPct val="150000"/>
              </a:lnSpc>
              <a:spcAft>
                <a:spcPts val="750"/>
              </a:spcAft>
              <a:buFont typeface="Wingdings" panose="05000000000000000000" pitchFamily="2" charset="2"/>
              <a:buChar char="§"/>
              <a:defRPr/>
            </a:pPr>
            <a:r>
              <a:rPr lang="pt-BR" sz="19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Fórum Internacional de Reguladores Farmacêuticos (IPRF)</a:t>
            </a:r>
          </a:p>
          <a:p>
            <a:pPr marL="285750" indent="-285750" algn="just">
              <a:spcAft>
                <a:spcPts val="750"/>
              </a:spcAft>
              <a:buFont typeface="Wingdings" panose="05000000000000000000" pitchFamily="2" charset="2"/>
              <a:buChar char="§"/>
              <a:defRPr/>
            </a:pPr>
            <a:r>
              <a:rPr lang="pt-BR" sz="19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6ª Reunião do Programa Internacional de Regulamentação de Medicamentos Genéricos (IGDRP)</a:t>
            </a:r>
          </a:p>
          <a:p>
            <a:pPr marL="285750" indent="-285750" algn="just">
              <a:lnSpc>
                <a:spcPct val="150000"/>
              </a:lnSpc>
              <a:spcAft>
                <a:spcPts val="750"/>
              </a:spcAft>
              <a:buFont typeface="Wingdings" panose="05000000000000000000" pitchFamily="2" charset="2"/>
              <a:buChar char="§"/>
              <a:defRPr/>
            </a:pPr>
            <a:r>
              <a:rPr lang="pt-BR" sz="19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Reunião da </a:t>
            </a:r>
            <a:r>
              <a:rPr lang="pt-BR" sz="1900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Regulatory</a:t>
            </a:r>
            <a:r>
              <a:rPr lang="pt-BR" sz="19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900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Affairs</a:t>
            </a:r>
            <a:r>
              <a:rPr lang="pt-BR" sz="19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900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Professionals</a:t>
            </a:r>
            <a:r>
              <a:rPr lang="pt-BR" sz="19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900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Society</a:t>
            </a:r>
            <a:r>
              <a:rPr lang="pt-BR" sz="19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(RAPS)</a:t>
            </a:r>
          </a:p>
          <a:p>
            <a:pPr marL="285750" indent="-285750" algn="just">
              <a:lnSpc>
                <a:spcPct val="150000"/>
              </a:lnSpc>
              <a:spcAft>
                <a:spcPts val="750"/>
              </a:spcAft>
              <a:buFont typeface="Wingdings" panose="05000000000000000000" pitchFamily="2" charset="2"/>
              <a:buChar char="§"/>
              <a:defRPr/>
            </a:pPr>
            <a:r>
              <a:rPr lang="pt-BR" sz="19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8º Encontro Internacional das Farmacopeias</a:t>
            </a:r>
          </a:p>
          <a:p>
            <a:pPr marL="285750" indent="-285750" algn="just">
              <a:spcAft>
                <a:spcPts val="750"/>
              </a:spcAft>
              <a:buFont typeface="Wingdings" panose="05000000000000000000" pitchFamily="2" charset="2"/>
              <a:buChar char="§"/>
              <a:defRPr/>
            </a:pPr>
            <a:r>
              <a:rPr lang="pt-BR" sz="19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7ª Cúpula Mundial de Vigilância Sanitária (Global </a:t>
            </a:r>
            <a:r>
              <a:rPr lang="pt-BR" sz="1900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Summit</a:t>
            </a:r>
            <a:r>
              <a:rPr lang="pt-BR" sz="19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900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pt-BR" sz="19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900" dirty="0" err="1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Regulatory</a:t>
            </a:r>
            <a:r>
              <a:rPr lang="pt-BR" sz="19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Science 2017 – sediado no Brasil), principal fórum internacional de ciência regulatória do mundo</a:t>
            </a:r>
          </a:p>
        </p:txBody>
      </p:sp>
    </p:spTree>
    <p:extLst>
      <p:ext uri="{BB962C8B-B14F-4D97-AF65-F5344CB8AC3E}">
        <p14:creationId xmlns:p14="http://schemas.microsoft.com/office/powerpoint/2010/main" val="3759851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9722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xmlns="" id="{B919628F-B27A-4362-AFF8-59B47039F235}"/>
              </a:ext>
            </a:extLst>
          </p:cNvPr>
          <p:cNvCxnSpPr/>
          <p:nvPr/>
        </p:nvCxnSpPr>
        <p:spPr>
          <a:xfrm>
            <a:off x="1352048" y="4419845"/>
            <a:ext cx="31683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tângulo 32">
            <a:extLst>
              <a:ext uri="{FF2B5EF4-FFF2-40B4-BE49-F238E27FC236}">
                <a16:creationId xmlns:a16="http://schemas.microsoft.com/office/drawing/2014/main" xmlns="" id="{254E1A38-DDB1-428E-8814-15326E250181}"/>
              </a:ext>
            </a:extLst>
          </p:cNvPr>
          <p:cNvSpPr/>
          <p:nvPr/>
        </p:nvSpPr>
        <p:spPr>
          <a:xfrm>
            <a:off x="885965" y="3794949"/>
            <a:ext cx="23997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Política de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Gestão de Riscos Corporativos</a:t>
            </a:r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xmlns="" id="{630E912E-13DC-4D4C-94A3-6D5EE95087E2}"/>
              </a:ext>
            </a:extLst>
          </p:cNvPr>
          <p:cNvCxnSpPr>
            <a:cxnSpLocks/>
          </p:cNvCxnSpPr>
          <p:nvPr/>
        </p:nvCxnSpPr>
        <p:spPr>
          <a:xfrm>
            <a:off x="5926600" y="2924944"/>
            <a:ext cx="22838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xmlns="" id="{BF665F3F-6582-4D56-BB58-D26BF7986537}"/>
              </a:ext>
            </a:extLst>
          </p:cNvPr>
          <p:cNvCxnSpPr/>
          <p:nvPr/>
        </p:nvCxnSpPr>
        <p:spPr>
          <a:xfrm>
            <a:off x="1919536" y="3284984"/>
            <a:ext cx="31683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xmlns="" id="{EC8569E6-0E1B-4733-8DB8-A9B5AB709507}"/>
              </a:ext>
            </a:extLst>
          </p:cNvPr>
          <p:cNvCxnSpPr>
            <a:cxnSpLocks/>
          </p:cNvCxnSpPr>
          <p:nvPr/>
        </p:nvCxnSpPr>
        <p:spPr>
          <a:xfrm>
            <a:off x="6960096" y="6093296"/>
            <a:ext cx="26439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7C9ABCA6-87F2-43F8-BC80-9C362755812B}"/>
              </a:ext>
            </a:extLst>
          </p:cNvPr>
          <p:cNvSpPr/>
          <p:nvPr/>
        </p:nvSpPr>
        <p:spPr>
          <a:xfrm>
            <a:off x="623392" y="404664"/>
            <a:ext cx="8088312" cy="4921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2600" b="1" dirty="0">
                <a:solidFill>
                  <a:srgbClr val="B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GOVERNANÇA E DESENVOLVIMENTO INSTITUCIONAL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5C50813A-391E-4117-9194-65BDBFD91A15}"/>
              </a:ext>
            </a:extLst>
          </p:cNvPr>
          <p:cNvSpPr/>
          <p:nvPr/>
        </p:nvSpPr>
        <p:spPr>
          <a:xfrm>
            <a:off x="8356472" y="2743463"/>
            <a:ext cx="32145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P1 -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Processo de Registro </a:t>
            </a:r>
          </a:p>
          <a:p>
            <a:pPr>
              <a:defRPr/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P2 -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Inspeção</a:t>
            </a:r>
          </a:p>
          <a:p>
            <a:pPr>
              <a:defRPr/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P3 -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Novo modelo de PAF</a:t>
            </a:r>
          </a:p>
          <a:p>
            <a:pPr>
              <a:defRPr/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P4 -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Monitoramento</a:t>
            </a:r>
          </a:p>
          <a:p>
            <a:pPr>
              <a:defRPr/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P5 -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Regulamentação</a:t>
            </a:r>
          </a:p>
          <a:p>
            <a:pPr>
              <a:defRPr/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P10 -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 Coordenação do SNVS 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xmlns="" id="{C4F4DD01-64DD-4EC9-A1F9-5B78A588E502}"/>
              </a:ext>
            </a:extLst>
          </p:cNvPr>
          <p:cNvSpPr/>
          <p:nvPr/>
        </p:nvSpPr>
        <p:spPr>
          <a:xfrm>
            <a:off x="8088783" y="5152735"/>
            <a:ext cx="38164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Contrato de Gestão 2016-2017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teve 77,8% dos indicadores com resultados acima de 80%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xmlns="" id="{A6838753-B6BC-42B7-9489-A32C8DC3EF03}"/>
              </a:ext>
            </a:extLst>
          </p:cNvPr>
          <p:cNvSpPr/>
          <p:nvPr/>
        </p:nvSpPr>
        <p:spPr>
          <a:xfrm>
            <a:off x="6476812" y="1884204"/>
            <a:ext cx="4083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Monitoramento e avaliação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 do Planejamento Estratégico da Agência (Projetos)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xmlns="" id="{9ED7C92B-5157-46C8-9D17-89C73905EA84}"/>
              </a:ext>
            </a:extLst>
          </p:cNvPr>
          <p:cNvSpPr/>
          <p:nvPr/>
        </p:nvSpPr>
        <p:spPr>
          <a:xfrm>
            <a:off x="1355981" y="2372372"/>
            <a:ext cx="30329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Implementação do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Comitê Gestor da Estratégia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8 reuniões em 2017</a:t>
            </a:r>
          </a:p>
        </p:txBody>
      </p:sp>
      <p:pic>
        <p:nvPicPr>
          <p:cNvPr id="10248" name="Picture 8" descr="Resultado de imagem para seta">
            <a:extLst>
              <a:ext uri="{FF2B5EF4-FFF2-40B4-BE49-F238E27FC236}">
                <a16:creationId xmlns:a16="http://schemas.microsoft.com/office/drawing/2014/main" xmlns="" id="{74228510-3A72-4ACC-83C8-5FF232FDF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44" y="558993"/>
            <a:ext cx="3648966" cy="602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BA1B31E-5D76-4604-A568-F7D0F6A789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59" y="4441280"/>
            <a:ext cx="3761294" cy="2156072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8F44DCB2-F999-4EC6-A58E-61633EB5A15B}"/>
              </a:ext>
            </a:extLst>
          </p:cNvPr>
          <p:cNvSpPr/>
          <p:nvPr/>
        </p:nvSpPr>
        <p:spPr>
          <a:xfrm>
            <a:off x="604634" y="998465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</a:rPr>
              <a:t>Planejamento</a:t>
            </a:r>
            <a:endParaRPr lang="pt-BR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2E119395-45AA-4463-BDA0-34D35E2B82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20" y="1066518"/>
            <a:ext cx="403780" cy="38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137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7C9ABCA6-87F2-43F8-BC80-9C362755812B}"/>
              </a:ext>
            </a:extLst>
          </p:cNvPr>
          <p:cNvSpPr/>
          <p:nvPr/>
        </p:nvSpPr>
        <p:spPr>
          <a:xfrm>
            <a:off x="623392" y="404664"/>
            <a:ext cx="8088312" cy="4921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2600" b="1" dirty="0">
                <a:solidFill>
                  <a:srgbClr val="B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GOVERNANÇA E DESENVOLVIMENTO INSTITUCIONAL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xmlns="" id="{B23841C6-D739-476B-AE50-08982A699717}"/>
              </a:ext>
            </a:extLst>
          </p:cNvPr>
          <p:cNvSpPr/>
          <p:nvPr/>
        </p:nvSpPr>
        <p:spPr>
          <a:xfrm>
            <a:off x="445908" y="3318843"/>
            <a:ext cx="1365250" cy="7683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Gestão de </a:t>
            </a:r>
          </a:p>
          <a:p>
            <a:pPr>
              <a:defRPr/>
            </a:pP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Pessoas</a:t>
            </a:r>
            <a:endParaRPr lang="pt-BR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7" name="Picture 2" descr="family, insurance, people icon">
            <a:extLst>
              <a:ext uri="{FF2B5EF4-FFF2-40B4-BE49-F238E27FC236}">
                <a16:creationId xmlns:a16="http://schemas.microsoft.com/office/drawing/2014/main" xmlns="" id="{3759D4FC-8F7D-4FD8-A9E1-CD572F8B8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12" y="2893820"/>
            <a:ext cx="406202" cy="40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xmlns="" id="{E6A03A2F-9382-4B35-B902-199E680E50E8}"/>
              </a:ext>
            </a:extLst>
          </p:cNvPr>
          <p:cNvSpPr/>
          <p:nvPr/>
        </p:nvSpPr>
        <p:spPr>
          <a:xfrm>
            <a:off x="2135560" y="1916832"/>
            <a:ext cx="92423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Total de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1740 servidores capacitados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, sendo 191 no Programa de Desenvolvimento Gerencial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BR" sz="2000" b="1" dirty="0" err="1">
                <a:solidFill>
                  <a:schemeClr val="accent1">
                    <a:lumMod val="50000"/>
                  </a:schemeClr>
                </a:solidFill>
              </a:rPr>
              <a:t>Teletrabalho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 e controle de ponto flexível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: com 25% a mais de produtividade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pt-BR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Redução da jornada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com redução proporcional de vencimento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pt-BR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Posse de </a:t>
            </a: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78 novos servidores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pt-BR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BR" sz="2000" b="1" dirty="0">
                <a:solidFill>
                  <a:schemeClr val="accent1">
                    <a:lumMod val="50000"/>
                  </a:schemeClr>
                </a:solidFill>
              </a:rPr>
              <a:t>Programa de Aposentadoria</a:t>
            </a:r>
          </a:p>
        </p:txBody>
      </p:sp>
      <p:pic>
        <p:nvPicPr>
          <p:cNvPr id="30" name="Picture 4" descr="Resultado de imagem para LINES GRAPHIC">
            <a:extLst>
              <a:ext uri="{FF2B5EF4-FFF2-40B4-BE49-F238E27FC236}">
                <a16:creationId xmlns:a16="http://schemas.microsoft.com/office/drawing/2014/main" xmlns="" id="{B148509E-280A-45A0-98BD-15D3A6A4E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644876">
            <a:off x="8274236" y="2737635"/>
            <a:ext cx="6260758" cy="85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6331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7C9ABCA6-87F2-43F8-BC80-9C362755812B}"/>
              </a:ext>
            </a:extLst>
          </p:cNvPr>
          <p:cNvSpPr/>
          <p:nvPr/>
        </p:nvSpPr>
        <p:spPr>
          <a:xfrm>
            <a:off x="623392" y="404664"/>
            <a:ext cx="8088312" cy="4921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2600" b="1" dirty="0">
                <a:solidFill>
                  <a:srgbClr val="B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GOVERNANÇA E DESENVOLVIMENTO INSTITUCIONAL</a:t>
            </a:r>
          </a:p>
        </p:txBody>
      </p:sp>
      <p:pic>
        <p:nvPicPr>
          <p:cNvPr id="10" name="Imagem 4">
            <a:extLst>
              <a:ext uri="{FF2B5EF4-FFF2-40B4-BE49-F238E27FC236}">
                <a16:creationId xmlns:a16="http://schemas.microsoft.com/office/drawing/2014/main" xmlns="" id="{D9908390-5BB5-4130-B5AC-6AAD4CA78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4" t="56198" r="25536" b="16325"/>
          <a:stretch>
            <a:fillRect/>
          </a:stretch>
        </p:blipFill>
        <p:spPr bwMode="auto">
          <a:xfrm>
            <a:off x="283126" y="4190016"/>
            <a:ext cx="297180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020117BC-6443-457E-A659-2A069D999373}"/>
              </a:ext>
            </a:extLst>
          </p:cNvPr>
          <p:cNvSpPr/>
          <p:nvPr/>
        </p:nvSpPr>
        <p:spPr>
          <a:xfrm>
            <a:off x="158750" y="2503488"/>
            <a:ext cx="2005013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Conhecimento e Informação</a:t>
            </a:r>
            <a:endParaRPr lang="pt-BR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4D797B85-CDFA-45CB-8979-F69FF2EF231D}"/>
              </a:ext>
            </a:extLst>
          </p:cNvPr>
          <p:cNvSpPr/>
          <p:nvPr/>
        </p:nvSpPr>
        <p:spPr>
          <a:xfrm>
            <a:off x="2423592" y="1856867"/>
            <a:ext cx="8577262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7ª Semana do Conhecimento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SEI 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– Sistema Eletrônico de Informações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Consultores </a:t>
            </a:r>
            <a:r>
              <a:rPr lang="pt-BR" sz="2200" b="1" i="1" dirty="0">
                <a:solidFill>
                  <a:schemeClr val="accent1">
                    <a:lumMod val="50000"/>
                  </a:schemeClr>
                </a:solidFill>
              </a:rPr>
              <a:t>Ad hoc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Café Anvisa – 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6 eventos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BR" sz="2200" b="1" i="1" dirty="0" err="1">
                <a:solidFill>
                  <a:schemeClr val="accent1">
                    <a:lumMod val="50000"/>
                  </a:schemeClr>
                </a:solidFill>
              </a:rPr>
              <a:t>Webinars</a:t>
            </a: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14.389 participações virtuais</a:t>
            </a:r>
          </a:p>
        </p:txBody>
      </p:sp>
      <p:pic>
        <p:nvPicPr>
          <p:cNvPr id="13" name="Picture 6" descr="animal, bird, knowledge, nature, owl icon">
            <a:extLst>
              <a:ext uri="{FF2B5EF4-FFF2-40B4-BE49-F238E27FC236}">
                <a16:creationId xmlns:a16="http://schemas.microsoft.com/office/drawing/2014/main" xmlns="" id="{CF61A857-A522-4537-BF44-2A4DF82D6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23" y="2091141"/>
            <a:ext cx="414706" cy="41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5">
            <a:extLst>
              <a:ext uri="{FF2B5EF4-FFF2-40B4-BE49-F238E27FC236}">
                <a16:creationId xmlns:a16="http://schemas.microsoft.com/office/drawing/2014/main" xmlns="" id="{2D008079-3F04-45F1-A979-0390F003E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6" t="56030" r="50029" b="27718"/>
          <a:stretch>
            <a:fillRect/>
          </a:stretch>
        </p:blipFill>
        <p:spPr bwMode="auto">
          <a:xfrm>
            <a:off x="3381724" y="4536090"/>
            <a:ext cx="322897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Agrupar 7">
            <a:extLst>
              <a:ext uri="{FF2B5EF4-FFF2-40B4-BE49-F238E27FC236}">
                <a16:creationId xmlns:a16="http://schemas.microsoft.com/office/drawing/2014/main" xmlns="" id="{92193191-89BE-42C5-BEFE-30CABBD70610}"/>
              </a:ext>
            </a:extLst>
          </p:cNvPr>
          <p:cNvGrpSpPr>
            <a:grpSpLocks/>
          </p:cNvGrpSpPr>
          <p:nvPr/>
        </p:nvGrpSpPr>
        <p:grpSpPr bwMode="auto">
          <a:xfrm>
            <a:off x="7151370" y="4281175"/>
            <a:ext cx="3392487" cy="1508125"/>
            <a:chOff x="8409413" y="3243172"/>
            <a:chExt cx="3391501" cy="1508744"/>
          </a:xfrm>
        </p:grpSpPr>
        <p:grpSp>
          <p:nvGrpSpPr>
            <p:cNvPr id="19" name="Agrupar 6">
              <a:extLst>
                <a:ext uri="{FF2B5EF4-FFF2-40B4-BE49-F238E27FC236}">
                  <a16:creationId xmlns:a16="http://schemas.microsoft.com/office/drawing/2014/main" xmlns="" id="{9E81B702-3504-4385-A730-8A5395E5FE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9413" y="3243172"/>
              <a:ext cx="3391501" cy="1508744"/>
              <a:chOff x="8352776" y="4256142"/>
              <a:chExt cx="3580144" cy="1366994"/>
            </a:xfrm>
          </p:grpSpPr>
          <p:pic>
            <p:nvPicPr>
              <p:cNvPr id="21" name="Imagem 2">
                <a:extLst>
                  <a:ext uri="{FF2B5EF4-FFF2-40B4-BE49-F238E27FC236}">
                    <a16:creationId xmlns:a16="http://schemas.microsoft.com/office/drawing/2014/main" xmlns="" id="{0AED4D67-CD53-4195-B8FA-F219C698EF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469" t="66792" r="28188" b="21855"/>
              <a:stretch>
                <a:fillRect/>
              </a:stretch>
            </p:blipFill>
            <p:spPr bwMode="auto">
              <a:xfrm>
                <a:off x="8352776" y="4582248"/>
                <a:ext cx="3499875" cy="1040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xmlns="" id="{60A904F4-B9C1-4141-A893-62CFFAFC78CD}"/>
                  </a:ext>
                </a:extLst>
              </p:cNvPr>
              <p:cNvSpPr/>
              <p:nvPr/>
            </p:nvSpPr>
            <p:spPr>
              <a:xfrm>
                <a:off x="9269172" y="4256142"/>
                <a:ext cx="2663748" cy="4129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20" name="Imagem 17" descr="http://portal.anvisa.gov.br/image/journal/article?img_id=4390614&amp;t=1525721684744">
              <a:extLst>
                <a:ext uri="{FF2B5EF4-FFF2-40B4-BE49-F238E27FC236}">
                  <a16:creationId xmlns:a16="http://schemas.microsoft.com/office/drawing/2014/main" xmlns="" id="{9E7D7583-39E0-4F39-AC26-5469568D67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16" r="23924"/>
            <a:stretch>
              <a:fillRect/>
            </a:stretch>
          </p:blipFill>
          <p:spPr bwMode="auto">
            <a:xfrm>
              <a:off x="8409413" y="3556538"/>
              <a:ext cx="868638" cy="1100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Imagem 1">
            <a:extLst>
              <a:ext uri="{FF2B5EF4-FFF2-40B4-BE49-F238E27FC236}">
                <a16:creationId xmlns:a16="http://schemas.microsoft.com/office/drawing/2014/main" xmlns="" id="{EC8101AD-1E07-492D-86C0-23B36FBCE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4" t="42461" r="49196" b="36429"/>
          <a:stretch>
            <a:fillRect/>
          </a:stretch>
        </p:blipFill>
        <p:spPr bwMode="auto">
          <a:xfrm>
            <a:off x="8362950" y="1930400"/>
            <a:ext cx="3484563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Agrupar 10">
            <a:extLst>
              <a:ext uri="{FF2B5EF4-FFF2-40B4-BE49-F238E27FC236}">
                <a16:creationId xmlns:a16="http://schemas.microsoft.com/office/drawing/2014/main" xmlns="" id="{A248E008-E33F-4331-AF7F-04D56007C082}"/>
              </a:ext>
            </a:extLst>
          </p:cNvPr>
          <p:cNvGrpSpPr>
            <a:grpSpLocks/>
          </p:cNvGrpSpPr>
          <p:nvPr/>
        </p:nvGrpSpPr>
        <p:grpSpPr bwMode="auto">
          <a:xfrm>
            <a:off x="8370701" y="3394795"/>
            <a:ext cx="2776537" cy="1538288"/>
            <a:chOff x="8526780" y="3479335"/>
            <a:chExt cx="2572845" cy="1401275"/>
          </a:xfrm>
        </p:grpSpPr>
        <p:pic>
          <p:nvPicPr>
            <p:cNvPr id="16" name="Imagem 8">
              <a:extLst>
                <a:ext uri="{FF2B5EF4-FFF2-40B4-BE49-F238E27FC236}">
                  <a16:creationId xmlns:a16="http://schemas.microsoft.com/office/drawing/2014/main" xmlns="" id="{45798DBF-F4E8-4448-B31D-0CAFBFCBD9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99" t="55276" r="26968" b="28891"/>
            <a:stretch>
              <a:fillRect/>
            </a:stretch>
          </p:blipFill>
          <p:spPr bwMode="auto">
            <a:xfrm>
              <a:off x="8596455" y="3479335"/>
              <a:ext cx="2503170" cy="102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xmlns="" id="{F5EFAF4A-FAD9-4A66-A1EB-087E48BF4745}"/>
                </a:ext>
              </a:extLst>
            </p:cNvPr>
            <p:cNvSpPr/>
            <p:nvPr/>
          </p:nvSpPr>
          <p:spPr>
            <a:xfrm>
              <a:off x="8526780" y="4281923"/>
              <a:ext cx="822310" cy="598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19858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7C9ABCA6-87F2-43F8-BC80-9C362755812B}"/>
              </a:ext>
            </a:extLst>
          </p:cNvPr>
          <p:cNvSpPr/>
          <p:nvPr/>
        </p:nvSpPr>
        <p:spPr>
          <a:xfrm>
            <a:off x="623392" y="404664"/>
            <a:ext cx="8088312" cy="4921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2600" b="1" dirty="0">
                <a:solidFill>
                  <a:srgbClr val="B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GOVERNANÇA E DESENVOLVIMENTO INSTITUCIONAL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17E2E676-4E03-4A99-AA57-C5CA103B41DA}"/>
              </a:ext>
            </a:extLst>
          </p:cNvPr>
          <p:cNvSpPr/>
          <p:nvPr/>
        </p:nvSpPr>
        <p:spPr>
          <a:xfrm>
            <a:off x="614509" y="3152913"/>
            <a:ext cx="2005013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Anvisa aprovou</a:t>
            </a:r>
            <a:endParaRPr lang="pt-BR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DA5A16A4-9594-4823-9A48-0B0FE5BE80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01" y="2779380"/>
            <a:ext cx="389615" cy="37353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886B52A4-D477-44E2-9D82-EFDEB72257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04" t="32552" r="51709" b="9864"/>
          <a:stretch/>
        </p:blipFill>
        <p:spPr>
          <a:xfrm>
            <a:off x="3561055" y="1412776"/>
            <a:ext cx="3844212" cy="420035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A2A46CA5-506E-46D7-A7FB-339360C188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82993">
            <a:off x="7210799" y="1795126"/>
            <a:ext cx="6233579" cy="266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36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0974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8E8FF68E-3057-4EAE-AE65-E7F40C545529}"/>
              </a:ext>
            </a:extLst>
          </p:cNvPr>
          <p:cNvSpPr/>
          <p:nvPr/>
        </p:nvSpPr>
        <p:spPr>
          <a:xfrm>
            <a:off x="551384" y="260648"/>
            <a:ext cx="9145588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2600" b="1" dirty="0">
                <a:solidFill>
                  <a:srgbClr val="AC5E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RELACIONAMENTO COM A SOCIEDADE, SETOR REGULADO</a:t>
            </a:r>
          </a:p>
          <a:p>
            <a:pPr>
              <a:defRPr/>
            </a:pPr>
            <a:r>
              <a:rPr lang="pt-BR" sz="2600" b="1" dirty="0">
                <a:solidFill>
                  <a:srgbClr val="AC5E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CONGRESSO NACIONAL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BD48DF1F-C147-4173-B5A2-19A3DD86FC56}"/>
              </a:ext>
            </a:extLst>
          </p:cNvPr>
          <p:cNvSpPr/>
          <p:nvPr/>
        </p:nvSpPr>
        <p:spPr>
          <a:xfrm>
            <a:off x="-96688" y="2141650"/>
            <a:ext cx="2173288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Relacionamento Institucional</a:t>
            </a:r>
            <a:endParaRPr lang="pt-BR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C21D6A02-2783-44E7-AE44-23305623D4B7}"/>
              </a:ext>
            </a:extLst>
          </p:cNvPr>
          <p:cNvSpPr/>
          <p:nvPr/>
        </p:nvSpPr>
        <p:spPr>
          <a:xfrm>
            <a:off x="2093701" y="1612730"/>
            <a:ext cx="6359525" cy="17859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349.269 atendimentos 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(todos os canais de acesso)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88% de resolutividade 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no primeiro atendimento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Ouvidoria recebeu cerca </a:t>
            </a: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19.665 demandas: 61% proveniente do setor regulado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pt-BR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2" descr="media, multimedia, network, social media, social network icon">
            <a:extLst>
              <a:ext uri="{FF2B5EF4-FFF2-40B4-BE49-F238E27FC236}">
                <a16:creationId xmlns:a16="http://schemas.microsoft.com/office/drawing/2014/main" xmlns="" id="{39392AAF-3FB5-4CCF-ADDE-F0CBEF39B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93" y="1633207"/>
            <a:ext cx="508432" cy="50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16">
            <a:extLst>
              <a:ext uri="{FF2B5EF4-FFF2-40B4-BE49-F238E27FC236}">
                <a16:creationId xmlns:a16="http://schemas.microsoft.com/office/drawing/2014/main" xmlns="" id="{88C987A6-F9FA-4FFA-ABAC-30A37FB9D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1" t="54626" r="43906" b="21632"/>
          <a:stretch>
            <a:fillRect/>
          </a:stretch>
        </p:blipFill>
        <p:spPr bwMode="auto">
          <a:xfrm>
            <a:off x="8543720" y="1451999"/>
            <a:ext cx="36544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23">
            <a:extLst>
              <a:ext uri="{FF2B5EF4-FFF2-40B4-BE49-F238E27FC236}">
                <a16:creationId xmlns:a16="http://schemas.microsoft.com/office/drawing/2014/main" xmlns="" id="{A6D3D24D-D219-433F-8E71-E5E314576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3" t="57558" r="21733" b="20909"/>
          <a:stretch>
            <a:fillRect/>
          </a:stretch>
        </p:blipFill>
        <p:spPr bwMode="auto">
          <a:xfrm>
            <a:off x="10308003" y="2826373"/>
            <a:ext cx="1897062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affiliate, bullhorn, commercial, marketing, megaphone icon">
            <a:extLst>
              <a:ext uri="{FF2B5EF4-FFF2-40B4-BE49-F238E27FC236}">
                <a16:creationId xmlns:a16="http://schemas.microsoft.com/office/drawing/2014/main" xmlns="" id="{37DBD555-2F20-4BFC-907A-2EEDD3D64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05" y="4279601"/>
            <a:ext cx="508432" cy="50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17">
            <a:extLst>
              <a:ext uri="{FF2B5EF4-FFF2-40B4-BE49-F238E27FC236}">
                <a16:creationId xmlns:a16="http://schemas.microsoft.com/office/drawing/2014/main" xmlns="" id="{179698F9-A823-4F4B-9E4D-A0AE4ACAB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8964" y="4840618"/>
            <a:ext cx="19685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pt-BR" sz="2200" b="1" dirty="0">
                <a:solidFill>
                  <a:schemeClr val="accent1">
                    <a:lumMod val="50000"/>
                  </a:schemeClr>
                </a:solidFill>
              </a:rPr>
              <a:t>Participação da </a:t>
            </a:r>
          </a:p>
          <a:p>
            <a:pPr algn="ctr"/>
            <a:r>
              <a:rPr lang="pt-BR" altLang="pt-BR" sz="2200" b="1" dirty="0">
                <a:solidFill>
                  <a:schemeClr val="accent1">
                    <a:lumMod val="50000"/>
                  </a:schemeClr>
                </a:solidFill>
              </a:rPr>
              <a:t>Sociedade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75D5C1E9-C1FF-4E79-ADCB-2649893B5920}"/>
              </a:ext>
            </a:extLst>
          </p:cNvPr>
          <p:cNvSpPr/>
          <p:nvPr/>
        </p:nvSpPr>
        <p:spPr>
          <a:xfrm>
            <a:off x="2015056" y="4521995"/>
            <a:ext cx="1019000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Participação em 38 audiências públicas no Congresso Nacional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</a:rPr>
              <a:t>(38% a mais que 2016)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Acompanhamento de </a:t>
            </a: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444 proposições legislativas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Parlatório Virtual: 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elimina custo de deslocamento e permite emissão de </a:t>
            </a:r>
          </a:p>
          <a:p>
            <a:pPr>
              <a:defRPr/>
            </a:pP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     relatórios </a:t>
            </a:r>
            <a:r>
              <a:rPr lang="pt-BR" sz="2200" i="1" dirty="0">
                <a:solidFill>
                  <a:schemeClr val="accent1">
                    <a:lumMod val="50000"/>
                  </a:schemeClr>
                </a:solidFill>
              </a:rPr>
              <a:t>online</a:t>
            </a:r>
            <a:endParaRPr lang="pt-BR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137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xmlns="" id="{D3E105AA-AC32-4C09-A7C4-E232FAB13C77}"/>
              </a:ext>
            </a:extLst>
          </p:cNvPr>
          <p:cNvSpPr/>
          <p:nvPr/>
        </p:nvSpPr>
        <p:spPr>
          <a:xfrm>
            <a:off x="444500" y="542925"/>
            <a:ext cx="6288087" cy="492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600" b="1" dirty="0">
                <a:solidFill>
                  <a:srgbClr val="EA6B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ACESSO SEGURO A PRODUTOS E SERVIÇOS</a:t>
            </a:r>
          </a:p>
        </p:txBody>
      </p:sp>
      <p:grpSp>
        <p:nvGrpSpPr>
          <p:cNvPr id="23" name="Agrupar 11">
            <a:extLst>
              <a:ext uri="{FF2B5EF4-FFF2-40B4-BE49-F238E27FC236}">
                <a16:creationId xmlns:a16="http://schemas.microsoft.com/office/drawing/2014/main" xmlns="" id="{37042F72-CB3B-42AF-A77C-EC2813813086}"/>
              </a:ext>
            </a:extLst>
          </p:cNvPr>
          <p:cNvGrpSpPr>
            <a:grpSpLocks/>
          </p:cNvGrpSpPr>
          <p:nvPr/>
        </p:nvGrpSpPr>
        <p:grpSpPr bwMode="auto">
          <a:xfrm>
            <a:off x="344488" y="3833813"/>
            <a:ext cx="3913187" cy="1016000"/>
            <a:chOff x="701573" y="2695368"/>
            <a:chExt cx="3913217" cy="1015663"/>
          </a:xfrm>
        </p:grpSpPr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xmlns="" id="{ED73D644-E0A7-488B-AC8D-BF35EA96BB15}"/>
                </a:ext>
              </a:extLst>
            </p:cNvPr>
            <p:cNvSpPr txBox="1"/>
            <p:nvPr/>
          </p:nvSpPr>
          <p:spPr>
            <a:xfrm>
              <a:off x="701573" y="2695368"/>
              <a:ext cx="1893902" cy="10156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60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1063 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xmlns="" id="{DEEE9312-B5F7-4E77-8A51-2E24A5CE8481}"/>
                </a:ext>
              </a:extLst>
            </p:cNvPr>
            <p:cNvSpPr txBox="1"/>
            <p:nvPr/>
          </p:nvSpPr>
          <p:spPr>
            <a:xfrm>
              <a:off x="2317660" y="2985784"/>
              <a:ext cx="2297130" cy="441179"/>
            </a:xfrm>
            <a:prstGeom prst="rect">
              <a:avLst/>
            </a:prstGeom>
            <a:noFill/>
          </p:spPr>
          <p:txBody>
            <a:bodyPr wrap="none" tIns="0" bIns="0">
              <a:spAutoFit/>
            </a:bodyPr>
            <a:lstStyle/>
            <a:p>
              <a:pPr>
                <a:lnSpc>
                  <a:spcPts val="1700"/>
                </a:lnSpc>
                <a:defRPr/>
              </a:pPr>
              <a:r>
                <a:rPr lang="pt-BR" dirty="0">
                  <a:solidFill>
                    <a:schemeClr val="accent1">
                      <a:lumMod val="50000"/>
                    </a:schemeClr>
                  </a:solidFill>
                </a:rPr>
                <a:t>Registros de </a:t>
              </a:r>
              <a:r>
                <a:rPr lang="pt-BR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Produtos </a:t>
              </a:r>
            </a:p>
            <a:p>
              <a:pPr>
                <a:lnSpc>
                  <a:spcPts val="1700"/>
                </a:lnSpc>
                <a:defRPr/>
              </a:pPr>
              <a:r>
                <a:rPr lang="pt-BR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para Saúde </a:t>
              </a:r>
            </a:p>
          </p:txBody>
        </p:sp>
      </p:grpSp>
      <p:grpSp>
        <p:nvGrpSpPr>
          <p:cNvPr id="26" name="Agrupar 10">
            <a:extLst>
              <a:ext uri="{FF2B5EF4-FFF2-40B4-BE49-F238E27FC236}">
                <a16:creationId xmlns:a16="http://schemas.microsoft.com/office/drawing/2014/main" xmlns="" id="{ECA8ABCF-0732-4F93-A3DD-19726DE64346}"/>
              </a:ext>
            </a:extLst>
          </p:cNvPr>
          <p:cNvGrpSpPr>
            <a:grpSpLocks/>
          </p:cNvGrpSpPr>
          <p:nvPr/>
        </p:nvGrpSpPr>
        <p:grpSpPr bwMode="auto">
          <a:xfrm>
            <a:off x="257175" y="1916113"/>
            <a:ext cx="4194175" cy="1016000"/>
            <a:chOff x="123874" y="1676988"/>
            <a:chExt cx="4193446" cy="1015663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xmlns="" id="{CA35DEEA-A464-4EC0-B740-8294B837B577}"/>
                </a:ext>
              </a:extLst>
            </p:cNvPr>
            <p:cNvSpPr txBox="1"/>
            <p:nvPr/>
          </p:nvSpPr>
          <p:spPr>
            <a:xfrm>
              <a:off x="123874" y="1676988"/>
              <a:ext cx="1525323" cy="10156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60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784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xmlns="" id="{9F117426-47F2-4D89-91AD-8C57D727F00F}"/>
                </a:ext>
              </a:extLst>
            </p:cNvPr>
            <p:cNvSpPr txBox="1"/>
            <p:nvPr/>
          </p:nvSpPr>
          <p:spPr>
            <a:xfrm>
              <a:off x="1404764" y="2024535"/>
              <a:ext cx="2912556" cy="442766"/>
            </a:xfrm>
            <a:prstGeom prst="rect">
              <a:avLst/>
            </a:prstGeom>
            <a:noFill/>
          </p:spPr>
          <p:txBody>
            <a:bodyPr wrap="none" tIns="0" bIns="0">
              <a:spAutoFit/>
            </a:bodyPr>
            <a:lstStyle/>
            <a:p>
              <a:pPr>
                <a:lnSpc>
                  <a:spcPts val="1700"/>
                </a:lnSpc>
                <a:defRPr/>
              </a:pPr>
              <a:r>
                <a:rPr lang="pt-BR" dirty="0">
                  <a:solidFill>
                    <a:schemeClr val="accent1">
                      <a:lumMod val="50000"/>
                    </a:schemeClr>
                  </a:solidFill>
                </a:rPr>
                <a:t>Registros de </a:t>
              </a:r>
              <a:r>
                <a:rPr lang="pt-BR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Medicamentos, </a:t>
              </a:r>
            </a:p>
            <a:p>
              <a:pPr>
                <a:lnSpc>
                  <a:spcPts val="1700"/>
                </a:lnSpc>
                <a:defRPr/>
              </a:pPr>
              <a:r>
                <a:rPr lang="pt-BR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Produtos Biológicos</a:t>
              </a:r>
              <a:r>
                <a:rPr lang="pt-BR" dirty="0">
                  <a:solidFill>
                    <a:schemeClr val="accent1">
                      <a:lumMod val="50000"/>
                    </a:schemeClr>
                  </a:solidFill>
                </a:rPr>
                <a:t> e </a:t>
              </a:r>
              <a:r>
                <a:rPr lang="pt-BR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IFA</a:t>
              </a:r>
            </a:p>
          </p:txBody>
        </p:sp>
      </p:grpSp>
      <p:grpSp>
        <p:nvGrpSpPr>
          <p:cNvPr id="29" name="Agrupar 12">
            <a:extLst>
              <a:ext uri="{FF2B5EF4-FFF2-40B4-BE49-F238E27FC236}">
                <a16:creationId xmlns:a16="http://schemas.microsoft.com/office/drawing/2014/main" xmlns="" id="{CAA31968-D853-4E6D-B3EE-6AEB3CE1BEFB}"/>
              </a:ext>
            </a:extLst>
          </p:cNvPr>
          <p:cNvGrpSpPr>
            <a:grpSpLocks/>
          </p:cNvGrpSpPr>
          <p:nvPr/>
        </p:nvGrpSpPr>
        <p:grpSpPr bwMode="auto">
          <a:xfrm>
            <a:off x="7016721" y="1888299"/>
            <a:ext cx="4540820" cy="1016000"/>
            <a:chOff x="1475411" y="3711551"/>
            <a:chExt cx="4540741" cy="1015663"/>
          </a:xfrm>
        </p:grpSpPr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xmlns="" id="{7B862242-009C-4BD7-9B16-01CC6432E0C2}"/>
                </a:ext>
              </a:extLst>
            </p:cNvPr>
            <p:cNvSpPr txBox="1"/>
            <p:nvPr/>
          </p:nvSpPr>
          <p:spPr>
            <a:xfrm>
              <a:off x="1475411" y="3711551"/>
              <a:ext cx="1427137" cy="10156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60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403</a:t>
              </a:r>
              <a:r>
                <a:rPr lang="pt-BR" sz="6000" b="1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xmlns="" id="{1704C759-79D3-4ECB-AC49-F13D438098A5}"/>
                </a:ext>
              </a:extLst>
            </p:cNvPr>
            <p:cNvSpPr txBox="1"/>
            <p:nvPr/>
          </p:nvSpPr>
          <p:spPr>
            <a:xfrm>
              <a:off x="2707290" y="3909922"/>
              <a:ext cx="3308862" cy="653808"/>
            </a:xfrm>
            <a:prstGeom prst="rect">
              <a:avLst/>
            </a:prstGeom>
            <a:noFill/>
          </p:spPr>
          <p:txBody>
            <a:bodyPr wrap="none" tIns="0" bIns="0">
              <a:spAutoFit/>
            </a:bodyPr>
            <a:lstStyle/>
            <a:p>
              <a:pPr>
                <a:lnSpc>
                  <a:spcPts val="1700"/>
                </a:lnSpc>
                <a:defRPr/>
              </a:pPr>
              <a:r>
                <a:rPr lang="pt-BR" dirty="0">
                  <a:solidFill>
                    <a:schemeClr val="accent1">
                      <a:lumMod val="50000"/>
                    </a:schemeClr>
                  </a:solidFill>
                </a:rPr>
                <a:t>Registros de </a:t>
              </a:r>
              <a:r>
                <a:rPr lang="pt-BR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Alimentos</a:t>
              </a:r>
            </a:p>
            <a:p>
              <a:pPr>
                <a:lnSpc>
                  <a:spcPts val="1700"/>
                </a:lnSpc>
                <a:defRPr/>
              </a:pPr>
              <a:r>
                <a:rPr lang="pt-BR" dirty="0">
                  <a:solidFill>
                    <a:schemeClr val="accent1">
                      <a:lumMod val="50000"/>
                    </a:schemeClr>
                  </a:solidFill>
                </a:rPr>
                <a:t>258 novos, 78 com propriedades </a:t>
              </a:r>
            </a:p>
            <a:p>
              <a:pPr>
                <a:lnSpc>
                  <a:spcPts val="1700"/>
                </a:lnSpc>
                <a:defRPr/>
              </a:pPr>
              <a:r>
                <a:rPr lang="pt-BR" dirty="0">
                  <a:solidFill>
                    <a:schemeClr val="accent1">
                      <a:lumMod val="50000"/>
                    </a:schemeClr>
                  </a:solidFill>
                </a:rPr>
                <a:t>funcionais e 30 infantis.</a:t>
              </a:r>
            </a:p>
          </p:txBody>
        </p:sp>
      </p:grpSp>
      <p:grpSp>
        <p:nvGrpSpPr>
          <p:cNvPr id="32" name="Agrupar 16">
            <a:extLst>
              <a:ext uri="{FF2B5EF4-FFF2-40B4-BE49-F238E27FC236}">
                <a16:creationId xmlns:a16="http://schemas.microsoft.com/office/drawing/2014/main" xmlns="" id="{4DF46EAD-3821-4121-BD6E-FEA343B17B3A}"/>
              </a:ext>
            </a:extLst>
          </p:cNvPr>
          <p:cNvGrpSpPr>
            <a:grpSpLocks/>
          </p:cNvGrpSpPr>
          <p:nvPr/>
        </p:nvGrpSpPr>
        <p:grpSpPr bwMode="auto">
          <a:xfrm>
            <a:off x="2624138" y="5337175"/>
            <a:ext cx="4052887" cy="1016000"/>
            <a:chOff x="2411026" y="5483018"/>
            <a:chExt cx="4052300" cy="1015663"/>
          </a:xfrm>
        </p:grpSpPr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xmlns="" id="{FA2958F7-035F-44C9-9DF7-ECD24E0A323B}"/>
                </a:ext>
              </a:extLst>
            </p:cNvPr>
            <p:cNvSpPr txBox="1"/>
            <p:nvPr/>
          </p:nvSpPr>
          <p:spPr>
            <a:xfrm>
              <a:off x="2411026" y="5483018"/>
              <a:ext cx="1928533" cy="10156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60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1064</a:t>
              </a:r>
              <a:r>
                <a:rPr lang="pt-BR" sz="6000" b="1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xmlns="" id="{F6F6EB55-4850-4429-8EFE-EC252EB68F3A}"/>
                </a:ext>
              </a:extLst>
            </p:cNvPr>
            <p:cNvSpPr txBox="1"/>
            <p:nvPr/>
          </p:nvSpPr>
          <p:spPr>
            <a:xfrm>
              <a:off x="4104643" y="5881349"/>
              <a:ext cx="2358683" cy="219002"/>
            </a:xfrm>
            <a:prstGeom prst="rect">
              <a:avLst/>
            </a:prstGeom>
            <a:noFill/>
          </p:spPr>
          <p:txBody>
            <a:bodyPr wrap="none" tIns="0" bIns="0">
              <a:spAutoFit/>
            </a:bodyPr>
            <a:lstStyle/>
            <a:p>
              <a:pPr>
                <a:lnSpc>
                  <a:spcPts val="1700"/>
                </a:lnSpc>
                <a:defRPr/>
              </a:pPr>
              <a:r>
                <a:rPr lang="pt-BR" dirty="0">
                  <a:solidFill>
                    <a:schemeClr val="accent1">
                      <a:lumMod val="50000"/>
                    </a:schemeClr>
                  </a:solidFill>
                </a:rPr>
                <a:t>Registros de </a:t>
              </a:r>
              <a:r>
                <a:rPr lang="pt-BR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Saneantes</a:t>
              </a:r>
            </a:p>
          </p:txBody>
        </p:sp>
      </p:grpSp>
      <p:grpSp>
        <p:nvGrpSpPr>
          <p:cNvPr id="35" name="Agrupar 15">
            <a:extLst>
              <a:ext uri="{FF2B5EF4-FFF2-40B4-BE49-F238E27FC236}">
                <a16:creationId xmlns:a16="http://schemas.microsoft.com/office/drawing/2014/main" xmlns="" id="{2933133A-68C3-4ABC-82B2-12E94C2EEE7C}"/>
              </a:ext>
            </a:extLst>
          </p:cNvPr>
          <p:cNvGrpSpPr>
            <a:grpSpLocks/>
          </p:cNvGrpSpPr>
          <p:nvPr/>
        </p:nvGrpSpPr>
        <p:grpSpPr bwMode="auto">
          <a:xfrm>
            <a:off x="7839595" y="3789040"/>
            <a:ext cx="3717947" cy="1016000"/>
            <a:chOff x="6578440" y="1781994"/>
            <a:chExt cx="3718157" cy="1015663"/>
          </a:xfrm>
        </p:grpSpPr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xmlns="" id="{BE1BCA2E-D1FD-4B5B-ADAA-821D849C50B8}"/>
                </a:ext>
              </a:extLst>
            </p:cNvPr>
            <p:cNvSpPr txBox="1"/>
            <p:nvPr/>
          </p:nvSpPr>
          <p:spPr>
            <a:xfrm>
              <a:off x="6578440" y="1781994"/>
              <a:ext cx="1928922" cy="10156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60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699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xmlns="" id="{E1BB1FE6-B9DC-4F1D-904A-995B9E05E071}"/>
                </a:ext>
              </a:extLst>
            </p:cNvPr>
            <p:cNvSpPr txBox="1"/>
            <p:nvPr/>
          </p:nvSpPr>
          <p:spPr>
            <a:xfrm>
              <a:off x="7834245" y="2225083"/>
              <a:ext cx="2462352" cy="219002"/>
            </a:xfrm>
            <a:prstGeom prst="rect">
              <a:avLst/>
            </a:prstGeom>
            <a:noFill/>
          </p:spPr>
          <p:txBody>
            <a:bodyPr wrap="none" tIns="0" bIns="0">
              <a:spAutoFit/>
            </a:bodyPr>
            <a:lstStyle/>
            <a:p>
              <a:pPr>
                <a:lnSpc>
                  <a:spcPts val="1700"/>
                </a:lnSpc>
                <a:defRPr/>
              </a:pPr>
              <a:r>
                <a:rPr lang="pt-BR" dirty="0">
                  <a:solidFill>
                    <a:schemeClr val="accent1">
                      <a:lumMod val="50000"/>
                    </a:schemeClr>
                  </a:solidFill>
                </a:rPr>
                <a:t>Registros de </a:t>
              </a:r>
              <a:r>
                <a:rPr lang="pt-BR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Cosméticos</a:t>
              </a:r>
            </a:p>
          </p:txBody>
        </p:sp>
      </p:grpSp>
      <p:pic>
        <p:nvPicPr>
          <p:cNvPr id="38" name="Picture 44" descr="Resultado de imagem para mapa do brasil estilizado">
            <a:extLst>
              <a:ext uri="{FF2B5EF4-FFF2-40B4-BE49-F238E27FC236}">
                <a16:creationId xmlns:a16="http://schemas.microsoft.com/office/drawing/2014/main" xmlns="" id="{AE3133B5-FE6D-4DC9-87CD-313039E93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178" y="2586570"/>
            <a:ext cx="2918809" cy="297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tângulo 38">
            <a:extLst>
              <a:ext uri="{FF2B5EF4-FFF2-40B4-BE49-F238E27FC236}">
                <a16:creationId xmlns:a16="http://schemas.microsoft.com/office/drawing/2014/main" xmlns="" id="{A3190F59-18E0-49B0-93F0-F71E958688BA}"/>
              </a:ext>
            </a:extLst>
          </p:cNvPr>
          <p:cNvSpPr/>
          <p:nvPr/>
        </p:nvSpPr>
        <p:spPr>
          <a:xfrm>
            <a:off x="5157258" y="3560732"/>
            <a:ext cx="1541462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ANVISA</a:t>
            </a:r>
          </a:p>
          <a:p>
            <a:pPr algn="ctr">
              <a:defRPr/>
            </a:pPr>
            <a:endParaRPr lang="pt-BR" sz="800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t-BR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8232509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8E8FF68E-3057-4EAE-AE65-E7F40C545529}"/>
              </a:ext>
            </a:extLst>
          </p:cNvPr>
          <p:cNvSpPr/>
          <p:nvPr/>
        </p:nvSpPr>
        <p:spPr>
          <a:xfrm>
            <a:off x="551384" y="260648"/>
            <a:ext cx="11305256" cy="892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600" b="1" dirty="0">
                <a:solidFill>
                  <a:srgbClr val="AC5E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RELACIONAMENTO COM A SOCIEDADE, SETOR REGULADO </a:t>
            </a:r>
          </a:p>
          <a:p>
            <a:pPr>
              <a:defRPr/>
            </a:pPr>
            <a:r>
              <a:rPr lang="pt-BR" sz="2600" b="1" dirty="0">
                <a:solidFill>
                  <a:srgbClr val="AC5E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CONGRESSO NACIONAL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9E61F7E2-2D6E-43A3-8B9C-50C966AFDD72}"/>
              </a:ext>
            </a:extLst>
          </p:cNvPr>
          <p:cNvSpPr/>
          <p:nvPr/>
        </p:nvSpPr>
        <p:spPr>
          <a:xfrm>
            <a:off x="7839224" y="3490800"/>
            <a:ext cx="40553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INSPEÇÃO – IMPLEMENTAÇÃO</a:t>
            </a:r>
          </a:p>
          <a:p>
            <a:r>
              <a:rPr lang="pt-BR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RDC 183/2017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FB0E6A30-D6A5-4D7B-98ED-6375B0E46DFD}"/>
              </a:ext>
            </a:extLst>
          </p:cNvPr>
          <p:cNvSpPr/>
          <p:nvPr/>
        </p:nvSpPr>
        <p:spPr>
          <a:xfrm>
            <a:off x="3469099" y="5404056"/>
            <a:ext cx="26093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NOVO MODELO DE PAF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F682C725-085B-4CA4-832E-72958EE2EB69}"/>
              </a:ext>
            </a:extLst>
          </p:cNvPr>
          <p:cNvSpPr/>
          <p:nvPr/>
        </p:nvSpPr>
        <p:spPr>
          <a:xfrm>
            <a:off x="7839224" y="4492257"/>
            <a:ext cx="22439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REGULAMENTAÇÃO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25019E30-E98F-4C2D-9EB4-D6FC1A5B06CA}"/>
              </a:ext>
            </a:extLst>
          </p:cNvPr>
          <p:cNvSpPr/>
          <p:nvPr/>
        </p:nvSpPr>
        <p:spPr>
          <a:xfrm>
            <a:off x="3540377" y="3559795"/>
            <a:ext cx="2662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NACIONAL DE </a:t>
            </a:r>
          </a:p>
          <a:p>
            <a:r>
              <a:rPr lang="pt-BR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VIGILÂNCIA SANITÁRIA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AA81D4D0-FD89-4299-9DAD-12CBFF986682}"/>
              </a:ext>
            </a:extLst>
          </p:cNvPr>
          <p:cNvSpPr/>
          <p:nvPr/>
        </p:nvSpPr>
        <p:spPr>
          <a:xfrm>
            <a:off x="3523601" y="4503689"/>
            <a:ext cx="24777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IMPLANTAÇÃO DO SEI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B969367B-8888-49E7-BEA9-4DC199AE208D}"/>
              </a:ext>
            </a:extLst>
          </p:cNvPr>
          <p:cNvSpPr/>
          <p:nvPr/>
        </p:nvSpPr>
        <p:spPr>
          <a:xfrm>
            <a:off x="7839224" y="2782577"/>
            <a:ext cx="29553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ATENDIMENTO DA ANVISA</a:t>
            </a:r>
          </a:p>
        </p:txBody>
      </p:sp>
      <p:sp>
        <p:nvSpPr>
          <p:cNvPr id="25" name="AutoShape 8" descr="Resultado de imagem para elemento de infogrÃ¡fico com 8 em branco">
            <a:extLst>
              <a:ext uri="{FF2B5EF4-FFF2-40B4-BE49-F238E27FC236}">
                <a16:creationId xmlns:a16="http://schemas.microsoft.com/office/drawing/2014/main" xmlns="" id="{8E0527A8-4236-4DA4-B232-334EB239F0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52733" y="402567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sz="280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xmlns="" id="{07D759A9-7876-42D9-ABF3-25470582F5EC}"/>
              </a:ext>
            </a:extLst>
          </p:cNvPr>
          <p:cNvSpPr/>
          <p:nvPr/>
        </p:nvSpPr>
        <p:spPr>
          <a:xfrm>
            <a:off x="7818377" y="5359928"/>
            <a:ext cx="39600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TECNOLOGIA DA INFORMAÇÃO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xmlns="" id="{20A52FD8-0ED9-4D07-A8E5-7EAAC6CC8830}"/>
              </a:ext>
            </a:extLst>
          </p:cNvPr>
          <p:cNvSpPr/>
          <p:nvPr/>
        </p:nvSpPr>
        <p:spPr>
          <a:xfrm>
            <a:off x="2525035" y="2636912"/>
            <a:ext cx="848568" cy="646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xmlns="" id="{30E5E4AA-DE0E-4468-8A45-9AE9B21A463F}"/>
              </a:ext>
            </a:extLst>
          </p:cNvPr>
          <p:cNvSpPr/>
          <p:nvPr/>
        </p:nvSpPr>
        <p:spPr>
          <a:xfrm>
            <a:off x="2507119" y="3501475"/>
            <a:ext cx="848568" cy="646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xmlns="" id="{CA7B3BD7-6772-4357-88D8-6738AFA4EB32}"/>
              </a:ext>
            </a:extLst>
          </p:cNvPr>
          <p:cNvSpPr/>
          <p:nvPr/>
        </p:nvSpPr>
        <p:spPr>
          <a:xfrm>
            <a:off x="2507119" y="4369146"/>
            <a:ext cx="848568" cy="646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xmlns="" id="{DF9E363B-6CF2-4CA3-9F06-6F90F77DEBD8}"/>
              </a:ext>
            </a:extLst>
          </p:cNvPr>
          <p:cNvSpPr/>
          <p:nvPr/>
        </p:nvSpPr>
        <p:spPr>
          <a:xfrm>
            <a:off x="2496138" y="5236817"/>
            <a:ext cx="848568" cy="64633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FE04BD95-BDE1-445F-90AF-1D7DD11F21C8}"/>
              </a:ext>
            </a:extLst>
          </p:cNvPr>
          <p:cNvSpPr/>
          <p:nvPr/>
        </p:nvSpPr>
        <p:spPr>
          <a:xfrm>
            <a:off x="3540377" y="2777333"/>
            <a:ext cx="27869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REGISTRO DE PRODUTOS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xmlns="" id="{D2EC9EC3-AFF1-4097-941C-2CAD5D6530C4}"/>
              </a:ext>
            </a:extLst>
          </p:cNvPr>
          <p:cNvSpPr/>
          <p:nvPr/>
        </p:nvSpPr>
        <p:spPr>
          <a:xfrm>
            <a:off x="6833249" y="2636912"/>
            <a:ext cx="848568" cy="646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xmlns="" id="{29309D66-2564-4772-B769-9F031EF69ACB}"/>
              </a:ext>
            </a:extLst>
          </p:cNvPr>
          <p:cNvSpPr/>
          <p:nvPr/>
        </p:nvSpPr>
        <p:spPr>
          <a:xfrm>
            <a:off x="6833249" y="3501475"/>
            <a:ext cx="848568" cy="646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xmlns="" id="{5E17F606-ECEA-4B8D-9242-DCBB7A269392}"/>
              </a:ext>
            </a:extLst>
          </p:cNvPr>
          <p:cNvSpPr/>
          <p:nvPr/>
        </p:nvSpPr>
        <p:spPr>
          <a:xfrm>
            <a:off x="6835775" y="4369146"/>
            <a:ext cx="848568" cy="646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xmlns="" id="{02CDBE86-F04C-463A-89B6-694C5D5DA313}"/>
              </a:ext>
            </a:extLst>
          </p:cNvPr>
          <p:cNvSpPr/>
          <p:nvPr/>
        </p:nvSpPr>
        <p:spPr>
          <a:xfrm>
            <a:off x="6833249" y="5242353"/>
            <a:ext cx="848568" cy="64633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xmlns="" id="{63580E7F-A6EE-4EC8-95C4-29D6C9A23F2C}"/>
              </a:ext>
            </a:extLst>
          </p:cNvPr>
          <p:cNvSpPr/>
          <p:nvPr/>
        </p:nvSpPr>
        <p:spPr>
          <a:xfrm>
            <a:off x="562338" y="1508622"/>
            <a:ext cx="10558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</a:rPr>
              <a:t>DR Setor Regulado - </a:t>
            </a:r>
            <a:r>
              <a:rPr lang="pt-BR" sz="2400" dirty="0">
                <a:solidFill>
                  <a:schemeClr val="accent1">
                    <a:lumMod val="50000"/>
                  </a:schemeClr>
                </a:solidFill>
              </a:rPr>
              <a:t>reuniões para debater sobre os serviços da Agência</a:t>
            </a: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xmlns="" id="{8472B1A8-9865-41DF-A2AA-5F9419DDCFEF}"/>
              </a:ext>
            </a:extLst>
          </p:cNvPr>
          <p:cNvSpPr/>
          <p:nvPr/>
        </p:nvSpPr>
        <p:spPr>
          <a:xfrm>
            <a:off x="458672" y="3670753"/>
            <a:ext cx="162416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solidFill>
                  <a:schemeClr val="accent1">
                    <a:lumMod val="50000"/>
                  </a:schemeClr>
                </a:solidFill>
              </a:rPr>
              <a:t>Principais</a:t>
            </a:r>
          </a:p>
          <a:p>
            <a:r>
              <a:rPr lang="pt-BR" sz="2800" b="1" dirty="0">
                <a:solidFill>
                  <a:schemeClr val="accent1">
                    <a:lumMod val="50000"/>
                  </a:schemeClr>
                </a:solidFill>
              </a:rPr>
              <a:t>Temas</a:t>
            </a:r>
          </a:p>
        </p:txBody>
      </p:sp>
    </p:spTree>
    <p:extLst>
      <p:ext uri="{BB962C8B-B14F-4D97-AF65-F5344CB8AC3E}">
        <p14:creationId xmlns:p14="http://schemas.microsoft.com/office/powerpoint/2010/main" val="15155870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66C08D08-63DE-4B4A-94C0-9515F405E001}"/>
              </a:ext>
            </a:extLst>
          </p:cNvPr>
          <p:cNvSpPr/>
          <p:nvPr/>
        </p:nvSpPr>
        <p:spPr>
          <a:xfrm>
            <a:off x="7248128" y="2780928"/>
            <a:ext cx="3005138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DESAFIOS </a:t>
            </a:r>
          </a:p>
        </p:txBody>
      </p:sp>
      <p:sp>
        <p:nvSpPr>
          <p:cNvPr id="4" name="AutoShape 2" descr="Resultado de imagem para anvisa">
            <a:extLst>
              <a:ext uri="{FF2B5EF4-FFF2-40B4-BE49-F238E27FC236}">
                <a16:creationId xmlns:a16="http://schemas.microsoft.com/office/drawing/2014/main" xmlns="" id="{8FDE7CF2-E6B7-4BB3-A9D3-52D71075D0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943328" y="288252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pt-BR" altLang="pt-BR"/>
          </a:p>
        </p:txBody>
      </p:sp>
      <p:pic>
        <p:nvPicPr>
          <p:cNvPr id="5" name="Imagem 3">
            <a:extLst>
              <a:ext uri="{FF2B5EF4-FFF2-40B4-BE49-F238E27FC236}">
                <a16:creationId xmlns:a16="http://schemas.microsoft.com/office/drawing/2014/main" xmlns="" id="{A5A2AEB1-3507-4DA1-A4A6-A0873D16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064" y="1484784"/>
            <a:ext cx="396875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Agrupar 9">
            <a:extLst>
              <a:ext uri="{FF2B5EF4-FFF2-40B4-BE49-F238E27FC236}">
                <a16:creationId xmlns:a16="http://schemas.microsoft.com/office/drawing/2014/main" xmlns="" id="{7EB6C802-A72D-4DFA-B4BA-52FC64CFDE22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257528" y="2733303"/>
            <a:ext cx="2900363" cy="974725"/>
            <a:chOff x="6632962" y="3161949"/>
            <a:chExt cx="2856817" cy="833736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xmlns="" id="{AF6C9329-2B12-4568-8939-D5227BDBFE13}"/>
                </a:ext>
              </a:extLst>
            </p:cNvPr>
            <p:cNvSpPr/>
            <p:nvPr/>
          </p:nvSpPr>
          <p:spPr>
            <a:xfrm>
              <a:off x="9303702" y="3161949"/>
              <a:ext cx="184513" cy="83102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pt-BR" sz="4800" dirty="0">
                <a:solidFill>
                  <a:schemeClr val="bg1"/>
                </a:solidFill>
              </a:endParaRPr>
            </a:p>
          </p:txBody>
        </p: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xmlns="" id="{45CC7C3B-3766-44E1-98F7-1B8610B08F9C}"/>
                </a:ext>
              </a:extLst>
            </p:cNvPr>
            <p:cNvCxnSpPr/>
            <p:nvPr/>
          </p:nvCxnSpPr>
          <p:spPr>
            <a:xfrm>
              <a:off x="6631399" y="3161949"/>
              <a:ext cx="2733287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xmlns="" id="{19951DC8-1BE0-416A-A627-01BBF6B21E9F}"/>
                </a:ext>
              </a:extLst>
            </p:cNvPr>
            <p:cNvCxnSpPr/>
            <p:nvPr/>
          </p:nvCxnSpPr>
          <p:spPr>
            <a:xfrm>
              <a:off x="6631399" y="3995685"/>
              <a:ext cx="2733287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350224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BDE52A86-E63A-4E45-9B8C-34DED9152090}"/>
              </a:ext>
            </a:extLst>
          </p:cNvPr>
          <p:cNvSpPr/>
          <p:nvPr/>
        </p:nvSpPr>
        <p:spPr>
          <a:xfrm>
            <a:off x="601375" y="1556792"/>
            <a:ext cx="11064875" cy="43088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avançar no </a:t>
            </a: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processo de convergência regulatória internacional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, alinhando-se às melhores práticas, e ampliar a adesão aos fóruns de harmonização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pt-BR" sz="22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ampliar canais 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para que o setor regulado, as instituições acadêmicas, organizações</a:t>
            </a:r>
          </a:p>
          <a:p>
            <a:pPr>
              <a:defRPr/>
            </a:pP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     da sociedade civil possam </a:t>
            </a: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participar efetivamente do processo regulatório</a:t>
            </a:r>
          </a:p>
          <a:p>
            <a:pPr>
              <a:defRPr/>
            </a:pPr>
            <a:endParaRPr lang="pt-BR" sz="22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endParaRPr lang="pt-BR" sz="8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continuar a </a:t>
            </a: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aperfeiçoar o </a:t>
            </a:r>
            <a:r>
              <a:rPr lang="pt-BR" sz="2200" b="1" dirty="0" err="1">
                <a:solidFill>
                  <a:schemeClr val="accent1">
                    <a:lumMod val="50000"/>
                  </a:schemeClr>
                </a:solidFill>
              </a:rPr>
              <a:t>pré</a:t>
            </a: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-mercado 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e </a:t>
            </a: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fortalecer o modelo de vigilância pós-mercado  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e </a:t>
            </a:r>
            <a:r>
              <a:rPr lang="pt-BR" sz="2200" dirty="0" err="1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pós-uso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pt-BR" sz="22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endParaRPr lang="pt-BR" sz="8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alcançar </a:t>
            </a: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força de trabalho compatível 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com  a abrangência da atuação da Anvisa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pt-BR" sz="8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pt-BR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6" descr="Imagem relacionada">
            <a:extLst>
              <a:ext uri="{FF2B5EF4-FFF2-40B4-BE49-F238E27FC236}">
                <a16:creationId xmlns:a16="http://schemas.microsoft.com/office/drawing/2014/main" xmlns="" id="{1246FD9E-F054-41C3-910B-E522820A7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14314" y="2210829"/>
            <a:ext cx="1481197" cy="265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7EF3DD2E-21DF-49F0-9617-F0C2DA297880}"/>
              </a:ext>
            </a:extLst>
          </p:cNvPr>
          <p:cNvSpPr/>
          <p:nvPr/>
        </p:nvSpPr>
        <p:spPr>
          <a:xfrm>
            <a:off x="457721" y="620688"/>
            <a:ext cx="1531937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Desafios </a:t>
            </a:r>
            <a:endParaRPr lang="pt-BR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5976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Imagem relacionada">
            <a:extLst>
              <a:ext uri="{FF2B5EF4-FFF2-40B4-BE49-F238E27FC236}">
                <a16:creationId xmlns:a16="http://schemas.microsoft.com/office/drawing/2014/main" xmlns="" id="{1246FD9E-F054-41C3-910B-E522820A7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14314" y="2210829"/>
            <a:ext cx="1481197" cy="265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7EF3DD2E-21DF-49F0-9617-F0C2DA297880}"/>
              </a:ext>
            </a:extLst>
          </p:cNvPr>
          <p:cNvSpPr/>
          <p:nvPr/>
        </p:nvSpPr>
        <p:spPr>
          <a:xfrm>
            <a:off x="457721" y="620688"/>
            <a:ext cx="1531937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Desafios </a:t>
            </a:r>
            <a:endParaRPr lang="pt-BR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ED572952-1FAA-4C27-B044-6CC5881990E1}"/>
              </a:ext>
            </a:extLst>
          </p:cNvPr>
          <p:cNvSpPr/>
          <p:nvPr/>
        </p:nvSpPr>
        <p:spPr>
          <a:xfrm>
            <a:off x="457721" y="2168932"/>
            <a:ext cx="10421938" cy="32624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estabelecer, de forma compartilhada com estados e municípios, as </a:t>
            </a: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responsabilidades de cada esfera gestora nas ações de vigilância sanitária</a:t>
            </a:r>
          </a:p>
          <a:p>
            <a:pPr>
              <a:defRPr/>
            </a:pPr>
            <a:endParaRPr lang="pt-BR" sz="22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consolidar uma </a:t>
            </a: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política de atendimento coerente com a boa governança</a:t>
            </a: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, ampliando o acesso à informação, transparência e comunicação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pt-BR" sz="22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pt-BR" sz="2200" dirty="0">
                <a:solidFill>
                  <a:schemeClr val="accent1">
                    <a:lumMod val="50000"/>
                  </a:schemeClr>
                </a:solidFill>
              </a:rPr>
              <a:t>desenvolvimento de </a:t>
            </a:r>
            <a:r>
              <a:rPr lang="pt-BR" sz="2200" b="1" dirty="0">
                <a:solidFill>
                  <a:schemeClr val="accent1">
                    <a:lumMod val="50000"/>
                  </a:schemeClr>
                </a:solidFill>
              </a:rPr>
              <a:t>modelos tecnológicos como facilitador do ambiente regulatório (inovação) 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pt-BR" sz="8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pt-BR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8581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7EF3DD2E-21DF-49F0-9617-F0C2DA297880}"/>
              </a:ext>
            </a:extLst>
          </p:cNvPr>
          <p:cNvSpPr/>
          <p:nvPr/>
        </p:nvSpPr>
        <p:spPr>
          <a:xfrm>
            <a:off x="767408" y="260648"/>
            <a:ext cx="62340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009E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RELATÓRIO DE ATIVIDADES ANVISA 2017</a:t>
            </a:r>
            <a:endParaRPr lang="pt-BR" sz="2800" dirty="0">
              <a:solidFill>
                <a:srgbClr val="009E47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1BB5D535-BE06-4AFC-8C56-5436FBD329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47" t="12619" r="34440" b="12145"/>
          <a:stretch/>
        </p:blipFill>
        <p:spPr>
          <a:xfrm>
            <a:off x="4297303" y="1109918"/>
            <a:ext cx="2984679" cy="396044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FE09D3E0-2EB0-4454-884F-285103F292E8}"/>
              </a:ext>
            </a:extLst>
          </p:cNvPr>
          <p:cNvSpPr/>
          <p:nvPr/>
        </p:nvSpPr>
        <p:spPr>
          <a:xfrm>
            <a:off x="1739743" y="5266733"/>
            <a:ext cx="87125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u="sng" dirty="0">
                <a:solidFill>
                  <a:schemeClr val="tx2"/>
                </a:solidFill>
                <a:hlinkClick r:id="rId3"/>
              </a:rPr>
              <a:t>http://portal.anvisa.gov.br/relatorios-de-atividades</a:t>
            </a:r>
            <a:endParaRPr lang="pt-BR" sz="3200" dirty="0">
              <a:solidFill>
                <a:schemeClr val="tx2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763A996C-F2C6-4FAE-A38C-0710598607C7}"/>
              </a:ext>
            </a:extLst>
          </p:cNvPr>
          <p:cNvSpPr/>
          <p:nvPr/>
        </p:nvSpPr>
        <p:spPr>
          <a:xfrm rot="16200000">
            <a:off x="8451085" y="1505089"/>
            <a:ext cx="5947013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</a:t>
            </a:r>
            <a:endParaRPr lang="pt-BR" sz="20000" dirty="0"/>
          </a:p>
        </p:txBody>
      </p:sp>
    </p:spTree>
    <p:extLst>
      <p:ext uri="{BB962C8B-B14F-4D97-AF65-F5344CB8AC3E}">
        <p14:creationId xmlns:p14="http://schemas.microsoft.com/office/powerpoint/2010/main" val="22644221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xmlns="" id="{4434FFBF-AD40-4110-96EF-60F51A1A10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286803"/>
              </p:ext>
            </p:extLst>
          </p:nvPr>
        </p:nvGraphicFramePr>
        <p:xfrm>
          <a:off x="1162600" y="903058"/>
          <a:ext cx="10117975" cy="50019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71432">
                  <a:extLst>
                    <a:ext uri="{9D8B030D-6E8A-4147-A177-3AD203B41FA5}">
                      <a16:colId xmlns:a16="http://schemas.microsoft.com/office/drawing/2014/main" xmlns="" val="4217272227"/>
                    </a:ext>
                  </a:extLst>
                </a:gridCol>
                <a:gridCol w="2246543">
                  <a:extLst>
                    <a:ext uri="{9D8B030D-6E8A-4147-A177-3AD203B41FA5}">
                      <a16:colId xmlns:a16="http://schemas.microsoft.com/office/drawing/2014/main" xmlns="" val="1752354855"/>
                    </a:ext>
                  </a:extLst>
                </a:gridCol>
              </a:tblGrid>
              <a:tr h="4377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TEMA PROPOSTO NA AGENDA LEGISLATIVA 2017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888" marR="6588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SITUAÇÃO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888" marR="65888" marT="0" marB="0" anchor="ctr"/>
                </a:tc>
                <a:extLst>
                  <a:ext uri="{0D108BD9-81ED-4DB2-BD59-A6C34878D82A}">
                    <a16:rowId xmlns:a16="http://schemas.microsoft.com/office/drawing/2014/main" xmlns="" val="2024756659"/>
                  </a:ext>
                </a:extLst>
              </a:tr>
              <a:tr h="4377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1. Criar o Registro Especial Temporário 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888" marR="6588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SF - PLS 203/2018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CD - PL 10164/2018</a:t>
                      </a:r>
                    </a:p>
                  </a:txBody>
                  <a:tcPr marL="65888" marR="65888" marT="0" marB="0" anchor="ctr"/>
                </a:tc>
                <a:extLst>
                  <a:ext uri="{0D108BD9-81ED-4DB2-BD59-A6C34878D82A}">
                    <a16:rowId xmlns:a16="http://schemas.microsoft.com/office/drawing/2014/main" xmlns="" val="155457152"/>
                  </a:ext>
                </a:extLst>
              </a:tr>
              <a:tr h="45619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2. Retirar a obrigatoriedade de registro no país de origem 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888" marR="6588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SF - PLS 08/2018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CD - PL 10164/2018</a:t>
                      </a:r>
                    </a:p>
                  </a:txBody>
                  <a:tcPr marL="65888" marR="65888" marT="0" marB="0" anchor="ctr"/>
                </a:tc>
                <a:extLst>
                  <a:ext uri="{0D108BD9-81ED-4DB2-BD59-A6C34878D82A}">
                    <a16:rowId xmlns:a16="http://schemas.microsoft.com/office/drawing/2014/main" xmlns="" val="4144831104"/>
                  </a:ext>
                </a:extLst>
              </a:tr>
              <a:tr h="4377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3. Criar novo modelo de controle sanitário para Insumos Farmacêuticos (</a:t>
                      </a:r>
                      <a:r>
                        <a:rPr lang="pt-BR" sz="1600" dirty="0" err="1">
                          <a:effectLst/>
                        </a:rPr>
                        <a:t>IFAs</a:t>
                      </a:r>
                      <a:r>
                        <a:rPr lang="pt-BR" sz="1600" dirty="0">
                          <a:effectLst/>
                        </a:rPr>
                        <a:t>) 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888" marR="6588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Regulamentação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888" marR="65888" marT="0" marB="0" anchor="ctr"/>
                </a:tc>
                <a:extLst>
                  <a:ext uri="{0D108BD9-81ED-4DB2-BD59-A6C34878D82A}">
                    <a16:rowId xmlns:a16="http://schemas.microsoft.com/office/drawing/2014/main" xmlns="" val="3445229166"/>
                  </a:ext>
                </a:extLst>
              </a:tr>
              <a:tr h="4377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4. Cancelamento do registro do medicamento que não for comercializado 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888" marR="6588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SF - PLS 203/2018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888" marR="65888" marT="0" marB="0" anchor="ctr"/>
                </a:tc>
                <a:extLst>
                  <a:ext uri="{0D108BD9-81ED-4DB2-BD59-A6C34878D82A}">
                    <a16:rowId xmlns:a16="http://schemas.microsoft.com/office/drawing/2014/main" xmlns="" val="147012038"/>
                  </a:ext>
                </a:extLst>
              </a:tr>
              <a:tr h="4377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5. Definir prazo para solicitação do “Preço Máximo ao Consumidor”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888" marR="6588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SF - PLS 203/2018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888" marR="65888" marT="0" marB="0" anchor="ctr"/>
                </a:tc>
                <a:extLst>
                  <a:ext uri="{0D108BD9-81ED-4DB2-BD59-A6C34878D82A}">
                    <a16:rowId xmlns:a16="http://schemas.microsoft.com/office/drawing/2014/main" xmlns="" val="1285110207"/>
                  </a:ext>
                </a:extLst>
              </a:tr>
              <a:tr h="45619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6. Criar o Preço Máximo ao Consumidor Provisório  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888" marR="6588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SF - PLS 203/2018</a:t>
                      </a:r>
                    </a:p>
                  </a:txBody>
                  <a:tcPr marL="65888" marR="65888" marT="0" marB="0" anchor="ctr"/>
                </a:tc>
                <a:extLst>
                  <a:ext uri="{0D108BD9-81ED-4DB2-BD59-A6C34878D82A}">
                    <a16:rowId xmlns:a16="http://schemas.microsoft.com/office/drawing/2014/main" xmlns="" val="23781844"/>
                  </a:ext>
                </a:extLst>
              </a:tr>
              <a:tr h="4377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7. Ampliar o prazo de registro de alimentos para até 10 anos </a:t>
                      </a:r>
                      <a:endParaRPr lang="pt-BR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8" marR="65888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Tratar no PL TX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888" marR="65888" marT="0" marB="0" anchor="ctr"/>
                </a:tc>
                <a:extLst>
                  <a:ext uri="{0D108BD9-81ED-4DB2-BD59-A6C34878D82A}">
                    <a16:rowId xmlns:a16="http://schemas.microsoft.com/office/drawing/2014/main" xmlns="" val="408918901"/>
                  </a:ext>
                </a:extLst>
              </a:tr>
              <a:tr h="4377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8. Autorizar laboratórios privados a fazer análise de alimentos 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888" marR="6588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SF - PLS 202/2018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CD - PL 10069/2018</a:t>
                      </a:r>
                    </a:p>
                  </a:txBody>
                  <a:tcPr marL="65888" marR="65888" marT="0" marB="0" anchor="ctr"/>
                </a:tc>
                <a:extLst>
                  <a:ext uri="{0D108BD9-81ED-4DB2-BD59-A6C34878D82A}">
                    <a16:rowId xmlns:a16="http://schemas.microsoft.com/office/drawing/2014/main" xmlns="" val="102231550"/>
                  </a:ext>
                </a:extLst>
              </a:tr>
              <a:tr h="45619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9. Retirar a obrigatoriedade de vistoria semestral pela Anvisa em plataformas 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888" marR="6588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Tratar no PL TX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888" marR="65888" marT="0" marB="0" anchor="ctr"/>
                </a:tc>
                <a:extLst>
                  <a:ext uri="{0D108BD9-81ED-4DB2-BD59-A6C34878D82A}">
                    <a16:rowId xmlns:a16="http://schemas.microsoft.com/office/drawing/2014/main" xmlns="" val="1852127286"/>
                  </a:ext>
                </a:extLst>
              </a:tr>
              <a:tr h="4377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10. Simplificar a regularização de produtos artesanais nos Estados e Municípios</a:t>
                      </a:r>
                      <a:endParaRPr lang="pt-BR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888" marR="65888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rgbClr val="FF0000"/>
                          </a:solidFill>
                          <a:effectLst/>
                        </a:rPr>
                        <a:t>LEI N° 13.680/2018</a:t>
                      </a:r>
                      <a:endParaRPr lang="pt-BR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888" marR="65888" marT="0" marB="0" anchor="ctr"/>
                </a:tc>
                <a:extLst>
                  <a:ext uri="{0D108BD9-81ED-4DB2-BD59-A6C34878D82A}">
                    <a16:rowId xmlns:a16="http://schemas.microsoft.com/office/drawing/2014/main" xmlns="" val="2845389273"/>
                  </a:ext>
                </a:extLst>
              </a:tr>
            </a:tbl>
          </a:graphicData>
        </a:graphic>
      </p:graphicFrame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923CC241-46D0-4C10-837C-E06B68B1CF79}"/>
              </a:ext>
            </a:extLst>
          </p:cNvPr>
          <p:cNvSpPr txBox="1">
            <a:spLocks/>
          </p:cNvSpPr>
          <p:nvPr/>
        </p:nvSpPr>
        <p:spPr bwMode="auto">
          <a:xfrm>
            <a:off x="1127448" y="188640"/>
            <a:ext cx="895985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altLang="pt-BR" sz="3800" b="1" dirty="0">
                <a:solidFill>
                  <a:schemeClr val="tx2"/>
                </a:solidFill>
              </a:rPr>
              <a:t>AGENDA LEGISLATIVA - 2017</a:t>
            </a:r>
          </a:p>
        </p:txBody>
      </p:sp>
    </p:spTree>
    <p:extLst>
      <p:ext uri="{BB962C8B-B14F-4D97-AF65-F5344CB8AC3E}">
        <p14:creationId xmlns:p14="http://schemas.microsoft.com/office/powerpoint/2010/main" val="20449732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>
            <a:extLst>
              <a:ext uri="{FF2B5EF4-FFF2-40B4-BE49-F238E27FC236}">
                <a16:creationId xmlns:a16="http://schemas.microsoft.com/office/drawing/2014/main" xmlns="" id="{F14A5F83-CA50-419D-8D0F-9FAC10A68ED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 bwMode="auto">
          <a:xfrm>
            <a:off x="-168696" y="1772816"/>
            <a:ext cx="10179050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eaLnBrk="1" hangingPunct="1"/>
            <a:r>
              <a:rPr lang="pt-BR" altLang="pt-BR" sz="3400" dirty="0">
                <a:solidFill>
                  <a:srgbClr val="002060"/>
                </a:solidFill>
              </a:rPr>
              <a:t>PL - Modernização do Modelo de Tributação</a:t>
            </a:r>
          </a:p>
        </p:txBody>
      </p:sp>
      <p:sp>
        <p:nvSpPr>
          <p:cNvPr id="7171" name="Subtítulo 2">
            <a:extLst>
              <a:ext uri="{FF2B5EF4-FFF2-40B4-BE49-F238E27FC236}">
                <a16:creationId xmlns:a16="http://schemas.microsoft.com/office/drawing/2014/main" xmlns="" id="{0AE40B7D-CC0A-49BA-BB67-2481FFCC940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 bwMode="auto">
          <a:xfrm>
            <a:off x="1634206" y="2322789"/>
            <a:ext cx="4368643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r" eaLnBrk="1" hangingPunct="1">
              <a:buNone/>
            </a:pPr>
            <a:r>
              <a:rPr lang="pt-BR" altLang="pt-BR" sz="2400" dirty="0">
                <a:solidFill>
                  <a:srgbClr val="002060"/>
                </a:solidFill>
                <a:latin typeface="Arial" panose="020B0604020202020204" pitchFamily="34" charset="0"/>
              </a:rPr>
              <a:t>Autossuficiência e Efetividade</a:t>
            </a:r>
            <a:endParaRPr lang="pt-BR" altLang="pt-BR" sz="2400" dirty="0">
              <a:solidFill>
                <a:srgbClr val="002060"/>
              </a:solidFill>
            </a:endParaRPr>
          </a:p>
        </p:txBody>
      </p:sp>
      <p:sp>
        <p:nvSpPr>
          <p:cNvPr id="7172" name="Título 1">
            <a:extLst>
              <a:ext uri="{FF2B5EF4-FFF2-40B4-BE49-F238E27FC236}">
                <a16:creationId xmlns:a16="http://schemas.microsoft.com/office/drawing/2014/main" xmlns="" id="{E63FF029-566A-4B25-8A30-CE8CF0D10FDC}"/>
              </a:ext>
            </a:extLst>
          </p:cNvPr>
          <p:cNvSpPr txBox="1">
            <a:spLocks/>
          </p:cNvSpPr>
          <p:nvPr/>
        </p:nvSpPr>
        <p:spPr bwMode="auto">
          <a:xfrm>
            <a:off x="913324" y="3448446"/>
            <a:ext cx="10179050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pt-BR" altLang="pt-BR" sz="3400" dirty="0">
                <a:solidFill>
                  <a:srgbClr val="002060"/>
                </a:solidFill>
              </a:rPr>
              <a:t>PL - Modernização da Legislação Sanitária</a:t>
            </a:r>
          </a:p>
        </p:txBody>
      </p:sp>
      <p:sp>
        <p:nvSpPr>
          <p:cNvPr id="7173" name="Título 1">
            <a:extLst>
              <a:ext uri="{FF2B5EF4-FFF2-40B4-BE49-F238E27FC236}">
                <a16:creationId xmlns:a16="http://schemas.microsoft.com/office/drawing/2014/main" xmlns="" id="{B42BB882-FACC-4A8D-85CE-A4408FF5EAB5}"/>
              </a:ext>
            </a:extLst>
          </p:cNvPr>
          <p:cNvSpPr txBox="1">
            <a:spLocks/>
          </p:cNvSpPr>
          <p:nvPr/>
        </p:nvSpPr>
        <p:spPr bwMode="auto">
          <a:xfrm>
            <a:off x="1609882" y="277019"/>
            <a:ext cx="895985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pt-BR" altLang="pt-BR" sz="3800" b="1" dirty="0">
                <a:solidFill>
                  <a:srgbClr val="002060"/>
                </a:solidFill>
              </a:rPr>
              <a:t>AGENDA LEGISLATIVA 2018</a:t>
            </a:r>
          </a:p>
        </p:txBody>
      </p:sp>
      <p:sp>
        <p:nvSpPr>
          <p:cNvPr id="7174" name="Subtítulo 2">
            <a:extLst>
              <a:ext uri="{FF2B5EF4-FFF2-40B4-BE49-F238E27FC236}">
                <a16:creationId xmlns:a16="http://schemas.microsoft.com/office/drawing/2014/main" xmlns="" id="{7E3AA9D5-5EBB-481E-AEBB-D42511A67141}"/>
              </a:ext>
            </a:extLst>
          </p:cNvPr>
          <p:cNvSpPr txBox="1">
            <a:spLocks/>
          </p:cNvSpPr>
          <p:nvPr/>
        </p:nvSpPr>
        <p:spPr bwMode="auto">
          <a:xfrm>
            <a:off x="1645789" y="3999875"/>
            <a:ext cx="9144000" cy="53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altLang="pt-BR" sz="2400" dirty="0">
                <a:solidFill>
                  <a:srgbClr val="002060"/>
                </a:solidFill>
                <a:latin typeface="Arial" panose="020B0604020202020204" pitchFamily="34" charset="0"/>
              </a:rPr>
              <a:t>Regulação e Inovação </a:t>
            </a:r>
            <a:endParaRPr lang="pt-BR" altLang="pt-BR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5028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C94F627D-0567-4167-9054-210C0E3099D4}"/>
              </a:ext>
            </a:extLst>
          </p:cNvPr>
          <p:cNvSpPr/>
          <p:nvPr/>
        </p:nvSpPr>
        <p:spPr>
          <a:xfrm>
            <a:off x="7464152" y="2841625"/>
            <a:ext cx="4564063" cy="31384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VISÃO INICIAL PARA O NOVO MODELO</a:t>
            </a:r>
          </a:p>
          <a:p>
            <a:pPr>
              <a:defRPr/>
            </a:pPr>
            <a:endParaRPr lang="pt-BR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pt-B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1) Premissas: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Desburocratização;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Simplificação;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Flexibilização;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Harmonização;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Inovação.</a:t>
            </a:r>
          </a:p>
        </p:txBody>
      </p:sp>
      <p:sp>
        <p:nvSpPr>
          <p:cNvPr id="8195" name="Título 1">
            <a:extLst>
              <a:ext uri="{FF2B5EF4-FFF2-40B4-BE49-F238E27FC236}">
                <a16:creationId xmlns:a16="http://schemas.microsoft.com/office/drawing/2014/main" xmlns="" id="{4F5BA315-9243-4818-BC8F-0A4D63B5CB5E}"/>
              </a:ext>
            </a:extLst>
          </p:cNvPr>
          <p:cNvSpPr txBox="1">
            <a:spLocks/>
          </p:cNvSpPr>
          <p:nvPr/>
        </p:nvSpPr>
        <p:spPr bwMode="auto">
          <a:xfrm>
            <a:off x="0" y="486618"/>
            <a:ext cx="9242946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pt-BR" altLang="pt-BR" sz="3800" b="1" dirty="0">
                <a:solidFill>
                  <a:srgbClr val="002060"/>
                </a:solidFill>
              </a:rPr>
              <a:t>PL - Modernização do Modelo de Tributação</a:t>
            </a:r>
          </a:p>
        </p:txBody>
      </p:sp>
      <p:sp>
        <p:nvSpPr>
          <p:cNvPr id="8196" name="Subtítulo 2">
            <a:extLst>
              <a:ext uri="{FF2B5EF4-FFF2-40B4-BE49-F238E27FC236}">
                <a16:creationId xmlns:a16="http://schemas.microsoft.com/office/drawing/2014/main" xmlns="" id="{9E8BFB73-DED0-47B4-832A-FBF04E710810}"/>
              </a:ext>
            </a:extLst>
          </p:cNvPr>
          <p:cNvSpPr txBox="1">
            <a:spLocks/>
          </p:cNvSpPr>
          <p:nvPr/>
        </p:nvSpPr>
        <p:spPr bwMode="auto">
          <a:xfrm>
            <a:off x="4767172" y="1019596"/>
            <a:ext cx="447873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altLang="pt-BR" sz="2400">
                <a:solidFill>
                  <a:srgbClr val="002060"/>
                </a:solidFill>
                <a:latin typeface="Arial" panose="020B0604020202020204" pitchFamily="34" charset="0"/>
              </a:rPr>
              <a:t>Autossuficiência e Efetividade</a:t>
            </a:r>
            <a:endParaRPr lang="pt-BR" altLang="pt-BR" sz="2400">
              <a:solidFill>
                <a:srgbClr val="002060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57D5CC32-4FC1-465B-9660-B4EC3950E75B}"/>
              </a:ext>
            </a:extLst>
          </p:cNvPr>
          <p:cNvSpPr/>
          <p:nvPr/>
        </p:nvSpPr>
        <p:spPr>
          <a:xfrm>
            <a:off x="200025" y="1871663"/>
            <a:ext cx="6986588" cy="41084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PROBLEMAS DO ATUAL MODELO (Lei 9.782/1999)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Complexo, excessivamente analítico e rígido;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Inexistência de fatos geradores para situações previstas em lei;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Fatos geradores defasados e que não recepcionam novas necessidades;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Favorece a burocratização;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Impede a racionalização dos processos de trabalho e o ganho de eficiência;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Impossibilita o equilíbrio orçamentário-financeiro;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Limita a atuação regulatória.</a:t>
            </a:r>
          </a:p>
        </p:txBody>
      </p:sp>
    </p:spTree>
    <p:extLst>
      <p:ext uri="{BB962C8B-B14F-4D97-AF65-F5344CB8AC3E}">
        <p14:creationId xmlns:p14="http://schemas.microsoft.com/office/powerpoint/2010/main" val="367728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ço Reservado para Conteúdo 2">
            <a:extLst>
              <a:ext uri="{FF2B5EF4-FFF2-40B4-BE49-F238E27FC236}">
                <a16:creationId xmlns:a16="http://schemas.microsoft.com/office/drawing/2014/main" xmlns="" id="{65836537-D3C8-4DE7-8EA4-A76AB96B69C3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279576" y="1340768"/>
            <a:ext cx="983773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4000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eaLnBrk="1" hangingPunct="1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t-BR" altLang="pt-BR" b="1" dirty="0">
                <a:solidFill>
                  <a:srgbClr val="002060"/>
                </a:solidFill>
              </a:rPr>
              <a:t>Estrutura</a:t>
            </a:r>
          </a:p>
          <a:p>
            <a:pPr lvl="2" eaLnBrk="1" hangingPunct="1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t-BR" altLang="pt-BR" sz="1600" dirty="0">
                <a:solidFill>
                  <a:srgbClr val="002060"/>
                </a:solidFill>
              </a:rPr>
              <a:t>TÍTULO I Disposições Preliminares</a:t>
            </a:r>
          </a:p>
          <a:p>
            <a:pPr lvl="2" eaLnBrk="1" hangingPunct="1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t-BR" altLang="pt-BR" sz="1600" dirty="0">
                <a:solidFill>
                  <a:srgbClr val="002060"/>
                </a:solidFill>
              </a:rPr>
              <a:t>TÍTULO II Da Regulação das Atividades das Empresas e dos Estabelecimentos</a:t>
            </a:r>
          </a:p>
          <a:p>
            <a:pPr lvl="2" eaLnBrk="1" hangingPunct="1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t-BR" altLang="pt-BR" sz="1600" dirty="0">
                <a:solidFill>
                  <a:srgbClr val="002060"/>
                </a:solidFill>
              </a:rPr>
              <a:t>TÍTULO III Do Registro de produtos</a:t>
            </a:r>
          </a:p>
          <a:p>
            <a:pPr lvl="2" eaLnBrk="1" hangingPunct="1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t-BR" altLang="pt-BR" sz="1600" dirty="0">
                <a:solidFill>
                  <a:srgbClr val="002060"/>
                </a:solidFill>
              </a:rPr>
              <a:t>TÍTULO IV Das atividades de controle e monitoramento de produtos no Sistema Nacional de Vigilância Sanitária</a:t>
            </a:r>
          </a:p>
          <a:p>
            <a:pPr lvl="2" eaLnBrk="1" hangingPunct="1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t-BR" altLang="pt-BR" sz="1600" dirty="0">
                <a:solidFill>
                  <a:srgbClr val="002060"/>
                </a:solidFill>
              </a:rPr>
              <a:t>TÍTULO V Das disposições finais e transitórias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BB367057-B7B0-434F-9C49-6978E14B7235}"/>
              </a:ext>
            </a:extLst>
          </p:cNvPr>
          <p:cNvSpPr/>
          <p:nvPr/>
        </p:nvSpPr>
        <p:spPr>
          <a:xfrm>
            <a:off x="9612239" y="1737643"/>
            <a:ext cx="1936750" cy="7874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pt-BR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33 ARTIGOS</a:t>
            </a:r>
            <a:endParaRPr lang="pt-BR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pt-BR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116 DISPOSITIVOS </a:t>
            </a:r>
            <a:endParaRPr lang="pt-BR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D85E4B4A-763B-440C-9B32-38D860414FF5}"/>
              </a:ext>
            </a:extLst>
          </p:cNvPr>
          <p:cNvSpPr/>
          <p:nvPr/>
        </p:nvSpPr>
        <p:spPr>
          <a:xfrm>
            <a:off x="184076" y="3371181"/>
            <a:ext cx="10072688" cy="26876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pt-BR" altLang="pt-BR" b="1" dirty="0">
                <a:solidFill>
                  <a:srgbClr val="002060"/>
                </a:solidFill>
              </a:rPr>
              <a:t>Inovações (1 de 2) </a:t>
            </a:r>
          </a:p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pt-BR" altLang="pt-BR" dirty="0">
                <a:solidFill>
                  <a:srgbClr val="002060"/>
                </a:solidFill>
              </a:rPr>
              <a:t>Mudança de linguagem sobre o objeto da lei: de vigilância para regulação</a:t>
            </a:r>
          </a:p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pt-BR" altLang="pt-BR" b="1" dirty="0">
                <a:solidFill>
                  <a:srgbClr val="002060"/>
                </a:solidFill>
              </a:rPr>
              <a:t>Definição da União (Anvisa) como esfera competente para normatização </a:t>
            </a:r>
          </a:p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pt-BR" altLang="pt-BR" dirty="0">
                <a:solidFill>
                  <a:srgbClr val="002060"/>
                </a:solidFill>
              </a:rPr>
              <a:t>Redução e atualização de definições sobre objetos regulados (produtos e atividades)</a:t>
            </a:r>
          </a:p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pt-BR" altLang="pt-BR" dirty="0">
                <a:solidFill>
                  <a:srgbClr val="002060"/>
                </a:solidFill>
              </a:rPr>
              <a:t>Inversão da ordem entre autorização de funcionamento e licença sanitária</a:t>
            </a:r>
          </a:p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pt-BR" altLang="pt-BR" dirty="0">
                <a:solidFill>
                  <a:srgbClr val="002060"/>
                </a:solidFill>
              </a:rPr>
              <a:t>Previsão de CTO em lei</a:t>
            </a:r>
          </a:p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pt-BR" altLang="pt-BR" dirty="0">
                <a:solidFill>
                  <a:srgbClr val="002060"/>
                </a:solidFill>
              </a:rPr>
              <a:t>Previsão de necessidade genérica de certificado para comprovação de boas práticas</a:t>
            </a:r>
          </a:p>
        </p:txBody>
      </p:sp>
      <p:sp>
        <p:nvSpPr>
          <p:cNvPr id="12293" name="Título 1">
            <a:extLst>
              <a:ext uri="{FF2B5EF4-FFF2-40B4-BE49-F238E27FC236}">
                <a16:creationId xmlns:a16="http://schemas.microsoft.com/office/drawing/2014/main" xmlns="" id="{132F45B9-DD0E-4A19-A086-EB224467F3C7}"/>
              </a:ext>
            </a:extLst>
          </p:cNvPr>
          <p:cNvSpPr txBox="1">
            <a:spLocks/>
          </p:cNvSpPr>
          <p:nvPr/>
        </p:nvSpPr>
        <p:spPr bwMode="auto">
          <a:xfrm>
            <a:off x="263352" y="271112"/>
            <a:ext cx="1017905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pt-BR" altLang="pt-BR" sz="3800" b="1" dirty="0">
                <a:solidFill>
                  <a:srgbClr val="002060"/>
                </a:solidFill>
              </a:rPr>
              <a:t>PL - Modernização da Legislação Sanitária</a:t>
            </a:r>
          </a:p>
        </p:txBody>
      </p:sp>
      <p:sp>
        <p:nvSpPr>
          <p:cNvPr id="12294" name="Retângulo 5">
            <a:extLst>
              <a:ext uri="{FF2B5EF4-FFF2-40B4-BE49-F238E27FC236}">
                <a16:creationId xmlns:a16="http://schemas.microsoft.com/office/drawing/2014/main" xmlns="" id="{E43DB824-C04E-485E-AD24-3D23A4216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796" y="776730"/>
            <a:ext cx="1963999" cy="39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>
              <a:lnSpc>
                <a:spcPct val="110000"/>
              </a:lnSpc>
              <a:spcAft>
                <a:spcPts val="600"/>
              </a:spcAft>
            </a:pPr>
            <a:r>
              <a:rPr lang="pt-BR" altLang="pt-BR" b="1" dirty="0">
                <a:solidFill>
                  <a:srgbClr val="002060"/>
                </a:solidFill>
              </a:rPr>
              <a:t>Anteprojeto de Lei</a:t>
            </a:r>
          </a:p>
        </p:txBody>
      </p:sp>
    </p:spTree>
    <p:extLst>
      <p:ext uri="{BB962C8B-B14F-4D97-AF65-F5344CB8AC3E}">
        <p14:creationId xmlns:p14="http://schemas.microsoft.com/office/powerpoint/2010/main" val="36299698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xmlns="" id="{CDB4F220-1EF1-447A-BFC1-B8A04BBB5036}"/>
              </a:ext>
            </a:extLst>
          </p:cNvPr>
          <p:cNvSpPr>
            <a:spLocks noGrp="1"/>
          </p:cNvSpPr>
          <p:nvPr/>
        </p:nvSpPr>
        <p:spPr>
          <a:xfrm>
            <a:off x="206375" y="1268760"/>
            <a:ext cx="11985625" cy="45259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  <a:defRPr/>
            </a:pPr>
            <a:r>
              <a:rPr lang="pt-BR" altLang="pt-BR" sz="1800" dirty="0">
                <a:solidFill>
                  <a:srgbClr val="002060"/>
                </a:solidFill>
              </a:rPr>
              <a:t>Previsão de responsabilidade do detentor do registro pela procedência do produto e garantia de todas as etapas da cadeia</a:t>
            </a:r>
          </a:p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  <a:defRPr/>
            </a:pPr>
            <a:r>
              <a:rPr lang="pt-BR" altLang="pt-BR" sz="1800" dirty="0">
                <a:solidFill>
                  <a:srgbClr val="002060"/>
                </a:solidFill>
              </a:rPr>
              <a:t>Previsão da possibilidade do detentor autorizar terceiro </a:t>
            </a:r>
          </a:p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  <a:defRPr/>
            </a:pPr>
            <a:r>
              <a:rPr lang="pt-BR" altLang="pt-BR" sz="1800" dirty="0">
                <a:solidFill>
                  <a:srgbClr val="002060"/>
                </a:solidFill>
              </a:rPr>
              <a:t>Extinção da renovação de registro</a:t>
            </a:r>
          </a:p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  <a:defRPr/>
            </a:pPr>
            <a:r>
              <a:rPr lang="pt-BR" altLang="pt-BR" sz="1800" b="1" dirty="0">
                <a:solidFill>
                  <a:srgbClr val="002060"/>
                </a:solidFill>
              </a:rPr>
              <a:t>Previsão de simplificação do registro, a ser regulamentado pela Anvisa</a:t>
            </a:r>
          </a:p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  <a:defRPr/>
            </a:pPr>
            <a:r>
              <a:rPr lang="pt-BR" altLang="pt-BR" sz="1800" b="1" dirty="0">
                <a:solidFill>
                  <a:srgbClr val="002060"/>
                </a:solidFill>
              </a:rPr>
              <a:t>Criação do registro provisório, a ser regulamentado pela Anvisa</a:t>
            </a:r>
          </a:p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  <a:defRPr/>
            </a:pPr>
            <a:r>
              <a:rPr lang="pt-BR" altLang="pt-BR" sz="1800" dirty="0" err="1">
                <a:solidFill>
                  <a:srgbClr val="002060"/>
                </a:solidFill>
              </a:rPr>
              <a:t>Deslegificação</a:t>
            </a:r>
            <a:r>
              <a:rPr lang="pt-BR" altLang="pt-BR" sz="1800" dirty="0">
                <a:solidFill>
                  <a:srgbClr val="002060"/>
                </a:solidFill>
              </a:rPr>
              <a:t> de critérios e procedimentos de pedido de registro</a:t>
            </a:r>
          </a:p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  <a:defRPr/>
            </a:pPr>
            <a:r>
              <a:rPr lang="pt-BR" altLang="pt-BR" sz="1800" b="1" dirty="0">
                <a:solidFill>
                  <a:srgbClr val="002060"/>
                </a:solidFill>
              </a:rPr>
              <a:t>Criação de reuniões de </a:t>
            </a:r>
            <a:r>
              <a:rPr lang="pt-BR" altLang="pt-BR" sz="1800" b="1" dirty="0" err="1">
                <a:solidFill>
                  <a:srgbClr val="002060"/>
                </a:solidFill>
              </a:rPr>
              <a:t>pré</a:t>
            </a:r>
            <a:r>
              <a:rPr lang="pt-BR" altLang="pt-BR" sz="1800" b="1" dirty="0">
                <a:solidFill>
                  <a:srgbClr val="002060"/>
                </a:solidFill>
              </a:rPr>
              <a:t>-submissão, a ser regulamentado pela Anvisa</a:t>
            </a:r>
          </a:p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  <a:defRPr/>
            </a:pPr>
            <a:r>
              <a:rPr lang="pt-BR" altLang="pt-BR" sz="1800" b="1" dirty="0">
                <a:solidFill>
                  <a:srgbClr val="002060"/>
                </a:solidFill>
              </a:rPr>
              <a:t>Substituição da “indução à erro” por “evidente risco de erro na dispensação e de administração de medicamentos” </a:t>
            </a:r>
          </a:p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  <a:defRPr/>
            </a:pPr>
            <a:r>
              <a:rPr lang="pt-BR" altLang="pt-BR" sz="1800" dirty="0">
                <a:solidFill>
                  <a:srgbClr val="002060"/>
                </a:solidFill>
              </a:rPr>
              <a:t>Isenção de registro para produtos destinados exclusivamente à exportação </a:t>
            </a:r>
          </a:p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  <a:defRPr/>
            </a:pPr>
            <a:r>
              <a:rPr lang="pt-BR" altLang="pt-BR" sz="1800" dirty="0">
                <a:solidFill>
                  <a:srgbClr val="002060"/>
                </a:solidFill>
              </a:rPr>
              <a:t>Inclusão em lei da previsão de importação por pessoa física</a:t>
            </a:r>
          </a:p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  <a:defRPr/>
            </a:pPr>
            <a:r>
              <a:rPr lang="pt-BR" altLang="pt-BR" sz="1800" dirty="0">
                <a:solidFill>
                  <a:srgbClr val="002060"/>
                </a:solidFill>
              </a:rPr>
              <a:t>Reforço à previsibilidade e proporcionalidade indicando os pressupostos de fato e de direito que determinarem suas decisões regulatórias, precedidas da realização de AIR</a:t>
            </a:r>
          </a:p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  <a:defRPr/>
            </a:pPr>
            <a:r>
              <a:rPr lang="pt-BR" altLang="pt-BR" sz="1800" b="1" dirty="0">
                <a:solidFill>
                  <a:srgbClr val="002060"/>
                </a:solidFill>
              </a:rPr>
              <a:t>Termo de ajustamento de conduta</a:t>
            </a:r>
          </a:p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7"/>
              <a:defRPr/>
            </a:pPr>
            <a:endParaRPr lang="pt-BR" altLang="pt-BR" sz="1800" dirty="0">
              <a:solidFill>
                <a:srgbClr val="002060"/>
              </a:solidFill>
            </a:endParaRPr>
          </a:p>
          <a:p>
            <a:pPr marL="182563" lvl="1" indent="-182563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charset="2"/>
              <a:buChar char="§"/>
              <a:defRPr/>
            </a:pPr>
            <a:endParaRPr lang="pt-BR" altLang="pt-BR" sz="1800" dirty="0">
              <a:solidFill>
                <a:srgbClr val="002060"/>
              </a:solidFill>
            </a:endParaRPr>
          </a:p>
        </p:txBody>
      </p:sp>
      <p:sp>
        <p:nvSpPr>
          <p:cNvPr id="13315" name="Retângulo 2">
            <a:extLst>
              <a:ext uri="{FF2B5EF4-FFF2-40B4-BE49-F238E27FC236}">
                <a16:creationId xmlns:a16="http://schemas.microsoft.com/office/drawing/2014/main" xmlns="" id="{525C3055-DB2C-4872-9FC5-CF55A1F7B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695846"/>
            <a:ext cx="196532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>
              <a:lnSpc>
                <a:spcPct val="110000"/>
              </a:lnSpc>
              <a:spcAft>
                <a:spcPts val="600"/>
              </a:spcAft>
            </a:pPr>
            <a:r>
              <a:rPr lang="pt-BR" altLang="pt-BR" b="1" dirty="0">
                <a:solidFill>
                  <a:srgbClr val="002060"/>
                </a:solidFill>
              </a:rPr>
              <a:t>Inovações (2 de 2) </a:t>
            </a:r>
          </a:p>
        </p:txBody>
      </p:sp>
      <p:sp>
        <p:nvSpPr>
          <p:cNvPr id="13316" name="Título 1">
            <a:extLst>
              <a:ext uri="{FF2B5EF4-FFF2-40B4-BE49-F238E27FC236}">
                <a16:creationId xmlns:a16="http://schemas.microsoft.com/office/drawing/2014/main" xmlns="" id="{51D41DAC-E552-44E9-9642-9C2E329ECE7A}"/>
              </a:ext>
            </a:extLst>
          </p:cNvPr>
          <p:cNvSpPr txBox="1">
            <a:spLocks/>
          </p:cNvSpPr>
          <p:nvPr/>
        </p:nvSpPr>
        <p:spPr bwMode="auto">
          <a:xfrm>
            <a:off x="263352" y="188640"/>
            <a:ext cx="101790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pt-BR" altLang="pt-BR" sz="3800" b="1" dirty="0">
                <a:solidFill>
                  <a:srgbClr val="002060"/>
                </a:solidFill>
              </a:rPr>
              <a:t>PL - Modernização da Legislação Sanitária</a:t>
            </a:r>
          </a:p>
        </p:txBody>
      </p:sp>
    </p:spTree>
    <p:extLst>
      <p:ext uri="{BB962C8B-B14F-4D97-AF65-F5344CB8AC3E}">
        <p14:creationId xmlns:p14="http://schemas.microsoft.com/office/powerpoint/2010/main" val="1579883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Resultado de imagem para remedio">
            <a:extLst>
              <a:ext uri="{FF2B5EF4-FFF2-40B4-BE49-F238E27FC236}">
                <a16:creationId xmlns:a16="http://schemas.microsoft.com/office/drawing/2014/main" xmlns="" id="{EC064730-323B-4A67-B4EE-18D40F28B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2" y="1617663"/>
            <a:ext cx="610235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49E4D97C-C823-4836-8E52-4417479E33BE}"/>
              </a:ext>
            </a:extLst>
          </p:cNvPr>
          <p:cNvSpPr txBox="1"/>
          <p:nvPr/>
        </p:nvSpPr>
        <p:spPr>
          <a:xfrm>
            <a:off x="1649413" y="1155700"/>
            <a:ext cx="158908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Destaques</a:t>
            </a:r>
          </a:p>
        </p:txBody>
      </p:sp>
      <p:grpSp>
        <p:nvGrpSpPr>
          <p:cNvPr id="5" name="Agrupar 23">
            <a:extLst>
              <a:ext uri="{FF2B5EF4-FFF2-40B4-BE49-F238E27FC236}">
                <a16:creationId xmlns:a16="http://schemas.microsoft.com/office/drawing/2014/main" xmlns="" id="{0A560E92-E989-462F-B208-4842B3389A70}"/>
              </a:ext>
            </a:extLst>
          </p:cNvPr>
          <p:cNvGrpSpPr>
            <a:grpSpLocks/>
          </p:cNvGrpSpPr>
          <p:nvPr/>
        </p:nvGrpSpPr>
        <p:grpSpPr bwMode="auto">
          <a:xfrm>
            <a:off x="138113" y="1812925"/>
            <a:ext cx="4870450" cy="879475"/>
            <a:chOff x="893087" y="2533717"/>
            <a:chExt cx="4871033" cy="879400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xmlns="" id="{CD2ACA23-0170-4AE1-AC6A-22A7B3059371}"/>
                </a:ext>
              </a:extLst>
            </p:cNvPr>
            <p:cNvSpPr txBox="1"/>
            <p:nvPr/>
          </p:nvSpPr>
          <p:spPr>
            <a:xfrm>
              <a:off x="893087" y="2908335"/>
              <a:ext cx="2926087" cy="237994"/>
            </a:xfrm>
            <a:prstGeom prst="rect">
              <a:avLst/>
            </a:prstGeom>
            <a:noFill/>
          </p:spPr>
          <p:txBody>
            <a:bodyPr wrap="none" tIns="0" bIns="0">
              <a:spAutoFit/>
            </a:bodyPr>
            <a:lstStyle/>
            <a:p>
              <a:pPr>
                <a:lnSpc>
                  <a:spcPts val="1700"/>
                </a:lnSpc>
                <a:defRPr/>
              </a:pPr>
              <a:r>
                <a:rPr lang="pt-BR" sz="2200" b="1" dirty="0"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33</a:t>
              </a:r>
              <a:r>
                <a:rPr lang="pt-BR" sz="2200" dirty="0">
                  <a:solidFill>
                    <a:schemeClr val="accent6">
                      <a:lumMod val="75000"/>
                    </a:schemeClr>
                  </a:solidFill>
                </a:rPr>
                <a:t> Produtos Biológicos: </a:t>
              </a:r>
              <a:endParaRPr lang="pt-BR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xmlns="" id="{74085172-6F5E-4EAC-9D09-E9F2B95E0DDC}"/>
                </a:ext>
              </a:extLst>
            </p:cNvPr>
            <p:cNvSpPr/>
            <p:nvPr/>
          </p:nvSpPr>
          <p:spPr>
            <a:xfrm>
              <a:off x="3574695" y="2533717"/>
              <a:ext cx="2189425" cy="5238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28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</a:t>
              </a:r>
              <a:r>
                <a:rPr lang="pt-BR" sz="2200" dirty="0">
                  <a:solidFill>
                    <a:schemeClr val="accent1">
                      <a:lumMod val="50000"/>
                    </a:schemeClr>
                  </a:solidFill>
                </a:rPr>
                <a:t> doenças raras</a:t>
              </a:r>
              <a:endParaRPr lang="pt-BR" sz="2200" dirty="0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xmlns="" id="{B6735A4B-3176-4DCB-B8F2-F6DF8AAFA0AE}"/>
                </a:ext>
              </a:extLst>
            </p:cNvPr>
            <p:cNvSpPr/>
            <p:nvPr/>
          </p:nvSpPr>
          <p:spPr>
            <a:xfrm>
              <a:off x="3731877" y="2889287"/>
              <a:ext cx="1797265" cy="5238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28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 </a:t>
              </a:r>
              <a:r>
                <a:rPr lang="pt-BR" sz="2200" dirty="0">
                  <a:solidFill>
                    <a:schemeClr val="accent1">
                      <a:lumMod val="50000"/>
                    </a:schemeClr>
                  </a:solidFill>
                </a:rPr>
                <a:t>oncológicos</a:t>
              </a:r>
              <a:endParaRPr lang="pt-BR" sz="2200" dirty="0"/>
            </a:p>
          </p:txBody>
        </p:sp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E57A9BEA-F070-4E31-A041-DED0406C7630}"/>
              </a:ext>
            </a:extLst>
          </p:cNvPr>
          <p:cNvSpPr txBox="1"/>
          <p:nvPr/>
        </p:nvSpPr>
        <p:spPr>
          <a:xfrm>
            <a:off x="115888" y="3536305"/>
            <a:ext cx="3181768" cy="436017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>
              <a:lnSpc>
                <a:spcPts val="1700"/>
              </a:lnSpc>
              <a:defRPr/>
            </a:pPr>
            <a:r>
              <a:rPr lang="pt-BR" sz="2200" dirty="0">
                <a:solidFill>
                  <a:schemeClr val="accent6">
                    <a:lumMod val="75000"/>
                  </a:schemeClr>
                </a:solidFill>
              </a:rPr>
              <a:t>Atrofia Muscular Espinhal:</a:t>
            </a:r>
          </a:p>
          <a:p>
            <a:pPr>
              <a:lnSpc>
                <a:spcPts val="1700"/>
              </a:lnSpc>
              <a:defRPr/>
            </a:pPr>
            <a:r>
              <a:rPr lang="pt-BR" sz="2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pt-BR" sz="2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55C93119-8737-4727-BF87-E180DEF612F4}"/>
              </a:ext>
            </a:extLst>
          </p:cNvPr>
          <p:cNvSpPr/>
          <p:nvPr/>
        </p:nvSpPr>
        <p:spPr>
          <a:xfrm>
            <a:off x="3165475" y="3402955"/>
            <a:ext cx="2387600" cy="7461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700"/>
              </a:lnSpc>
              <a:defRPr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passa a ter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opção </a:t>
            </a:r>
          </a:p>
          <a:p>
            <a:pPr>
              <a:lnSpc>
                <a:spcPts val="1700"/>
              </a:lnSpc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terapêutica no Brasil:</a:t>
            </a:r>
          </a:p>
          <a:p>
            <a:pPr>
              <a:lnSpc>
                <a:spcPts val="1700"/>
              </a:lnSpc>
              <a:defRPr/>
            </a:pPr>
            <a:r>
              <a:rPr lang="pt-BR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nusinersena</a:t>
            </a:r>
            <a:endParaRPr lang="pt-BR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142F5E25-C5DD-4A47-80D1-77C6E7309AF5}"/>
              </a:ext>
            </a:extLst>
          </p:cNvPr>
          <p:cNvSpPr txBox="1"/>
          <p:nvPr/>
        </p:nvSpPr>
        <p:spPr>
          <a:xfrm>
            <a:off x="111125" y="5316538"/>
            <a:ext cx="2903552" cy="238014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>
              <a:lnSpc>
                <a:spcPts val="1700"/>
              </a:lnSpc>
              <a:defRPr/>
            </a:pPr>
            <a:r>
              <a:rPr lang="pt-BR" sz="2200" dirty="0">
                <a:solidFill>
                  <a:schemeClr val="accent6">
                    <a:lumMod val="75000"/>
                  </a:schemeClr>
                </a:solidFill>
              </a:rPr>
              <a:t>Produtos </a:t>
            </a:r>
            <a:r>
              <a:rPr lang="pt-BR" sz="2200" dirty="0" err="1">
                <a:solidFill>
                  <a:schemeClr val="accent6">
                    <a:lumMod val="75000"/>
                  </a:schemeClr>
                </a:solidFill>
              </a:rPr>
              <a:t>biossimilares</a:t>
            </a:r>
            <a:r>
              <a:rPr lang="pt-BR" sz="2200" dirty="0">
                <a:solidFill>
                  <a:schemeClr val="accent6">
                    <a:lumMod val="75000"/>
                  </a:schemeClr>
                </a:solidFill>
              </a:rPr>
              <a:t>: 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2F2D1B38-89F6-40B4-A68D-4DFB9FB86F4B}"/>
              </a:ext>
            </a:extLst>
          </p:cNvPr>
          <p:cNvSpPr/>
          <p:nvPr/>
        </p:nvSpPr>
        <p:spPr>
          <a:xfrm>
            <a:off x="2873375" y="5138738"/>
            <a:ext cx="3348038" cy="965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700"/>
              </a:lnSpc>
              <a:defRPr/>
            </a:pPr>
            <a:r>
              <a:rPr lang="pt-BR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 produtos </a:t>
            </a: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registrados </a:t>
            </a:r>
          </a:p>
          <a:p>
            <a:pPr>
              <a:lnSpc>
                <a:spcPts val="1700"/>
              </a:lnSpc>
              <a:defRPr/>
            </a:pPr>
            <a:r>
              <a:rPr lang="pt-BR" b="1" dirty="0">
                <a:solidFill>
                  <a:schemeClr val="accent1">
                    <a:lumMod val="50000"/>
                  </a:schemeClr>
                </a:solidFill>
              </a:rPr>
              <a:t>pela 1ª vez: </a:t>
            </a:r>
            <a:r>
              <a:rPr lang="pt-BR" dirty="0" err="1">
                <a:solidFill>
                  <a:schemeClr val="accent1">
                    <a:lumMod val="50000"/>
                  </a:schemeClr>
                </a:solidFill>
              </a:rPr>
              <a:t>trastuzumabe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pt-BR" dirty="0" err="1">
                <a:solidFill>
                  <a:schemeClr val="accent1">
                    <a:lumMod val="50000"/>
                  </a:schemeClr>
                </a:solidFill>
              </a:rPr>
              <a:t>etanercepte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 e insulina </a:t>
            </a:r>
            <a:r>
              <a:rPr lang="pt-BR" dirty="0" err="1">
                <a:solidFill>
                  <a:schemeClr val="accent1">
                    <a:lumMod val="50000"/>
                  </a:schemeClr>
                </a:solidFill>
              </a:rPr>
              <a:t>glargina</a:t>
            </a: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ts val="1700"/>
              </a:lnSpc>
              <a:defRPr/>
            </a:pPr>
            <a:endParaRPr lang="pt-BR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68B8725C-D301-4467-B02C-EB569CE9E159}"/>
              </a:ext>
            </a:extLst>
          </p:cNvPr>
          <p:cNvSpPr/>
          <p:nvPr/>
        </p:nvSpPr>
        <p:spPr bwMode="auto">
          <a:xfrm>
            <a:off x="-38100" y="6327775"/>
            <a:ext cx="781050" cy="461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OE1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xmlns="" id="{4BD4E3DC-271F-4603-AE2E-755282020893}"/>
              </a:ext>
            </a:extLst>
          </p:cNvPr>
          <p:cNvSpPr/>
          <p:nvPr/>
        </p:nvSpPr>
        <p:spPr>
          <a:xfrm>
            <a:off x="444500" y="542925"/>
            <a:ext cx="6288087" cy="492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600" b="1" dirty="0">
                <a:solidFill>
                  <a:srgbClr val="EA6B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ACESSO SEGURO A PRODUTOS E SERVIÇOS</a:t>
            </a:r>
          </a:p>
        </p:txBody>
      </p:sp>
    </p:spTree>
    <p:extLst>
      <p:ext uri="{BB962C8B-B14F-4D97-AF65-F5344CB8AC3E}">
        <p14:creationId xmlns:p14="http://schemas.microsoft.com/office/powerpoint/2010/main" val="13167674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E59EFCE4-1E6F-4B5B-B915-F0AEB5E7D2C7}"/>
              </a:ext>
            </a:extLst>
          </p:cNvPr>
          <p:cNvSpPr/>
          <p:nvPr/>
        </p:nvSpPr>
        <p:spPr>
          <a:xfrm>
            <a:off x="2495600" y="1484784"/>
            <a:ext cx="6937375" cy="3521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>
                <a:ln w="0"/>
                <a:solidFill>
                  <a:srgbClr val="44546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Jarbas Barbosa da Silva Jr. </a:t>
            </a:r>
          </a:p>
          <a:p>
            <a:pPr algn="ctr">
              <a:defRPr/>
            </a:pPr>
            <a:r>
              <a:rPr lang="pt-BR" sz="2400" dirty="0">
                <a:ln w="0"/>
                <a:solidFill>
                  <a:srgbClr val="44546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Diretor-Presidente</a:t>
            </a: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altLang="pt-BR" baseline="30000" dirty="0">
              <a:solidFill>
                <a:srgbClr val="44546A"/>
              </a:solidFill>
              <a:latin typeface="+mn-lt"/>
            </a:endParaRP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altLang="pt-BR" baseline="30000" dirty="0">
              <a:solidFill>
                <a:srgbClr val="44546A"/>
              </a:solidFill>
            </a:endParaRP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altLang="pt-BR" sz="2200" b="1" baseline="30000" dirty="0">
                <a:solidFill>
                  <a:srgbClr val="44546A"/>
                </a:solidFill>
                <a:latin typeface="+mn-lt"/>
              </a:rPr>
              <a:t>Agência Nacional de Vigilância Sanitária - Anvisa</a:t>
            </a: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altLang="pt-BR" baseline="30000" dirty="0">
                <a:solidFill>
                  <a:srgbClr val="44546A"/>
                </a:solidFill>
                <a:latin typeface="+mn-lt"/>
              </a:rPr>
              <a:t>SIA Trecho 5 - Área especial 57 - Lote 200</a:t>
            </a: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altLang="pt-BR" baseline="30000" dirty="0">
                <a:solidFill>
                  <a:srgbClr val="44546A"/>
                </a:solidFill>
                <a:latin typeface="+mn-lt"/>
              </a:rPr>
              <a:t>CEP: 71205-050</a:t>
            </a: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altLang="pt-BR" baseline="30000" dirty="0">
                <a:solidFill>
                  <a:srgbClr val="44546A"/>
                </a:solidFill>
                <a:latin typeface="+mn-lt"/>
              </a:rPr>
              <a:t>Brasília - DF</a:t>
            </a: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altLang="pt-BR" b="1" baseline="30000" dirty="0">
              <a:solidFill>
                <a:srgbClr val="44546A"/>
              </a:solidFill>
            </a:endParaRP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altLang="pt-BR" b="1" baseline="30000" dirty="0">
                <a:solidFill>
                  <a:srgbClr val="44546A"/>
                </a:solidFill>
              </a:rPr>
              <a:t>www.anvisa.gov.br</a:t>
            </a: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altLang="pt-BR" b="1" baseline="30000" dirty="0">
                <a:solidFill>
                  <a:srgbClr val="44546A"/>
                </a:solidFill>
              </a:rPr>
              <a:t>www.twitter.com/anvisa_oficial</a:t>
            </a: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altLang="pt-BR" b="1" baseline="30000" dirty="0">
                <a:solidFill>
                  <a:srgbClr val="44546A"/>
                </a:solidFill>
              </a:rPr>
              <a:t>Anvisa Atende: 0800-642-9782</a:t>
            </a:r>
          </a:p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altLang="pt-BR" b="1" baseline="30000" dirty="0">
                <a:solidFill>
                  <a:srgbClr val="44546A"/>
                </a:solidFill>
              </a:rPr>
              <a:t>ouvidoria@anvisa.gov.br</a:t>
            </a:r>
            <a:endParaRPr lang="pt-BR" altLang="pt-BR" b="1" dirty="0">
              <a:solidFill>
                <a:srgbClr val="44546A"/>
              </a:solidFill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FFCA23E5-44E0-40F2-93DF-B03140D07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1628800"/>
            <a:ext cx="1158240" cy="113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xmlns="" id="{4BD4E3DC-271F-4603-AE2E-755282020893}"/>
              </a:ext>
            </a:extLst>
          </p:cNvPr>
          <p:cNvSpPr/>
          <p:nvPr/>
        </p:nvSpPr>
        <p:spPr>
          <a:xfrm>
            <a:off x="444500" y="542925"/>
            <a:ext cx="6288087" cy="492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600" b="1" dirty="0">
                <a:solidFill>
                  <a:srgbClr val="EA6B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ACESSO SEGURO A PRODUTOS E SERVIÇOS</a:t>
            </a:r>
          </a:p>
        </p:txBody>
      </p:sp>
      <p:pic>
        <p:nvPicPr>
          <p:cNvPr id="16" name="Imagem 2">
            <a:extLst>
              <a:ext uri="{FF2B5EF4-FFF2-40B4-BE49-F238E27FC236}">
                <a16:creationId xmlns:a16="http://schemas.microsoft.com/office/drawing/2014/main" xmlns="" id="{F3CFDDC5-70EC-44E4-85BC-9ACB4FD6E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0" t="33789" r="26189" b="17207"/>
          <a:stretch>
            <a:fillRect/>
          </a:stretch>
        </p:blipFill>
        <p:spPr bwMode="auto">
          <a:xfrm>
            <a:off x="2567607" y="1340768"/>
            <a:ext cx="4104457" cy="467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Resultado de imagem para check list">
            <a:extLst>
              <a:ext uri="{FF2B5EF4-FFF2-40B4-BE49-F238E27FC236}">
                <a16:creationId xmlns:a16="http://schemas.microsoft.com/office/drawing/2014/main" xmlns="" id="{761A47CA-275C-4FE2-B3EB-0F6AB28EB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0735">
            <a:off x="6715745" y="1875756"/>
            <a:ext cx="3705225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xmlns="" id="{A0086D21-D03C-4622-ABB1-113787EC5B65}"/>
              </a:ext>
            </a:extLst>
          </p:cNvPr>
          <p:cNvCxnSpPr>
            <a:cxnSpLocks/>
          </p:cNvCxnSpPr>
          <p:nvPr/>
        </p:nvCxnSpPr>
        <p:spPr>
          <a:xfrm>
            <a:off x="2711624" y="4869160"/>
            <a:ext cx="3888432" cy="0"/>
          </a:xfrm>
          <a:prstGeom prst="line">
            <a:avLst/>
          </a:prstGeom>
          <a:ln w="15875" cap="flat" cmpd="sng" algn="ctr">
            <a:solidFill>
              <a:srgbClr val="007E39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654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AD5D4D1D-A188-4D54-B0BE-16CC97ECF8D9}"/>
              </a:ext>
            </a:extLst>
          </p:cNvPr>
          <p:cNvSpPr/>
          <p:nvPr/>
        </p:nvSpPr>
        <p:spPr>
          <a:xfrm>
            <a:off x="444500" y="542925"/>
            <a:ext cx="6288087" cy="492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600" b="1" dirty="0">
                <a:solidFill>
                  <a:srgbClr val="EA6B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ACESSO SEGURO A PRODUTOS E SERVIÇOS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xmlns="" id="{E2FBC8FD-B7BD-44B4-AA4E-74C3E23335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8696072"/>
              </p:ext>
            </p:extLst>
          </p:nvPr>
        </p:nvGraphicFramePr>
        <p:xfrm>
          <a:off x="407368" y="1035050"/>
          <a:ext cx="11412140" cy="4985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11679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AD5D4D1D-A188-4D54-B0BE-16CC97ECF8D9}"/>
              </a:ext>
            </a:extLst>
          </p:cNvPr>
          <p:cNvSpPr/>
          <p:nvPr/>
        </p:nvSpPr>
        <p:spPr>
          <a:xfrm>
            <a:off x="444500" y="542925"/>
            <a:ext cx="6288087" cy="4921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600" b="1" dirty="0">
                <a:solidFill>
                  <a:srgbClr val="EA6B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ACESSO SEGURO A PRODUTOS E SERVIÇOS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3860D3FA-3F81-4A12-8B18-1474A099C31D}"/>
              </a:ext>
            </a:extLst>
          </p:cNvPr>
          <p:cNvSpPr txBox="1"/>
          <p:nvPr/>
        </p:nvSpPr>
        <p:spPr>
          <a:xfrm>
            <a:off x="801662" y="1022965"/>
            <a:ext cx="10588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Estratégia para tratamento da fila de processos de medicamentos </a:t>
            </a:r>
            <a:r>
              <a:rPr lang="pt-BR" sz="2000" b="1" u="sng" dirty="0">
                <a:solidFill>
                  <a:schemeClr val="tx2"/>
                </a:solidFill>
              </a:rPr>
              <a:t>INOVADORES</a:t>
            </a:r>
            <a:r>
              <a:rPr lang="pt-BR" dirty="0"/>
              <a:t> até </a:t>
            </a:r>
            <a:r>
              <a:rPr lang="pt-BR" sz="2000" b="1" dirty="0">
                <a:solidFill>
                  <a:schemeClr val="accent5"/>
                </a:solidFill>
              </a:rPr>
              <a:t>novembro de 2018 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xmlns="" id="{2383C3FC-4B25-4B4E-8BC4-FE04E4D9165A}"/>
              </a:ext>
            </a:extLst>
          </p:cNvPr>
          <p:cNvGrpSpPr/>
          <p:nvPr/>
        </p:nvGrpSpPr>
        <p:grpSpPr>
          <a:xfrm>
            <a:off x="317974" y="1638092"/>
            <a:ext cx="11908459" cy="4484037"/>
            <a:chOff x="317974" y="1638092"/>
            <a:chExt cx="11908459" cy="4484037"/>
          </a:xfrm>
        </p:grpSpPr>
        <p:graphicFrame>
          <p:nvGraphicFramePr>
            <p:cNvPr id="5" name="Gráfico 4">
              <a:extLst>
                <a:ext uri="{FF2B5EF4-FFF2-40B4-BE49-F238E27FC236}">
                  <a16:creationId xmlns:a16="http://schemas.microsoft.com/office/drawing/2014/main" xmlns="" id="{17F85DDB-5797-4367-AE52-F93D84B979A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26734771"/>
                </p:ext>
              </p:extLst>
            </p:nvPr>
          </p:nvGraphicFramePr>
          <p:xfrm>
            <a:off x="317974" y="1638092"/>
            <a:ext cx="11908459" cy="448403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xmlns="" id="{9B3B4C9B-7932-4E42-A40E-B8C7C8F7C0A8}"/>
                </a:ext>
              </a:extLst>
            </p:cNvPr>
            <p:cNvSpPr txBox="1"/>
            <p:nvPr/>
          </p:nvSpPr>
          <p:spPr>
            <a:xfrm>
              <a:off x="3431704" y="5775067"/>
              <a:ext cx="201622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1000" b="1" dirty="0"/>
                <a:t>Processos </a:t>
              </a:r>
              <a:r>
                <a:rPr lang="pt-BR" sz="1000" b="1" dirty="0" err="1"/>
                <a:t>pré</a:t>
              </a:r>
              <a:r>
                <a:rPr lang="pt-BR" sz="1000" b="1" dirty="0"/>
                <a:t> 29/03 analisados</a:t>
              </a: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xmlns="" id="{CCFC505A-EDBF-4EE3-A279-6013B9A5AD53}"/>
                </a:ext>
              </a:extLst>
            </p:cNvPr>
            <p:cNvSpPr txBox="1"/>
            <p:nvPr/>
          </p:nvSpPr>
          <p:spPr>
            <a:xfrm>
              <a:off x="5951984" y="5775067"/>
              <a:ext cx="216024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1000" b="1" dirty="0"/>
                <a:t>Processos pós 29/03 analisados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406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5564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2139</TotalTime>
  <Words>2295</Words>
  <Application>Microsoft Office PowerPoint</Application>
  <PresentationFormat>Personalizar</PresentationFormat>
  <Paragraphs>434</Paragraphs>
  <Slides>50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PL - Modernização do Modelo de Tributação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cliente</dc:creator>
  <cp:lastModifiedBy>Sindicato</cp:lastModifiedBy>
  <cp:revision>69</cp:revision>
  <cp:lastPrinted>2018-05-21T12:52:07Z</cp:lastPrinted>
  <dcterms:created xsi:type="dcterms:W3CDTF">2018-05-16T21:12:50Z</dcterms:created>
  <dcterms:modified xsi:type="dcterms:W3CDTF">2018-07-05T12:50:59Z</dcterms:modified>
</cp:coreProperties>
</file>