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hartEx1.xml" ContentType="application/vnd.ms-office.chartex+xml"/>
  <Override PartName="/ppt/charts/chartEx2.xml" ContentType="application/vnd.ms-office.chartex+xml"/>
  <Override PartName="/ppt/charts/chartEx3.xml" ContentType="application/vnd.ms-office.chartex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20.xml" ContentType="application/vnd.ms-office.chartcolorstyle+xml"/>
  <Override PartName="/ppt/charts/style20.xml" ContentType="application/vnd.ms-office.chartstyle+xml"/>
  <Override PartName="/ppt/charts/colors40.xml" ContentType="application/vnd.ms-office.chartcolorstyle+xml"/>
  <Override PartName="/ppt/charts/style40.xml" ContentType="application/vnd.ms-office.chartstyle+xml"/>
  <Override PartName="/ppt/charts/colors5.xml" ContentType="application/vnd.ms-office.chartcolorstyle+xml"/>
  <Override PartName="/ppt/charts/style5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77" r:id="rId2"/>
    <p:sldId id="282" r:id="rId3"/>
    <p:sldId id="260" r:id="rId4"/>
    <p:sldId id="350" r:id="rId5"/>
    <p:sldId id="351" r:id="rId6"/>
    <p:sldId id="353" r:id="rId7"/>
    <p:sldId id="352" r:id="rId8"/>
    <p:sldId id="333" r:id="rId9"/>
    <p:sldId id="283" r:id="rId10"/>
    <p:sldId id="341" r:id="rId11"/>
    <p:sldId id="284" r:id="rId12"/>
    <p:sldId id="287" r:id="rId13"/>
    <p:sldId id="288" r:id="rId14"/>
    <p:sldId id="285" r:id="rId15"/>
    <p:sldId id="289" r:id="rId16"/>
    <p:sldId id="290" r:id="rId17"/>
    <p:sldId id="330" r:id="rId18"/>
    <p:sldId id="331" r:id="rId19"/>
    <p:sldId id="332" r:id="rId20"/>
    <p:sldId id="334" r:id="rId21"/>
    <p:sldId id="335" r:id="rId22"/>
    <p:sldId id="336" r:id="rId23"/>
    <p:sldId id="337" r:id="rId24"/>
    <p:sldId id="338" r:id="rId25"/>
    <p:sldId id="323" r:id="rId26"/>
    <p:sldId id="339" r:id="rId27"/>
    <p:sldId id="340" r:id="rId28"/>
    <p:sldId id="261" r:id="rId29"/>
    <p:sldId id="344" r:id="rId30"/>
    <p:sldId id="343" r:id="rId31"/>
    <p:sldId id="342" r:id="rId32"/>
    <p:sldId id="345" r:id="rId33"/>
    <p:sldId id="346" r:id="rId34"/>
    <p:sldId id="348" r:id="rId35"/>
    <p:sldId id="355" r:id="rId36"/>
    <p:sldId id="347" r:id="rId37"/>
    <p:sldId id="349" r:id="rId38"/>
    <p:sldId id="354" r:id="rId39"/>
    <p:sldId id="356" r:id="rId40"/>
    <p:sldId id="357" r:id="rId4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9694"/>
    <a:srgbClr val="C4D79B"/>
    <a:srgbClr val="D60047"/>
    <a:srgbClr val="990000"/>
    <a:srgbClr val="990099"/>
    <a:srgbClr val="FF6161"/>
    <a:srgbClr val="990033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44" autoAdjust="0"/>
    <p:restoredTop sz="94291" autoAdjust="0"/>
  </p:normalViewPr>
  <p:slideViewPr>
    <p:cSldViewPr snapToGrid="0">
      <p:cViewPr>
        <p:scale>
          <a:sx n="70" d="100"/>
          <a:sy n="70" d="100"/>
        </p:scale>
        <p:origin x="-378" y="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Telma\Documents\Anvisa\monitoramento.ar.17.20.xlsx" TargetMode="External"/><Relationship Id="rId4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C:\Users\Telma\Documents\Anvisa\monitoramento.ar.17.20.xlsx" TargetMode="Externa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20.xml"/><Relationship Id="rId2" Type="http://schemas.microsoft.com/office/2011/relationships/chartStyle" Target="style20.xml"/><Relationship Id="rId1" Type="http://schemas.openxmlformats.org/officeDocument/2006/relationships/oleObject" Target="file:///Z:\GGREG_GERAL\%23GPROR\Projeto%20Informa\Demandas%20pontuais\LISTAS.xlsx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40.xml"/><Relationship Id="rId2" Type="http://schemas.microsoft.com/office/2011/relationships/chartStyle" Target="style40.xml"/><Relationship Id="rId1" Type="http://schemas.openxmlformats.org/officeDocument/2006/relationships/oleObject" Target="file:///C:\Users\Telma\Documents\Anvisa\monitoramento.ar.17.20.xlsx" TargetMode="External"/></Relationships>
</file>

<file path=ppt/charts/_rels/chartEx3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oleObject" Target="file:///C:\Users\Telma\Documents\Anvisa\monitoramento.ar.17.2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Gráfico!$B$19</c:f>
              <c:strCache>
                <c:ptCount val="1"/>
                <c:pt idx="0">
                  <c:v>Temas Lista preliminar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4"/>
              <c:layout/>
              <c:tx>
                <c:rich>
                  <a:bodyPr/>
                  <a:lstStyle/>
                  <a:p>
                    <a:r>
                      <a:rPr lang="en-US"/>
                      <a:t>18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104-4296-A7C4-F19CDEF5B93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Gráfico!$A$20:$A$34</c:f>
              <c:strCache>
                <c:ptCount val="15"/>
                <c:pt idx="0">
                  <c:v>Serviços de Saúde</c:v>
                </c:pt>
                <c:pt idx="1">
                  <c:v>Serviços de Interesse à Saúde</c:v>
                </c:pt>
                <c:pt idx="2">
                  <c:v>Laboratórios Analíticos</c:v>
                </c:pt>
                <c:pt idx="3">
                  <c:v>Farmacopeia</c:v>
                </c:pt>
                <c:pt idx="4">
                  <c:v>Tabaco</c:v>
                </c:pt>
                <c:pt idx="5">
                  <c:v>Sangue, tecidos, células e órgãos</c:v>
                </c:pt>
                <c:pt idx="6">
                  <c:v>Saneantes</c:v>
                </c:pt>
                <c:pt idx="7">
                  <c:v>Produtos para a Saúde</c:v>
                </c:pt>
                <c:pt idx="8">
                  <c:v>Medicamentos  </c:v>
                </c:pt>
                <c:pt idx="9">
                  <c:v>Insumos Farmacêuticos</c:v>
                </c:pt>
                <c:pt idx="10">
                  <c:v>Cosméticos</c:v>
                </c:pt>
                <c:pt idx="11">
                  <c:v>Alimentos</c:v>
                </c:pt>
                <c:pt idx="12">
                  <c:v>Agrotóxicos</c:v>
                </c:pt>
                <c:pt idx="13">
                  <c:v>PAF</c:v>
                </c:pt>
                <c:pt idx="14">
                  <c:v>Temas transversais</c:v>
                </c:pt>
              </c:strCache>
            </c:strRef>
          </c:cat>
          <c:val>
            <c:numRef>
              <c:f>Gráfico!$B$20:$B$34</c:f>
              <c:numCache>
                <c:formatCode>General</c:formatCode>
                <c:ptCount val="15"/>
                <c:pt idx="0">
                  <c:v>9</c:v>
                </c:pt>
                <c:pt idx="1">
                  <c:v>2</c:v>
                </c:pt>
                <c:pt idx="2">
                  <c:v>4</c:v>
                </c:pt>
                <c:pt idx="3">
                  <c:v>3</c:v>
                </c:pt>
                <c:pt idx="4">
                  <c:v>3</c:v>
                </c:pt>
                <c:pt idx="5">
                  <c:v>8</c:v>
                </c:pt>
                <c:pt idx="6">
                  <c:v>5</c:v>
                </c:pt>
                <c:pt idx="7">
                  <c:v>11</c:v>
                </c:pt>
                <c:pt idx="8">
                  <c:v>16</c:v>
                </c:pt>
                <c:pt idx="9">
                  <c:v>2</c:v>
                </c:pt>
                <c:pt idx="10">
                  <c:v>10</c:v>
                </c:pt>
                <c:pt idx="11">
                  <c:v>15</c:v>
                </c:pt>
                <c:pt idx="12">
                  <c:v>13</c:v>
                </c:pt>
                <c:pt idx="13">
                  <c:v>7</c:v>
                </c:pt>
                <c:pt idx="14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BF6-4B53-9D13-81EEE6FAB4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82920576"/>
        <c:axId val="82921728"/>
      </c:barChart>
      <c:catAx>
        <c:axId val="829205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82921728"/>
        <c:crosses val="autoZero"/>
        <c:auto val="1"/>
        <c:lblAlgn val="ctr"/>
        <c:lblOffset val="100"/>
        <c:noMultiLvlLbl val="0"/>
      </c:catAx>
      <c:valAx>
        <c:axId val="829217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2920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5883326755746266E-2"/>
          <c:y val="3.0328559393428812E-2"/>
          <c:w val="0.95932620081239872"/>
          <c:h val="0.7672555041824489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BA3-428F-B2FC-24B0925EB079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BA3-428F-B2FC-24B0925EB079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BA3-428F-B2FC-24B0925EB079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BA3-428F-B2FC-24B0925EB07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1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graficos!$A$4:$A$6</c:f>
              <c:strCache>
                <c:ptCount val="3"/>
                <c:pt idx="0">
                  <c:v>Processos em fase de estudo</c:v>
                </c:pt>
                <c:pt idx="1">
                  <c:v>Processos em fase de validação da minuta anterior à CP</c:v>
                </c:pt>
                <c:pt idx="2">
                  <c:v>Processos em que a minuta já passou por CP ou está em fase de CP</c:v>
                </c:pt>
              </c:strCache>
            </c:strRef>
          </c:cat>
          <c:val>
            <c:numRef>
              <c:f>graficos!$B$4:$B$6</c:f>
              <c:numCache>
                <c:formatCode>General</c:formatCode>
                <c:ptCount val="3"/>
                <c:pt idx="0">
                  <c:v>46</c:v>
                </c:pt>
                <c:pt idx="1">
                  <c:v>21</c:v>
                </c:pt>
                <c:pt idx="2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BA3-428F-B2FC-24B0925EB0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6178432"/>
        <c:axId val="119079296"/>
      </c:barChart>
      <c:catAx>
        <c:axId val="86178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9079296"/>
        <c:crosses val="autoZero"/>
        <c:auto val="1"/>
        <c:lblAlgn val="ctr"/>
        <c:lblOffset val="100"/>
        <c:noMultiLvlLbl val="0"/>
      </c:catAx>
      <c:valAx>
        <c:axId val="1190792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6178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490396949092633E-2"/>
          <c:y val="3.0651734951289998E-2"/>
          <c:w val="0.90081058617672793"/>
          <c:h val="0.5635971266517628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atos!$B$1</c:f>
              <c:strCache>
                <c:ptCount val="1"/>
                <c:pt idx="0">
                  <c:v>RDCs/IN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25400" algn="bl" rotWithShape="0">
                <a:srgbClr val="000000">
                  <a:alpha val="60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atos!$A$2:$A$12</c:f>
              <c:strCache>
                <c:ptCount val="11"/>
                <c:pt idx="0">
                  <c:v>Cosméticos</c:v>
                </c:pt>
                <c:pt idx="1">
                  <c:v>STCO</c:v>
                </c:pt>
                <c:pt idx="2">
                  <c:v>PAF</c:v>
                </c:pt>
                <c:pt idx="3">
                  <c:v>Agrotóxicos</c:v>
                </c:pt>
                <c:pt idx="4">
                  <c:v>Produtos para saúde</c:v>
                </c:pt>
                <c:pt idx="5">
                  <c:v>Organização do SNVS</c:v>
                </c:pt>
                <c:pt idx="6">
                  <c:v>Tabaco</c:v>
                </c:pt>
                <c:pt idx="7">
                  <c:v>Farmacopeia</c:v>
                </c:pt>
                <c:pt idx="8">
                  <c:v>Serviços de saúde</c:v>
                </c:pt>
                <c:pt idx="9">
                  <c:v>Temas Transversais</c:v>
                </c:pt>
                <c:pt idx="10">
                  <c:v>Medicamentos</c:v>
                </c:pt>
              </c:strCache>
            </c:strRef>
          </c:cat>
          <c:val>
            <c:numRef>
              <c:f>atos!$B$2:$B$12</c:f>
              <c:numCache>
                <c:formatCode>General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3</c:v>
                </c:pt>
                <c:pt idx="7">
                  <c:v>3</c:v>
                </c:pt>
                <c:pt idx="8">
                  <c:v>4</c:v>
                </c:pt>
                <c:pt idx="9">
                  <c:v>5</c:v>
                </c:pt>
                <c:pt idx="10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B2B-4DE5-9A1F-59998CA2526A}"/>
            </c:ext>
          </c:extLst>
        </c:ser>
        <c:ser>
          <c:idx val="1"/>
          <c:order val="1"/>
          <c:tx>
            <c:strRef>
              <c:f>atos!$C$1</c:f>
              <c:strCache>
                <c:ptCount val="1"/>
                <c:pt idx="0">
                  <c:v>Guias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50800" dist="25400" algn="bl" rotWithShape="0">
                <a:srgbClr val="000000">
                  <a:alpha val="60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atos!$A$2:$A$12</c:f>
              <c:strCache>
                <c:ptCount val="11"/>
                <c:pt idx="0">
                  <c:v>Cosméticos</c:v>
                </c:pt>
                <c:pt idx="1">
                  <c:v>STCO</c:v>
                </c:pt>
                <c:pt idx="2">
                  <c:v>PAF</c:v>
                </c:pt>
                <c:pt idx="3">
                  <c:v>Agrotóxicos</c:v>
                </c:pt>
                <c:pt idx="4">
                  <c:v>Produtos para saúde</c:v>
                </c:pt>
                <c:pt idx="5">
                  <c:v>Organização do SNVS</c:v>
                </c:pt>
                <c:pt idx="6">
                  <c:v>Tabaco</c:v>
                </c:pt>
                <c:pt idx="7">
                  <c:v>Farmacopeia</c:v>
                </c:pt>
                <c:pt idx="8">
                  <c:v>Serviços de saúde</c:v>
                </c:pt>
                <c:pt idx="9">
                  <c:v>Temas Transversais</c:v>
                </c:pt>
                <c:pt idx="10">
                  <c:v>Medicamentos</c:v>
                </c:pt>
              </c:strCache>
            </c:strRef>
          </c:cat>
          <c:val>
            <c:numRef>
              <c:f>atos!$C$2:$C$12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B2B-4DE5-9A1F-59998CA2526A}"/>
            </c:ext>
          </c:extLst>
        </c:ser>
        <c:ser>
          <c:idx val="2"/>
          <c:order val="2"/>
          <c:tx>
            <c:strRef>
              <c:f>atos!$D$1</c:f>
              <c:strCache>
                <c:ptCount val="1"/>
                <c:pt idx="0">
                  <c:v>Outros instrumentos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50800" dist="25400" algn="bl" rotWithShape="0">
                <a:srgbClr val="000000">
                  <a:alpha val="60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atos!$A$2:$A$12</c:f>
              <c:strCache>
                <c:ptCount val="11"/>
                <c:pt idx="0">
                  <c:v>Cosméticos</c:v>
                </c:pt>
                <c:pt idx="1">
                  <c:v>STCO</c:v>
                </c:pt>
                <c:pt idx="2">
                  <c:v>PAF</c:v>
                </c:pt>
                <c:pt idx="3">
                  <c:v>Agrotóxicos</c:v>
                </c:pt>
                <c:pt idx="4">
                  <c:v>Produtos para saúde</c:v>
                </c:pt>
                <c:pt idx="5">
                  <c:v>Organização do SNVS</c:v>
                </c:pt>
                <c:pt idx="6">
                  <c:v>Tabaco</c:v>
                </c:pt>
                <c:pt idx="7">
                  <c:v>Farmacopeia</c:v>
                </c:pt>
                <c:pt idx="8">
                  <c:v>Serviços de saúde</c:v>
                </c:pt>
                <c:pt idx="9">
                  <c:v>Temas Transversais</c:v>
                </c:pt>
                <c:pt idx="10">
                  <c:v>Medicamentos</c:v>
                </c:pt>
              </c:strCache>
            </c:strRef>
          </c:cat>
          <c:val>
            <c:numRef>
              <c:f>atos!$D$2:$D$12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B2B-4DE5-9A1F-59998CA2526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2593280"/>
        <c:axId val="122594816"/>
      </c:barChart>
      <c:catAx>
        <c:axId val="122593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2594816"/>
        <c:crosses val="autoZero"/>
        <c:auto val="1"/>
        <c:lblAlgn val="ctr"/>
        <c:lblOffset val="100"/>
        <c:noMultiLvlLbl val="0"/>
      </c:catAx>
      <c:valAx>
        <c:axId val="122594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2593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Sheet8!$B$26:$B$28</c:f>
              <c:strCache>
                <c:ptCount val="3"/>
                <c:pt idx="0">
                  <c:v>Temas concluídos</c:v>
                </c:pt>
                <c:pt idx="1">
                  <c:v>Temas em andamento</c:v>
                </c:pt>
                <c:pt idx="2">
                  <c:v>Temas não iniciados</c:v>
                </c:pt>
              </c:strCache>
            </c:strRef>
          </c:cat>
          <c:val>
            <c:numRef>
              <c:f>Sheet8!$C$26:$C$28</c:f>
              <c:numCache>
                <c:formatCode>General</c:formatCode>
                <c:ptCount val="3"/>
                <c:pt idx="0">
                  <c:v>4</c:v>
                </c:pt>
                <c:pt idx="1">
                  <c:v>16</c:v>
                </c:pt>
                <c:pt idx="2">
                  <c:v>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0650240"/>
        <c:axId val="150944000"/>
      </c:barChart>
      <c:catAx>
        <c:axId val="150650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0944000"/>
        <c:crosses val="autoZero"/>
        <c:auto val="1"/>
        <c:lblAlgn val="ctr"/>
        <c:lblOffset val="100"/>
        <c:noMultiLvlLbl val="0"/>
      </c:catAx>
      <c:valAx>
        <c:axId val="150944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0650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Planilha1!$A$3:$A$11</cx:f>
        <cx:lvl ptCount="9">
          <cx:pt idx="0">GGPAF</cx:pt>
          <cx:pt idx="1">GGALI</cx:pt>
          <cx:pt idx="2">GGTOX</cx:pt>
          <cx:pt idx="3">GGTPS</cx:pt>
          <cx:pt idx="4">GGMED</cx:pt>
          <cx:pt idx="5">GHCOS</cx:pt>
          <cx:pt idx="6">GSTCO</cx:pt>
          <cx:pt idx="7">GGMON</cx:pt>
          <cx:pt idx="8">GGFIS</cx:pt>
        </cx:lvl>
      </cx:strDim>
      <cx:numDim type="val">
        <cx:f>Planilha1!$B$3:$B$11</cx:f>
        <cx:lvl ptCount="9" formatCode="Geral">
          <cx:pt idx="0">1</cx:pt>
          <cx:pt idx="1">2</cx:pt>
          <cx:pt idx="2">2</cx:pt>
          <cx:pt idx="3">2</cx:pt>
          <cx:pt idx="4">2</cx:pt>
          <cx:pt idx="5">4</cx:pt>
          <cx:pt idx="6">4</cx:pt>
          <cx:pt idx="7">4</cx:pt>
          <cx:pt idx="8">6</cx:pt>
        </cx:lvl>
      </cx:numDim>
    </cx:data>
  </cx:chartData>
  <cx:chart>
    <cx:plotArea>
      <cx:plotAreaRegion>
        <cx:series layoutId="funnel" uniqueId="{6283DF36-531B-4961-BF6F-9B96768F0E7E}">
          <cx:spPr>
            <a:solidFill>
              <a:srgbClr val="00B0F0"/>
            </a:solidFill>
          </cx:spPr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200" b="1" i="1">
                    <a:solidFill>
                      <a:sysClr val="windowText" lastClr="000000"/>
                    </a:solidFill>
                  </a:defRPr>
                </a:pPr>
                <a:endParaRPr lang="pt-BR" sz="1200" b="1" i="1" u="none" strike="noStrike" baseline="0">
                  <a:solidFill>
                    <a:sysClr val="windowText" lastClr="000000"/>
                  </a:solidFill>
                  <a:latin typeface="Calibri" panose="020F0502020204030204"/>
                </a:endParaRPr>
              </a:p>
            </cx:txPr>
            <cx:visibility seriesName="0" categoryName="0" value="1"/>
          </cx:dataLabels>
          <cx:dataId val="0"/>
        </cx:series>
      </cx:plotAreaRegion>
      <cx:axis id="0">
        <cx:catScaling gapWidth="0.0599999987"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400" b="1"/>
            </a:pPr>
            <a:endParaRPr lang="pt-BR" sz="1400" b="1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/>
            </a:endParaRPr>
          </a:p>
        </cx:txPr>
      </cx:axis>
    </cx:plotArea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Sheet5!$A$2:$A$10</cx:f>
        <cx:lvl ptCount="9">
          <cx:pt idx="0">FARMACOPEIA</cx:pt>
          <cx:pt idx="1">MEDICAMENTOS</cx:pt>
          <cx:pt idx="2">TEMAS TRANSVERSAIS</cx:pt>
          <cx:pt idx="3">PRODUTOS PARA A SAÚDE</cx:pt>
          <cx:pt idx="4">AGROTÓXICOS</cx:pt>
          <cx:pt idx="5"> ALIMENTOS</cx:pt>
          <cx:pt idx="6">SERVIÇOS DE SAÚDE</cx:pt>
          <cx:pt idx="7"> GESTÃO DO SNVS</cx:pt>
          <cx:pt idx="8">COSMÉTICOS</cx:pt>
        </cx:lvl>
      </cx:strDim>
      <cx:numDim type="val">
        <cx:f>Sheet5!$B$2:$B$10</cx:f>
        <cx:lvl ptCount="9" formatCode="Geral">
          <cx:pt idx="0">15</cx:pt>
          <cx:pt idx="1">7</cx:pt>
          <cx:pt idx="2">4</cx:pt>
          <cx:pt idx="3">4</cx:pt>
          <cx:pt idx="4">3</cx:pt>
          <cx:pt idx="5">3</cx:pt>
          <cx:pt idx="6">2</cx:pt>
          <cx:pt idx="7">1</cx:pt>
          <cx:pt idx="8">1</cx:pt>
        </cx:lvl>
      </cx:numDim>
    </cx:data>
  </cx:chartData>
  <cx:chart>
    <cx:plotArea>
      <cx:plotAreaRegion>
        <cx:series layoutId="funnel" uniqueId="{82FA61CC-4CBD-474B-B8C4-DFF8592F0597}">
          <cx:dataLabels>
            <cx:txPr>
              <a:bodyPr vertOverflow="overflow" horzOverflow="overflow" wrap="square" lIns="0" tIns="0" rIns="0" bIns="0"/>
              <a:lstStyle/>
              <a:p>
                <a:pPr algn="ctr" rtl="0">
                  <a:defRPr sz="1600" b="0">
                    <a:solidFill>
                      <a:srgbClr val="595959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pt-BR" sz="1600"/>
              </a:p>
            </cx:txPr>
            <cx:visibility seriesName="0" categoryName="0" value="1"/>
          </cx:dataLabels>
          <cx:dataId val="0"/>
        </cx:series>
      </cx:plotAreaRegion>
      <cx:axis id="0">
        <cx:catScaling gapWidth="0.0599999987"/>
        <cx:tickLabels/>
        <cx:txPr>
          <a:bodyPr vertOverflow="overflow" horzOverflow="overflow" wrap="square" lIns="0" tIns="0" rIns="0" bIns="0"/>
          <a:lstStyle/>
          <a:p>
            <a:pPr algn="ctr" rtl="0">
              <a:defRPr sz="1600" b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pt-BR" sz="1600"/>
          </a:p>
        </cx:txPr>
      </cx:axis>
    </cx:plotArea>
  </cx:chart>
</cx:chartSpace>
</file>

<file path=ppt/charts/chartEx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Sheet6!$A$2:$A$10</cx:f>
        <cx:lvl ptCount="9">
          <cx:pt idx="1">Farmacopeia</cx:pt>
          <cx:pt idx="2">Alimentos</cx:pt>
          <cx:pt idx="3">Agrotóxicos</cx:pt>
          <cx:pt idx="4">Medicamentos</cx:pt>
          <cx:pt idx="5">PAF</cx:pt>
          <cx:pt idx="6">Cosméticos</cx:pt>
          <cx:pt idx="7">Saneantes</cx:pt>
          <cx:pt idx="8">STCO</cx:pt>
        </cx:lvl>
      </cx:strDim>
      <cx:numDim type="val">
        <cx:f>Sheet6!$B$2:$B$10</cx:f>
        <cx:lvl ptCount="9" formatCode="Geral">
          <cx:pt idx="0">0</cx:pt>
          <cx:pt idx="1">15</cx:pt>
          <cx:pt idx="2">6</cx:pt>
          <cx:pt idx="3">4</cx:pt>
          <cx:pt idx="4">3</cx:pt>
          <cx:pt idx="5">1</cx:pt>
          <cx:pt idx="6">1</cx:pt>
          <cx:pt idx="7">1</cx:pt>
          <cx:pt idx="8">1</cx:pt>
        </cx:lvl>
      </cx:numDim>
    </cx:data>
  </cx:chartData>
  <cx:chart>
    <cx:plotArea>
      <cx:plotAreaRegion>
        <cx:series layoutId="funnel" uniqueId="{0FAA90E3-74D5-42A3-9927-F64A1D47FC50}">
          <cx:dataLabels>
            <cx:txPr>
              <a:bodyPr vertOverflow="overflow" horzOverflow="overflow" wrap="square" lIns="0" tIns="0" rIns="0" bIns="0"/>
              <a:lstStyle/>
              <a:p>
                <a:pPr algn="ctr" rtl="0">
                  <a:defRPr sz="2000" b="0">
                    <a:solidFill>
                      <a:srgbClr val="595959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pt-BR" sz="2000"/>
              </a:p>
            </cx:txPr>
            <cx:visibility seriesName="0" categoryName="0" value="1"/>
          </cx:dataLabels>
          <cx:dataId val="0"/>
        </cx:series>
      </cx:plotAreaRegion>
      <cx:axis id="0">
        <cx:catScaling gapWidth="0.0599999987"/>
        <cx:tickLabels/>
        <cx:txPr>
          <a:bodyPr vertOverflow="overflow" horzOverflow="overflow" wrap="square" lIns="0" tIns="0" rIns="0" bIns="0"/>
          <a:lstStyle/>
          <a:p>
            <a:pPr algn="ctr" rtl="0">
              <a:defRPr sz="2000" b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pt-BR" sz="2000"/>
          </a:p>
        </cx:txPr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5754CD-4878-4558-AFFD-06C1E74620D7}" type="doc">
      <dgm:prSet loTypeId="urn:microsoft.com/office/officeart/2005/8/layout/cycle8" loCatId="cycle" qsTypeId="urn:microsoft.com/office/officeart/2005/8/quickstyle/simple4" qsCatId="simple" csTypeId="urn:microsoft.com/office/officeart/2005/8/colors/accent1_2" csCatId="accent1" phldr="1"/>
      <dgm:spPr/>
    </dgm:pt>
    <dgm:pt modelId="{D9290AD8-7043-42F0-94C3-F67ACBC9CE26}">
      <dgm:prSet phldrT="[Texto]"/>
      <dgm:spPr/>
      <dgm:t>
        <a:bodyPr/>
        <a:lstStyle/>
        <a:p>
          <a:r>
            <a:rPr lang="pt-BR" dirty="0"/>
            <a:t>Planejar</a:t>
          </a:r>
        </a:p>
      </dgm:t>
    </dgm:pt>
    <dgm:pt modelId="{6294ED6D-4F87-4D8B-B62A-D48546133D87}" type="parTrans" cxnId="{15E85CCC-AA7F-4600-B736-A65131040CF6}">
      <dgm:prSet/>
      <dgm:spPr/>
      <dgm:t>
        <a:bodyPr/>
        <a:lstStyle/>
        <a:p>
          <a:endParaRPr lang="pt-BR"/>
        </a:p>
      </dgm:t>
    </dgm:pt>
    <dgm:pt modelId="{D71CEEC7-D63C-4531-9364-02ACC507AA02}" type="sibTrans" cxnId="{15E85CCC-AA7F-4600-B736-A65131040CF6}">
      <dgm:prSet/>
      <dgm:spPr/>
      <dgm:t>
        <a:bodyPr/>
        <a:lstStyle/>
        <a:p>
          <a:endParaRPr lang="pt-BR"/>
        </a:p>
      </dgm:t>
    </dgm:pt>
    <dgm:pt modelId="{50144228-7CE0-4C73-B16E-AC0E72B4C700}">
      <dgm:prSet phldrT="[Texto]"/>
      <dgm:spPr/>
      <dgm:t>
        <a:bodyPr/>
        <a:lstStyle/>
        <a:p>
          <a:r>
            <a:rPr lang="pt-BR" dirty="0"/>
            <a:t>Monitorar</a:t>
          </a:r>
        </a:p>
      </dgm:t>
    </dgm:pt>
    <dgm:pt modelId="{17A701E7-C6E1-40C8-8A6E-5872B4B55084}" type="parTrans" cxnId="{6AFABC2D-8FCE-4C4A-AFDE-67837E84F2F3}">
      <dgm:prSet/>
      <dgm:spPr/>
      <dgm:t>
        <a:bodyPr/>
        <a:lstStyle/>
        <a:p>
          <a:endParaRPr lang="pt-BR"/>
        </a:p>
      </dgm:t>
    </dgm:pt>
    <dgm:pt modelId="{5DD97976-3B93-4F2E-919A-4C69DF70016E}" type="sibTrans" cxnId="{6AFABC2D-8FCE-4C4A-AFDE-67837E84F2F3}">
      <dgm:prSet/>
      <dgm:spPr/>
      <dgm:t>
        <a:bodyPr/>
        <a:lstStyle/>
        <a:p>
          <a:endParaRPr lang="pt-BR"/>
        </a:p>
      </dgm:t>
    </dgm:pt>
    <dgm:pt modelId="{F256EB9F-37AC-4859-96D7-A17C9CC1207B}">
      <dgm:prSet phldrT="[Texto]"/>
      <dgm:spPr/>
      <dgm:t>
        <a:bodyPr/>
        <a:lstStyle/>
        <a:p>
          <a:r>
            <a:rPr lang="pt-BR"/>
            <a:t>Revisar</a:t>
          </a:r>
          <a:endParaRPr lang="pt-BR" dirty="0"/>
        </a:p>
      </dgm:t>
    </dgm:pt>
    <dgm:pt modelId="{80042311-C4A7-4EC2-A062-93E2F806EF41}" type="parTrans" cxnId="{7D9B416F-E9A0-42D3-BD60-EA87B9DC0535}">
      <dgm:prSet/>
      <dgm:spPr/>
      <dgm:t>
        <a:bodyPr/>
        <a:lstStyle/>
        <a:p>
          <a:endParaRPr lang="pt-BR"/>
        </a:p>
      </dgm:t>
    </dgm:pt>
    <dgm:pt modelId="{AAFC57AF-8BDE-4A19-A64B-B7CA1114A629}" type="sibTrans" cxnId="{7D9B416F-E9A0-42D3-BD60-EA87B9DC0535}">
      <dgm:prSet/>
      <dgm:spPr/>
      <dgm:t>
        <a:bodyPr/>
        <a:lstStyle/>
        <a:p>
          <a:endParaRPr lang="pt-BR"/>
        </a:p>
      </dgm:t>
    </dgm:pt>
    <dgm:pt modelId="{CA21D89E-EE78-47AD-A09F-77329CCDEB5C}">
      <dgm:prSet/>
      <dgm:spPr/>
      <dgm:t>
        <a:bodyPr/>
        <a:lstStyle/>
        <a:p>
          <a:r>
            <a:rPr lang="pt-BR" dirty="0"/>
            <a:t>Executar</a:t>
          </a:r>
        </a:p>
      </dgm:t>
    </dgm:pt>
    <dgm:pt modelId="{FBE7A308-17E5-4980-A47B-2BA9BC4FBAD6}" type="parTrans" cxnId="{663F309C-CCEE-4185-84B1-B9C05EBB6CAA}">
      <dgm:prSet/>
      <dgm:spPr/>
      <dgm:t>
        <a:bodyPr/>
        <a:lstStyle/>
        <a:p>
          <a:endParaRPr lang="pt-BR"/>
        </a:p>
      </dgm:t>
    </dgm:pt>
    <dgm:pt modelId="{D27AAE15-75AB-4BB4-AD5F-0CE331E1E502}" type="sibTrans" cxnId="{663F309C-CCEE-4185-84B1-B9C05EBB6CAA}">
      <dgm:prSet/>
      <dgm:spPr/>
      <dgm:t>
        <a:bodyPr/>
        <a:lstStyle/>
        <a:p>
          <a:endParaRPr lang="pt-BR"/>
        </a:p>
      </dgm:t>
    </dgm:pt>
    <dgm:pt modelId="{EB7CCAE3-B02B-4E58-BCB5-BA9518C7E921}" type="pres">
      <dgm:prSet presAssocID="{2B5754CD-4878-4558-AFFD-06C1E74620D7}" presName="compositeShape" presStyleCnt="0">
        <dgm:presLayoutVars>
          <dgm:chMax val="7"/>
          <dgm:dir/>
          <dgm:resizeHandles val="exact"/>
        </dgm:presLayoutVars>
      </dgm:prSet>
      <dgm:spPr/>
    </dgm:pt>
    <dgm:pt modelId="{3630DF51-B6D2-46A1-8547-FE5DFDB80AC8}" type="pres">
      <dgm:prSet presAssocID="{2B5754CD-4878-4558-AFFD-06C1E74620D7}" presName="wedge1" presStyleLbl="node1" presStyleIdx="0" presStyleCnt="4"/>
      <dgm:spPr/>
      <dgm:t>
        <a:bodyPr/>
        <a:lstStyle/>
        <a:p>
          <a:endParaRPr lang="pt-BR"/>
        </a:p>
      </dgm:t>
    </dgm:pt>
    <dgm:pt modelId="{0B210D1A-ED93-42CE-8266-DC8046E7BD4E}" type="pres">
      <dgm:prSet presAssocID="{2B5754CD-4878-4558-AFFD-06C1E74620D7}" presName="dummy1a" presStyleCnt="0"/>
      <dgm:spPr/>
    </dgm:pt>
    <dgm:pt modelId="{D460938B-C8AF-48F2-83E0-8E72C8BA3BCF}" type="pres">
      <dgm:prSet presAssocID="{2B5754CD-4878-4558-AFFD-06C1E74620D7}" presName="dummy1b" presStyleCnt="0"/>
      <dgm:spPr/>
    </dgm:pt>
    <dgm:pt modelId="{CBBD1C40-8B4A-4AD2-9031-E03A65DB0130}" type="pres">
      <dgm:prSet presAssocID="{2B5754CD-4878-4558-AFFD-06C1E74620D7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842BFA4-1039-4B70-96A3-01B12E1FC582}" type="pres">
      <dgm:prSet presAssocID="{2B5754CD-4878-4558-AFFD-06C1E74620D7}" presName="wedge2" presStyleLbl="node1" presStyleIdx="1" presStyleCnt="4"/>
      <dgm:spPr/>
      <dgm:t>
        <a:bodyPr/>
        <a:lstStyle/>
        <a:p>
          <a:endParaRPr lang="pt-BR"/>
        </a:p>
      </dgm:t>
    </dgm:pt>
    <dgm:pt modelId="{1B36866D-1A0C-4DF0-9C9F-467F8158091E}" type="pres">
      <dgm:prSet presAssocID="{2B5754CD-4878-4558-AFFD-06C1E74620D7}" presName="dummy2a" presStyleCnt="0"/>
      <dgm:spPr/>
    </dgm:pt>
    <dgm:pt modelId="{3CF33C09-C4C6-4DA9-BE3A-C665FE6A390D}" type="pres">
      <dgm:prSet presAssocID="{2B5754CD-4878-4558-AFFD-06C1E74620D7}" presName="dummy2b" presStyleCnt="0"/>
      <dgm:spPr/>
    </dgm:pt>
    <dgm:pt modelId="{4C26C278-9C5A-4B55-93B5-509C6EA812EE}" type="pres">
      <dgm:prSet presAssocID="{2B5754CD-4878-4558-AFFD-06C1E74620D7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3C3E6F3-981C-4535-972F-12B3408FA4B6}" type="pres">
      <dgm:prSet presAssocID="{2B5754CD-4878-4558-AFFD-06C1E74620D7}" presName="wedge3" presStyleLbl="node1" presStyleIdx="2" presStyleCnt="4"/>
      <dgm:spPr/>
      <dgm:t>
        <a:bodyPr/>
        <a:lstStyle/>
        <a:p>
          <a:endParaRPr lang="pt-BR"/>
        </a:p>
      </dgm:t>
    </dgm:pt>
    <dgm:pt modelId="{D4FF8A5A-60E8-4BA0-A20B-A61E52BF4F3F}" type="pres">
      <dgm:prSet presAssocID="{2B5754CD-4878-4558-AFFD-06C1E74620D7}" presName="dummy3a" presStyleCnt="0"/>
      <dgm:spPr/>
    </dgm:pt>
    <dgm:pt modelId="{AB6E891A-DA2D-4435-A8D6-AD9DF052A223}" type="pres">
      <dgm:prSet presAssocID="{2B5754CD-4878-4558-AFFD-06C1E74620D7}" presName="dummy3b" presStyleCnt="0"/>
      <dgm:spPr/>
    </dgm:pt>
    <dgm:pt modelId="{38E37551-5CAE-4795-806A-39541C404FEB}" type="pres">
      <dgm:prSet presAssocID="{2B5754CD-4878-4558-AFFD-06C1E74620D7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2DA53BB-36C5-4E5A-BABA-773CE538723E}" type="pres">
      <dgm:prSet presAssocID="{2B5754CD-4878-4558-AFFD-06C1E74620D7}" presName="wedge4" presStyleLbl="node1" presStyleIdx="3" presStyleCnt="4"/>
      <dgm:spPr/>
      <dgm:t>
        <a:bodyPr/>
        <a:lstStyle/>
        <a:p>
          <a:endParaRPr lang="pt-BR"/>
        </a:p>
      </dgm:t>
    </dgm:pt>
    <dgm:pt modelId="{0431BDEF-7D5F-41A7-BF37-9FBB0E7C65F3}" type="pres">
      <dgm:prSet presAssocID="{2B5754CD-4878-4558-AFFD-06C1E74620D7}" presName="dummy4a" presStyleCnt="0"/>
      <dgm:spPr/>
    </dgm:pt>
    <dgm:pt modelId="{D85A9AE6-D5EA-4653-A639-0F834943F319}" type="pres">
      <dgm:prSet presAssocID="{2B5754CD-4878-4558-AFFD-06C1E74620D7}" presName="dummy4b" presStyleCnt="0"/>
      <dgm:spPr/>
    </dgm:pt>
    <dgm:pt modelId="{AC0DB2F8-BF55-4F92-88AE-A83823E8C070}" type="pres">
      <dgm:prSet presAssocID="{2B5754CD-4878-4558-AFFD-06C1E74620D7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EBFA635-A900-41A5-9EB6-188E3A1A9406}" type="pres">
      <dgm:prSet presAssocID="{D71CEEC7-D63C-4531-9364-02ACC507AA02}" presName="arrowWedge1" presStyleLbl="fgSibTrans2D1" presStyleIdx="0" presStyleCnt="4"/>
      <dgm:spPr/>
    </dgm:pt>
    <dgm:pt modelId="{A06D7AD0-CD27-42FC-81FB-D5ECF5917F1F}" type="pres">
      <dgm:prSet presAssocID="{D27AAE15-75AB-4BB4-AD5F-0CE331E1E502}" presName="arrowWedge2" presStyleLbl="fgSibTrans2D1" presStyleIdx="1" presStyleCnt="4"/>
      <dgm:spPr/>
    </dgm:pt>
    <dgm:pt modelId="{49CCF004-12ED-49E2-A1A3-2AD8A729EDB7}" type="pres">
      <dgm:prSet presAssocID="{5DD97976-3B93-4F2E-919A-4C69DF70016E}" presName="arrowWedge3" presStyleLbl="fgSibTrans2D1" presStyleIdx="2" presStyleCnt="4"/>
      <dgm:spPr/>
    </dgm:pt>
    <dgm:pt modelId="{726FFC2E-0B28-48B5-9D5E-A3A00DA8B87F}" type="pres">
      <dgm:prSet presAssocID="{AAFC57AF-8BDE-4A19-A64B-B7CA1114A629}" presName="arrowWedge4" presStyleLbl="fgSibTrans2D1" presStyleIdx="3" presStyleCnt="4"/>
      <dgm:spPr/>
    </dgm:pt>
  </dgm:ptLst>
  <dgm:cxnLst>
    <dgm:cxn modelId="{37076563-DEBC-419C-89D0-D0374768B6CA}" type="presOf" srcId="{D9290AD8-7043-42F0-94C3-F67ACBC9CE26}" destId="{CBBD1C40-8B4A-4AD2-9031-E03A65DB0130}" srcOrd="1" destOrd="0" presId="urn:microsoft.com/office/officeart/2005/8/layout/cycle8"/>
    <dgm:cxn modelId="{9A26F1EB-1D57-4226-87EF-6C65C5AF2FC0}" type="presOf" srcId="{50144228-7CE0-4C73-B16E-AC0E72B4C700}" destId="{D3C3E6F3-981C-4535-972F-12B3408FA4B6}" srcOrd="0" destOrd="0" presId="urn:microsoft.com/office/officeart/2005/8/layout/cycle8"/>
    <dgm:cxn modelId="{15E85CCC-AA7F-4600-B736-A65131040CF6}" srcId="{2B5754CD-4878-4558-AFFD-06C1E74620D7}" destId="{D9290AD8-7043-42F0-94C3-F67ACBC9CE26}" srcOrd="0" destOrd="0" parTransId="{6294ED6D-4F87-4D8B-B62A-D48546133D87}" sibTransId="{D71CEEC7-D63C-4531-9364-02ACC507AA02}"/>
    <dgm:cxn modelId="{77807174-B083-4AAE-A0B8-99944C1829B1}" type="presOf" srcId="{D9290AD8-7043-42F0-94C3-F67ACBC9CE26}" destId="{3630DF51-B6D2-46A1-8547-FE5DFDB80AC8}" srcOrd="0" destOrd="0" presId="urn:microsoft.com/office/officeart/2005/8/layout/cycle8"/>
    <dgm:cxn modelId="{663F309C-CCEE-4185-84B1-B9C05EBB6CAA}" srcId="{2B5754CD-4878-4558-AFFD-06C1E74620D7}" destId="{CA21D89E-EE78-47AD-A09F-77329CCDEB5C}" srcOrd="1" destOrd="0" parTransId="{FBE7A308-17E5-4980-A47B-2BA9BC4FBAD6}" sibTransId="{D27AAE15-75AB-4BB4-AD5F-0CE331E1E502}"/>
    <dgm:cxn modelId="{A71CB5E0-CF31-4E69-A736-129075805B6B}" type="presOf" srcId="{CA21D89E-EE78-47AD-A09F-77329CCDEB5C}" destId="{1842BFA4-1039-4B70-96A3-01B12E1FC582}" srcOrd="0" destOrd="0" presId="urn:microsoft.com/office/officeart/2005/8/layout/cycle8"/>
    <dgm:cxn modelId="{A2711E18-D445-48FB-836F-9FED329AF051}" type="presOf" srcId="{2B5754CD-4878-4558-AFFD-06C1E74620D7}" destId="{EB7CCAE3-B02B-4E58-BCB5-BA9518C7E921}" srcOrd="0" destOrd="0" presId="urn:microsoft.com/office/officeart/2005/8/layout/cycle8"/>
    <dgm:cxn modelId="{D295EFD2-1D1E-42E6-A9A9-C5B51106A773}" type="presOf" srcId="{F256EB9F-37AC-4859-96D7-A17C9CC1207B}" destId="{AC0DB2F8-BF55-4F92-88AE-A83823E8C070}" srcOrd="1" destOrd="0" presId="urn:microsoft.com/office/officeart/2005/8/layout/cycle8"/>
    <dgm:cxn modelId="{D39015BE-65CD-420B-BA57-4DCC3DB35297}" type="presOf" srcId="{F256EB9F-37AC-4859-96D7-A17C9CC1207B}" destId="{B2DA53BB-36C5-4E5A-BABA-773CE538723E}" srcOrd="0" destOrd="0" presId="urn:microsoft.com/office/officeart/2005/8/layout/cycle8"/>
    <dgm:cxn modelId="{7D9B416F-E9A0-42D3-BD60-EA87B9DC0535}" srcId="{2B5754CD-4878-4558-AFFD-06C1E74620D7}" destId="{F256EB9F-37AC-4859-96D7-A17C9CC1207B}" srcOrd="3" destOrd="0" parTransId="{80042311-C4A7-4EC2-A062-93E2F806EF41}" sibTransId="{AAFC57AF-8BDE-4A19-A64B-B7CA1114A629}"/>
    <dgm:cxn modelId="{DAE085C9-2597-46E7-AEEC-F4697BF93D2B}" type="presOf" srcId="{50144228-7CE0-4C73-B16E-AC0E72B4C700}" destId="{38E37551-5CAE-4795-806A-39541C404FEB}" srcOrd="1" destOrd="0" presId="urn:microsoft.com/office/officeart/2005/8/layout/cycle8"/>
    <dgm:cxn modelId="{6AFABC2D-8FCE-4C4A-AFDE-67837E84F2F3}" srcId="{2B5754CD-4878-4558-AFFD-06C1E74620D7}" destId="{50144228-7CE0-4C73-B16E-AC0E72B4C700}" srcOrd="2" destOrd="0" parTransId="{17A701E7-C6E1-40C8-8A6E-5872B4B55084}" sibTransId="{5DD97976-3B93-4F2E-919A-4C69DF70016E}"/>
    <dgm:cxn modelId="{C0182D98-D311-4037-A566-DB22C141C115}" type="presOf" srcId="{CA21D89E-EE78-47AD-A09F-77329CCDEB5C}" destId="{4C26C278-9C5A-4B55-93B5-509C6EA812EE}" srcOrd="1" destOrd="0" presId="urn:microsoft.com/office/officeart/2005/8/layout/cycle8"/>
    <dgm:cxn modelId="{FC8E9D22-37CE-4113-AE4E-F523A44D93DE}" type="presParOf" srcId="{EB7CCAE3-B02B-4E58-BCB5-BA9518C7E921}" destId="{3630DF51-B6D2-46A1-8547-FE5DFDB80AC8}" srcOrd="0" destOrd="0" presId="urn:microsoft.com/office/officeart/2005/8/layout/cycle8"/>
    <dgm:cxn modelId="{489C3996-F935-405E-BAEB-D56FC83C1EE1}" type="presParOf" srcId="{EB7CCAE3-B02B-4E58-BCB5-BA9518C7E921}" destId="{0B210D1A-ED93-42CE-8266-DC8046E7BD4E}" srcOrd="1" destOrd="0" presId="urn:microsoft.com/office/officeart/2005/8/layout/cycle8"/>
    <dgm:cxn modelId="{EE82F20C-3DB8-4ACB-AEB9-AEE98B63E695}" type="presParOf" srcId="{EB7CCAE3-B02B-4E58-BCB5-BA9518C7E921}" destId="{D460938B-C8AF-48F2-83E0-8E72C8BA3BCF}" srcOrd="2" destOrd="0" presId="urn:microsoft.com/office/officeart/2005/8/layout/cycle8"/>
    <dgm:cxn modelId="{CF73F8CB-ABBD-4E5E-9880-41D155B0D7BF}" type="presParOf" srcId="{EB7CCAE3-B02B-4E58-BCB5-BA9518C7E921}" destId="{CBBD1C40-8B4A-4AD2-9031-E03A65DB0130}" srcOrd="3" destOrd="0" presId="urn:microsoft.com/office/officeart/2005/8/layout/cycle8"/>
    <dgm:cxn modelId="{83533F4E-20E8-4E02-A7DC-272AC3B20D96}" type="presParOf" srcId="{EB7CCAE3-B02B-4E58-BCB5-BA9518C7E921}" destId="{1842BFA4-1039-4B70-96A3-01B12E1FC582}" srcOrd="4" destOrd="0" presId="urn:microsoft.com/office/officeart/2005/8/layout/cycle8"/>
    <dgm:cxn modelId="{BF3A4694-69ED-46E3-B6B0-71B34DA82741}" type="presParOf" srcId="{EB7CCAE3-B02B-4E58-BCB5-BA9518C7E921}" destId="{1B36866D-1A0C-4DF0-9C9F-467F8158091E}" srcOrd="5" destOrd="0" presId="urn:microsoft.com/office/officeart/2005/8/layout/cycle8"/>
    <dgm:cxn modelId="{BFAFEA5C-AD78-4012-B317-6AF23E07CAD7}" type="presParOf" srcId="{EB7CCAE3-B02B-4E58-BCB5-BA9518C7E921}" destId="{3CF33C09-C4C6-4DA9-BE3A-C665FE6A390D}" srcOrd="6" destOrd="0" presId="urn:microsoft.com/office/officeart/2005/8/layout/cycle8"/>
    <dgm:cxn modelId="{5792CFB1-C77F-4503-9410-FAF933B022FE}" type="presParOf" srcId="{EB7CCAE3-B02B-4E58-BCB5-BA9518C7E921}" destId="{4C26C278-9C5A-4B55-93B5-509C6EA812EE}" srcOrd="7" destOrd="0" presId="urn:microsoft.com/office/officeart/2005/8/layout/cycle8"/>
    <dgm:cxn modelId="{157EE270-4F3D-43A8-A095-C185D41BB0AF}" type="presParOf" srcId="{EB7CCAE3-B02B-4E58-BCB5-BA9518C7E921}" destId="{D3C3E6F3-981C-4535-972F-12B3408FA4B6}" srcOrd="8" destOrd="0" presId="urn:microsoft.com/office/officeart/2005/8/layout/cycle8"/>
    <dgm:cxn modelId="{72AB496F-C3D5-4235-9FC4-979F688186D0}" type="presParOf" srcId="{EB7CCAE3-B02B-4E58-BCB5-BA9518C7E921}" destId="{D4FF8A5A-60E8-4BA0-A20B-A61E52BF4F3F}" srcOrd="9" destOrd="0" presId="urn:microsoft.com/office/officeart/2005/8/layout/cycle8"/>
    <dgm:cxn modelId="{13853710-070C-4D3A-AFF5-CBA446E52C5E}" type="presParOf" srcId="{EB7CCAE3-B02B-4E58-BCB5-BA9518C7E921}" destId="{AB6E891A-DA2D-4435-A8D6-AD9DF052A223}" srcOrd="10" destOrd="0" presId="urn:microsoft.com/office/officeart/2005/8/layout/cycle8"/>
    <dgm:cxn modelId="{31E6FC44-9302-49D4-B331-005A25081BAA}" type="presParOf" srcId="{EB7CCAE3-B02B-4E58-BCB5-BA9518C7E921}" destId="{38E37551-5CAE-4795-806A-39541C404FEB}" srcOrd="11" destOrd="0" presId="urn:microsoft.com/office/officeart/2005/8/layout/cycle8"/>
    <dgm:cxn modelId="{3FC5447D-F11F-4542-A39C-A7B22B14100E}" type="presParOf" srcId="{EB7CCAE3-B02B-4E58-BCB5-BA9518C7E921}" destId="{B2DA53BB-36C5-4E5A-BABA-773CE538723E}" srcOrd="12" destOrd="0" presId="urn:microsoft.com/office/officeart/2005/8/layout/cycle8"/>
    <dgm:cxn modelId="{794FA418-E51F-4025-9E43-78DAE5F29B56}" type="presParOf" srcId="{EB7CCAE3-B02B-4E58-BCB5-BA9518C7E921}" destId="{0431BDEF-7D5F-41A7-BF37-9FBB0E7C65F3}" srcOrd="13" destOrd="0" presId="urn:microsoft.com/office/officeart/2005/8/layout/cycle8"/>
    <dgm:cxn modelId="{75E148EA-E952-4BBF-A8D4-16A824C52585}" type="presParOf" srcId="{EB7CCAE3-B02B-4E58-BCB5-BA9518C7E921}" destId="{D85A9AE6-D5EA-4653-A639-0F834943F319}" srcOrd="14" destOrd="0" presId="urn:microsoft.com/office/officeart/2005/8/layout/cycle8"/>
    <dgm:cxn modelId="{EB8E1743-0EE5-4840-8855-560F3900C4A9}" type="presParOf" srcId="{EB7CCAE3-B02B-4E58-BCB5-BA9518C7E921}" destId="{AC0DB2F8-BF55-4F92-88AE-A83823E8C070}" srcOrd="15" destOrd="0" presId="urn:microsoft.com/office/officeart/2005/8/layout/cycle8"/>
    <dgm:cxn modelId="{BCAA7AE6-42C5-4B39-BFA3-F24D993C96EF}" type="presParOf" srcId="{EB7CCAE3-B02B-4E58-BCB5-BA9518C7E921}" destId="{4EBFA635-A900-41A5-9EB6-188E3A1A9406}" srcOrd="16" destOrd="0" presId="urn:microsoft.com/office/officeart/2005/8/layout/cycle8"/>
    <dgm:cxn modelId="{FAB7C055-D422-4E10-9352-6DF918F500B2}" type="presParOf" srcId="{EB7CCAE3-B02B-4E58-BCB5-BA9518C7E921}" destId="{A06D7AD0-CD27-42FC-81FB-D5ECF5917F1F}" srcOrd="17" destOrd="0" presId="urn:microsoft.com/office/officeart/2005/8/layout/cycle8"/>
    <dgm:cxn modelId="{466E8C36-0EEF-4F59-AF5B-6D03E7622A94}" type="presParOf" srcId="{EB7CCAE3-B02B-4E58-BCB5-BA9518C7E921}" destId="{49CCF004-12ED-49E2-A1A3-2AD8A729EDB7}" srcOrd="18" destOrd="0" presId="urn:microsoft.com/office/officeart/2005/8/layout/cycle8"/>
    <dgm:cxn modelId="{FE0049FD-B0EC-4BC0-B301-D10530244556}" type="presParOf" srcId="{EB7CCAE3-B02B-4E58-BCB5-BA9518C7E921}" destId="{726FFC2E-0B28-48B5-9D5E-A3A00DA8B87F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0.32169</cdr:x>
      <cdr:y>0.24973</cdr:y>
    </cdr:from>
    <cdr:to>
      <cdr:x>0.36532</cdr:x>
      <cdr:y>0.32568</cdr:y>
    </cdr:to>
    <cdr:sp macro="" textlink="">
      <cdr:nvSpPr>
        <cdr:cNvPr id="2" name="TextBox 24">
          <a:extLst xmlns:a="http://schemas.openxmlformats.org/drawingml/2006/main">
            <a:ext uri="{FF2B5EF4-FFF2-40B4-BE49-F238E27FC236}">
              <a16:creationId xmlns="" xmlns:a16="http://schemas.microsoft.com/office/drawing/2014/main" id="{B077975F-DB2F-4095-B49D-C9C0B5FE3B33}"/>
            </a:ext>
          </a:extLst>
        </cdr:cNvPr>
        <cdr:cNvSpPr txBox="1"/>
      </cdr:nvSpPr>
      <cdr:spPr>
        <a:xfrm xmlns:a="http://schemas.openxmlformats.org/drawingml/2006/main">
          <a:off x="2537477" y="1214367"/>
          <a:ext cx="344174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b="1" dirty="0">
              <a:solidFill>
                <a:schemeClr val="tx1">
                  <a:lumMod val="50000"/>
                  <a:lumOff val="50000"/>
                </a:schemeClr>
              </a:solidFill>
            </a:rPr>
            <a:t>5</a:t>
          </a:r>
          <a:endParaRPr lang="pt-BR" b="1" dirty="0">
            <a:solidFill>
              <a:schemeClr val="tx1">
                <a:lumMod val="50000"/>
                <a:lumOff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0.41208</cdr:x>
      <cdr:y>0.37265</cdr:y>
    </cdr:from>
    <cdr:to>
      <cdr:x>0.44437</cdr:x>
      <cdr:y>0.44861</cdr:y>
    </cdr:to>
    <cdr:sp macro="" textlink="">
      <cdr:nvSpPr>
        <cdr:cNvPr id="3" name="TextBox 24">
          <a:extLst xmlns:a="http://schemas.openxmlformats.org/drawingml/2006/main">
            <a:ext uri="{FF2B5EF4-FFF2-40B4-BE49-F238E27FC236}">
              <a16:creationId xmlns="" xmlns:a16="http://schemas.microsoft.com/office/drawing/2014/main" id="{B077975F-DB2F-4095-B49D-C9C0B5FE3B33}"/>
            </a:ext>
          </a:extLst>
        </cdr:cNvPr>
        <cdr:cNvSpPr txBox="1"/>
      </cdr:nvSpPr>
      <cdr:spPr>
        <a:xfrm xmlns:a="http://schemas.openxmlformats.org/drawingml/2006/main">
          <a:off x="3250524" y="1812131"/>
          <a:ext cx="254676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b="1" dirty="0">
              <a:solidFill>
                <a:schemeClr val="tx1">
                  <a:lumMod val="50000"/>
                  <a:lumOff val="50000"/>
                </a:schemeClr>
              </a:solidFill>
            </a:rPr>
            <a:t>2</a:t>
          </a:r>
          <a:endParaRPr lang="pt-BR" b="1" dirty="0">
            <a:solidFill>
              <a:schemeClr val="tx1">
                <a:lumMod val="50000"/>
                <a:lumOff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0.41852</cdr:x>
      <cdr:y>0.3831</cdr:y>
    </cdr:from>
    <cdr:to>
      <cdr:x>0.45081</cdr:x>
      <cdr:y>0.45905</cdr:y>
    </cdr:to>
    <cdr:sp macro="" textlink="">
      <cdr:nvSpPr>
        <cdr:cNvPr id="7" name="TextBox 24">
          <a:extLst xmlns:a="http://schemas.openxmlformats.org/drawingml/2006/main">
            <a:ext uri="{FF2B5EF4-FFF2-40B4-BE49-F238E27FC236}">
              <a16:creationId xmlns="" xmlns:a16="http://schemas.microsoft.com/office/drawing/2014/main" id="{CB80FC67-F30A-4E36-86D5-1B3BED3B603B}"/>
            </a:ext>
          </a:extLst>
        </cdr:cNvPr>
        <cdr:cNvSpPr txBox="1"/>
      </cdr:nvSpPr>
      <cdr:spPr>
        <a:xfrm xmlns:a="http://schemas.openxmlformats.org/drawingml/2006/main">
          <a:off x="3301324" y="1862931"/>
          <a:ext cx="254676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b="1" dirty="0">
              <a:solidFill>
                <a:schemeClr val="tx1">
                  <a:lumMod val="50000"/>
                  <a:lumOff val="50000"/>
                </a:schemeClr>
              </a:solidFill>
            </a:rPr>
            <a:t>2</a:t>
          </a:r>
          <a:endParaRPr lang="pt-BR" b="1" dirty="0">
            <a:solidFill>
              <a:schemeClr val="tx1">
                <a:lumMod val="50000"/>
                <a:lumOff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0.65123</cdr:x>
      <cdr:y>0.33468</cdr:y>
    </cdr:from>
    <cdr:to>
      <cdr:x>0.69487</cdr:x>
      <cdr:y>0.41063</cdr:y>
    </cdr:to>
    <cdr:sp macro="" textlink="">
      <cdr:nvSpPr>
        <cdr:cNvPr id="8" name="TextBox 27">
          <a:extLst xmlns:a="http://schemas.openxmlformats.org/drawingml/2006/main">
            <a:ext uri="{FF2B5EF4-FFF2-40B4-BE49-F238E27FC236}">
              <a16:creationId xmlns="" xmlns:a16="http://schemas.microsoft.com/office/drawing/2014/main" id="{B6866DCD-7027-4D5D-995F-CE3AD9E2FA87}"/>
            </a:ext>
          </a:extLst>
        </cdr:cNvPr>
        <cdr:cNvSpPr txBox="1"/>
      </cdr:nvSpPr>
      <cdr:spPr>
        <a:xfrm xmlns:a="http://schemas.openxmlformats.org/drawingml/2006/main">
          <a:off x="5136939" y="1627466"/>
          <a:ext cx="344174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b="1" dirty="0">
              <a:solidFill>
                <a:schemeClr val="tx1">
                  <a:lumMod val="50000"/>
                  <a:lumOff val="50000"/>
                </a:schemeClr>
              </a:solidFill>
            </a:rPr>
            <a:t>3</a:t>
          </a:r>
          <a:endParaRPr lang="pt-BR" b="1" dirty="0">
            <a:solidFill>
              <a:schemeClr val="tx1">
                <a:lumMod val="50000"/>
                <a:lumOff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0.74049</cdr:x>
      <cdr:y>0.28334</cdr:y>
    </cdr:from>
    <cdr:to>
      <cdr:x>0.78412</cdr:x>
      <cdr:y>0.35929</cdr:y>
    </cdr:to>
    <cdr:sp macro="" textlink="">
      <cdr:nvSpPr>
        <cdr:cNvPr id="9" name="TextBox 27">
          <a:extLst xmlns:a="http://schemas.openxmlformats.org/drawingml/2006/main">
            <a:ext uri="{FF2B5EF4-FFF2-40B4-BE49-F238E27FC236}">
              <a16:creationId xmlns="" xmlns:a16="http://schemas.microsoft.com/office/drawing/2014/main" id="{B6866DCD-7027-4D5D-995F-CE3AD9E2FA87}"/>
            </a:ext>
          </a:extLst>
        </cdr:cNvPr>
        <cdr:cNvSpPr txBox="1"/>
      </cdr:nvSpPr>
      <cdr:spPr>
        <a:xfrm xmlns:a="http://schemas.openxmlformats.org/drawingml/2006/main">
          <a:off x="5840989" y="1377823"/>
          <a:ext cx="344174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b="1" dirty="0">
              <a:solidFill>
                <a:schemeClr val="tx1">
                  <a:lumMod val="50000"/>
                  <a:lumOff val="50000"/>
                </a:schemeClr>
              </a:solidFill>
            </a:rPr>
            <a:t>4</a:t>
          </a:r>
          <a:endParaRPr lang="pt-BR" b="1" dirty="0">
            <a:solidFill>
              <a:schemeClr val="tx1">
                <a:lumMod val="50000"/>
                <a:lumOff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0.81826</cdr:x>
      <cdr:y>0.19478</cdr:y>
    </cdr:from>
    <cdr:to>
      <cdr:x>0.86189</cdr:x>
      <cdr:y>0.27073</cdr:y>
    </cdr:to>
    <cdr:sp macro="" textlink="">
      <cdr:nvSpPr>
        <cdr:cNvPr id="10" name="TextBox 27">
          <a:extLst xmlns:a="http://schemas.openxmlformats.org/drawingml/2006/main">
            <a:ext uri="{FF2B5EF4-FFF2-40B4-BE49-F238E27FC236}">
              <a16:creationId xmlns="" xmlns:a16="http://schemas.microsoft.com/office/drawing/2014/main" id="{B6866DCD-7027-4D5D-995F-CE3AD9E2FA87}"/>
            </a:ext>
          </a:extLst>
        </cdr:cNvPr>
        <cdr:cNvSpPr txBox="1"/>
      </cdr:nvSpPr>
      <cdr:spPr>
        <a:xfrm xmlns:a="http://schemas.openxmlformats.org/drawingml/2006/main">
          <a:off x="6454423" y="947176"/>
          <a:ext cx="344174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b="1" dirty="0" smtClean="0">
              <a:solidFill>
                <a:schemeClr val="tx1">
                  <a:lumMod val="50000"/>
                  <a:lumOff val="50000"/>
                </a:schemeClr>
              </a:solidFill>
            </a:rPr>
            <a:t>6</a:t>
          </a:r>
          <a:endParaRPr lang="pt-BR" b="1" dirty="0">
            <a:solidFill>
              <a:schemeClr val="tx1">
                <a:lumMod val="50000"/>
                <a:lumOff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0.89202</cdr:x>
      <cdr:y>0.01851</cdr:y>
    </cdr:from>
    <cdr:to>
      <cdr:x>0.96862</cdr:x>
      <cdr:y>0.09447</cdr:y>
    </cdr:to>
    <cdr:sp macro="" textlink="">
      <cdr:nvSpPr>
        <cdr:cNvPr id="11" name="TextBox 27">
          <a:extLst xmlns:a="http://schemas.openxmlformats.org/drawingml/2006/main">
            <a:ext uri="{FF2B5EF4-FFF2-40B4-BE49-F238E27FC236}">
              <a16:creationId xmlns="" xmlns:a16="http://schemas.microsoft.com/office/drawing/2014/main" id="{B6866DCD-7027-4D5D-995F-CE3AD9E2FA87}"/>
            </a:ext>
          </a:extLst>
        </cdr:cNvPr>
        <cdr:cNvSpPr txBox="1"/>
      </cdr:nvSpPr>
      <cdr:spPr>
        <a:xfrm xmlns:a="http://schemas.openxmlformats.org/drawingml/2006/main">
          <a:off x="7036258" y="90032"/>
          <a:ext cx="604214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b="1" dirty="0" smtClean="0">
              <a:solidFill>
                <a:schemeClr val="tx1">
                  <a:lumMod val="50000"/>
                  <a:lumOff val="50000"/>
                </a:schemeClr>
              </a:solidFill>
            </a:rPr>
            <a:t>10</a:t>
          </a:r>
          <a:endParaRPr lang="en-US" b="1" dirty="0">
            <a:solidFill>
              <a:schemeClr val="tx1">
                <a:lumMod val="50000"/>
                <a:lumOff val="50000"/>
              </a:schemeClr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90001F-805F-4CCA-ADF6-B985917E29F0}" type="datetimeFigureOut">
              <a:rPr lang="pt-BR" smtClean="0"/>
              <a:t>30/05/2018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3D5763-54D2-4DFA-94DD-CD8B78CD08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3422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D5763-54D2-4DFA-94DD-CD8B78CD08F0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247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D5763-54D2-4DFA-94DD-CD8B78CD08F0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7336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D5763-54D2-4DFA-94DD-CD8B78CD08F0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3136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D5763-54D2-4DFA-94DD-CD8B78CD08F0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0820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D5763-54D2-4DFA-94DD-CD8B78CD08F0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6354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3D5763-54D2-4DFA-94DD-CD8B78CD08F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3778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3DE86C-950C-42B6-9F2A-3984EA565C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569DC29-D26F-4F9D-B83F-9A8D78CE97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BB47D96-9CB5-4C97-9E13-165A67E7C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D775-BC68-4ED6-943C-2C3D466588E5}" type="datetimeFigureOut">
              <a:rPr lang="pt-BR" smtClean="0"/>
              <a:t>30/05/2018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69D8754-5783-4DD2-816D-18B94D0FC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A971445-06C6-4DD2-AB7C-BE63A1C32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EBD3-C9C7-47D1-858E-B91894FCC3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654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C044DA-662B-480F-8DCE-54983975F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86FE114-B795-47A3-80A9-D5E57D944E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24C8BAD-0457-4278-8162-A36147765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D775-BC68-4ED6-943C-2C3D466588E5}" type="datetimeFigureOut">
              <a:rPr lang="pt-BR" smtClean="0"/>
              <a:t>30/05/2018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B749FBC-9A77-4E7C-B660-07010D750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BF3C0CF-F7FC-413C-878A-AB3ED82BE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EBD3-C9C7-47D1-858E-B91894FCC3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458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C9C8E2CD-D16D-4901-BF05-1265CFD396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B8BE0BA-C4B1-4DA0-90AC-FBAC4E527C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1453905-A9AB-4C57-8D86-10671AFB0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D775-BC68-4ED6-943C-2C3D466588E5}" type="datetimeFigureOut">
              <a:rPr lang="pt-BR" smtClean="0"/>
              <a:t>30/05/2018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F72FA4E-DB33-49C3-BA27-E6DAE9A1A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F9DFDB7-EC78-4BEE-919A-7631D91F9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EBD3-C9C7-47D1-858E-B91894FCC3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5909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776EC1-AF6A-4CA0-9316-36F3A7710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1CD47D1-4F1F-46CC-A636-668AB3DA4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F2C8D66-7C56-42BD-8432-1A9A472ED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D775-BC68-4ED6-943C-2C3D466588E5}" type="datetimeFigureOut">
              <a:rPr lang="pt-BR" smtClean="0"/>
              <a:t>30/05/2018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AEC8DB1-1265-48C4-940B-976C0F0F4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7D1640F-9549-41A7-A2DC-5BE7EABDE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EBD3-C9C7-47D1-858E-B91894FCC3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3830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DCCE94-880E-4963-839E-C9EBCD9B0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91F2A81-DA1D-4A29-A9CD-0E14F6221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02717BE-EC87-485B-A333-EC1FEDFCB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D775-BC68-4ED6-943C-2C3D466588E5}" type="datetimeFigureOut">
              <a:rPr lang="pt-BR" smtClean="0"/>
              <a:t>30/05/2018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5921A40-7CEA-4831-85F9-822F19116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03AAEE5-FDC8-4FFC-B5D9-4AEB88B72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EBD3-C9C7-47D1-858E-B91894FCC3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9001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CDD703-965C-47EB-A69E-4FB03B270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48E61C1-7EA7-4E5A-B669-FF5EEF0EA5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22B5BB2-FB16-4D03-A578-372E0D5AB8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C54F86A-46E6-4B9A-BD9B-92B8F9A67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D775-BC68-4ED6-943C-2C3D466588E5}" type="datetimeFigureOut">
              <a:rPr lang="pt-BR" smtClean="0"/>
              <a:t>30/05/2018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F337A6B-3ECC-4929-81E6-A10275CEF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11CD7E5-85C6-4D5D-A25D-94F3657C2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EBD3-C9C7-47D1-858E-B91894FCC3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09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4F4AF1E-3B5B-4B77-A0B5-9D61EB151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52974DA-84A2-4B5A-8680-EE31F1C361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F366EDC-9E7C-482B-9C92-35873A765A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D0BD0F0-F261-410C-951A-4AD4E7E85F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1B7FF56-26C6-4FFE-8016-2B1D0A46D3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8E12926-2623-4AC8-BE07-7EC0E76F8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D775-BC68-4ED6-943C-2C3D466588E5}" type="datetimeFigureOut">
              <a:rPr lang="pt-BR" smtClean="0"/>
              <a:t>30/05/2018</a:t>
            </a:fld>
            <a:endParaRPr 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6A92B75F-16BE-4193-ACFE-2F538B930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35D32B7-83EB-4061-8D17-FB92F84FC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EBD3-C9C7-47D1-858E-B91894FCC3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4194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AFF61B-6487-4E40-B6C2-074FFD38B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632BB4F-F690-4953-86EA-A1B48075D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D775-BC68-4ED6-943C-2C3D466588E5}" type="datetimeFigureOut">
              <a:rPr lang="pt-BR" smtClean="0"/>
              <a:t>30/05/2018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82841F3-C22F-466F-BBDB-34AAE8A98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F3EEE05-7A0E-41AD-A3F7-4E30D3A40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EBD3-C9C7-47D1-858E-B91894FCC3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4614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82D277E-84F7-4FF7-AB3C-B9208C58D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D775-BC68-4ED6-943C-2C3D466588E5}" type="datetimeFigureOut">
              <a:rPr lang="pt-BR" smtClean="0"/>
              <a:t>30/05/2018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A77D79FE-03FA-481E-8F28-90151CD6F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2976E8B-582A-4EE5-B0F9-674ADB43A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EBD3-C9C7-47D1-858E-B91894FCC3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0549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EAD248-2D2F-4A70-ACC0-F037CB408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AB0C198-D09B-4ACE-88EA-2F98E8276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384AF43-D6C2-4BD8-807C-2F8AE5C0DD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5B88F0D-25E1-4EFA-9B34-2A1119AD2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D775-BC68-4ED6-943C-2C3D466588E5}" type="datetimeFigureOut">
              <a:rPr lang="pt-BR" smtClean="0"/>
              <a:t>30/05/2018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0AB3142-6231-40AB-BE25-0CD84471B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376B78E-C52B-4DD2-BAA1-FA8523393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EBD3-C9C7-47D1-858E-B91894FCC3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7152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101762-68F1-43A7-AC4B-52A7ECD6A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17B0AC0-205B-49DD-9378-CC06163445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ADFA031-BEC2-4691-8DCF-594880BF94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FED8E2E-2B15-40EF-A916-F8D7DFDE0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D775-BC68-4ED6-943C-2C3D466588E5}" type="datetimeFigureOut">
              <a:rPr lang="pt-BR" smtClean="0"/>
              <a:t>30/05/2018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F23FD35-56BB-4568-9693-9113B712F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302AF64-C1E6-42C9-B652-B18F91E69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EBD3-C9C7-47D1-858E-B91894FCC3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1665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1F625C6-3835-4F2B-BE9C-E7D12F8BF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2C02190-5E13-4992-B706-41419A9908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5F762B8-A410-403A-BDC2-B4ECDBFA41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ED775-BC68-4ED6-943C-2C3D466588E5}" type="datetimeFigureOut">
              <a:rPr lang="pt-BR" smtClean="0"/>
              <a:t>30/05/2018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8E7737C-F4D0-4FC9-8DAF-FFE538AA03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90D8D1A-1E50-4193-91B5-7561E5A2D9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7EBD3-C9C7-47D1-858E-B91894FCC3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3048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microsoft.com/office/2014/relationships/chartEx" Target="../charts/chartEx3.xml"/><Relationship Id="rId5" Type="http://schemas.microsoft.com/office/2007/relationships/hdphoto" Target="../media/hdphoto11.wdp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2.wdp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microsoft.com/office/2007/relationships/hdphoto" Target="../media/hdphoto10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0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0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microsoft.com/office/2007/relationships/hdphoto" Target="../media/hdphoto10.wdp"/><Relationship Id="rId4" Type="http://schemas.microsoft.com/office/2007/relationships/hdphoto" Target="../media/hdphoto13.wdp"/><Relationship Id="rId9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microsoft.com/office/2007/relationships/hdphoto" Target="../media/hdphoto3.wdp"/><Relationship Id="rId7" Type="http://schemas.openxmlformats.org/officeDocument/2006/relationships/image" Target="../media/image2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microsoft.com/office/2007/relationships/hdphoto" Target="../media/hdphoto12.wdp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4.wdp"/><Relationship Id="rId18" Type="http://schemas.microsoft.com/office/2007/relationships/hdphoto" Target="../media/hdphoto6.wdp"/><Relationship Id="rId26" Type="http://schemas.openxmlformats.org/officeDocument/2006/relationships/image" Target="../media/image17.png"/><Relationship Id="rId3" Type="http://schemas.microsoft.com/office/2007/relationships/hdphoto" Target="../media/hdphoto1.wdp"/><Relationship Id="rId21" Type="http://schemas.openxmlformats.org/officeDocument/2006/relationships/image" Target="../media/image13.png"/><Relationship Id="rId7" Type="http://schemas.openxmlformats.org/officeDocument/2006/relationships/chart" Target="../charts/chart1.xml"/><Relationship Id="rId12" Type="http://schemas.openxmlformats.org/officeDocument/2006/relationships/image" Target="../media/image8.png"/><Relationship Id="rId17" Type="http://schemas.openxmlformats.org/officeDocument/2006/relationships/image" Target="../media/image11.png"/><Relationship Id="rId25" Type="http://schemas.openxmlformats.org/officeDocument/2006/relationships/image" Target="../media/image16.png"/><Relationship Id="rId2" Type="http://schemas.openxmlformats.org/officeDocument/2006/relationships/image" Target="../media/image2.png"/><Relationship Id="rId16" Type="http://schemas.microsoft.com/office/2007/relationships/hdphoto" Target="../media/hdphoto5.wdp"/><Relationship Id="rId20" Type="http://schemas.microsoft.com/office/2007/relationships/hdphoto" Target="../media/hdphoto7.wdp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24" Type="http://schemas.openxmlformats.org/officeDocument/2006/relationships/image" Target="../media/image15.png"/><Relationship Id="rId5" Type="http://schemas.openxmlformats.org/officeDocument/2006/relationships/image" Target="../media/image4.png"/><Relationship Id="rId15" Type="http://schemas.openxmlformats.org/officeDocument/2006/relationships/image" Target="../media/image10.png"/><Relationship Id="rId23" Type="http://schemas.microsoft.com/office/2007/relationships/hdphoto" Target="../media/hdphoto8.wdp"/><Relationship Id="rId10" Type="http://schemas.microsoft.com/office/2007/relationships/hdphoto" Target="../media/hdphoto3.wdp"/><Relationship Id="rId19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9.png"/><Relationship Id="rId22" Type="http://schemas.openxmlformats.org/officeDocument/2006/relationships/image" Target="../media/image14.png"/><Relationship Id="rId27" Type="http://schemas.microsoft.com/office/2007/relationships/hdphoto" Target="../media/hdphoto9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5" Type="http://schemas.openxmlformats.org/officeDocument/2006/relationships/image" Target="../media/image22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10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41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0.wdp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3.png"/><Relationship Id="rId7" Type="http://schemas.microsoft.com/office/2007/relationships/hdphoto" Target="../media/hdphoto10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5" Type="http://schemas.openxmlformats.org/officeDocument/2006/relationships/image" Target="../media/image22.png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22.png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50.png"/><Relationship Id="rId7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0.wdp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7" Type="http://schemas.microsoft.com/office/2007/relationships/hdphoto" Target="../media/hdphoto10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4.wdp"/><Relationship Id="rId4" Type="http://schemas.openxmlformats.org/officeDocument/2006/relationships/image" Target="../media/image55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61.png"/><Relationship Id="rId3" Type="http://schemas.microsoft.com/office/2007/relationships/hdphoto" Target="../media/hdphoto15.wdp"/><Relationship Id="rId7" Type="http://schemas.openxmlformats.org/officeDocument/2006/relationships/diagramColors" Target="../diagrams/colors1.xml"/><Relationship Id="rId12" Type="http://schemas.openxmlformats.org/officeDocument/2006/relationships/image" Target="../media/image6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59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58.png"/><Relationship Id="rId4" Type="http://schemas.openxmlformats.org/officeDocument/2006/relationships/diagramData" Target="../diagrams/data1.xml"/><Relationship Id="rId9" Type="http://schemas.openxmlformats.org/officeDocument/2006/relationships/image" Target="../media/image57.png"/><Relationship Id="rId14" Type="http://schemas.microsoft.com/office/2007/relationships/hdphoto" Target="../media/hdphoto16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png"/><Relationship Id="rId4" Type="http://schemas.microsoft.com/office/2007/relationships/hdphoto" Target="../media/hdphoto10.wdp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gpror@anvisa.gov.br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ortal.anvisa.gov.br/agenda-regulatori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microsoft.com/office/2014/relationships/chartEx" Target="../charts/chartEx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0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microsoft.com/office/2014/relationships/chartEx" Target="../charts/chartEx2.xml"/><Relationship Id="rId4" Type="http://schemas.microsoft.com/office/2007/relationships/hdphoto" Target="../media/hdphoto10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0262" y="349637"/>
            <a:ext cx="6711476" cy="5262563"/>
          </a:xfrm>
          <a:prstGeom prst="rect">
            <a:avLst/>
          </a:prstGeom>
        </p:spPr>
      </p:pic>
      <p:sp>
        <p:nvSpPr>
          <p:cNvPr id="6" name="CaixaDeTexto 2">
            <a:extLst>
              <a:ext uri="{FF2B5EF4-FFF2-40B4-BE49-F238E27FC236}">
                <a16:creationId xmlns="" xmlns:a16="http://schemas.microsoft.com/office/drawing/2014/main" id="{2DD9B92C-1B85-467F-A114-4F19E6FC02AF}"/>
              </a:ext>
            </a:extLst>
          </p:cNvPr>
          <p:cNvSpPr txBox="1"/>
          <p:nvPr/>
        </p:nvSpPr>
        <p:spPr>
          <a:xfrm>
            <a:off x="2974769" y="5730481"/>
            <a:ext cx="5660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600" dirty="0">
                <a:solidFill>
                  <a:srgbClr val="FF9900"/>
                </a:solidFill>
                <a:latin typeface="Berlin Sans FB" panose="020E0602020502020306" pitchFamily="34" charset="0"/>
              </a:rPr>
              <a:t>Monitoramento dos temas</a:t>
            </a:r>
          </a:p>
        </p:txBody>
      </p:sp>
    </p:spTree>
    <p:extLst>
      <p:ext uri="{BB962C8B-B14F-4D97-AF65-F5344CB8AC3E}">
        <p14:creationId xmlns:p14="http://schemas.microsoft.com/office/powerpoint/2010/main" val="175644771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42">
            <a:extLst>
              <a:ext uri="{FF2B5EF4-FFF2-40B4-BE49-F238E27FC236}">
                <a16:creationId xmlns="" xmlns:a16="http://schemas.microsoft.com/office/drawing/2014/main" id="{CF0463A9-B48B-44E7-99E9-509C54FED3AD}"/>
              </a:ext>
            </a:extLst>
          </p:cNvPr>
          <p:cNvSpPr/>
          <p:nvPr/>
        </p:nvSpPr>
        <p:spPr>
          <a:xfrm>
            <a:off x="6053959" y="0"/>
            <a:ext cx="6138041" cy="290780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990033"/>
              </a:solidFill>
            </a:endParaRPr>
          </a:p>
        </p:txBody>
      </p:sp>
      <p:sp>
        <p:nvSpPr>
          <p:cNvPr id="5" name="CaixaDeTexto 6">
            <a:extLst>
              <a:ext uri="{FF2B5EF4-FFF2-40B4-BE49-F238E27FC236}">
                <a16:creationId xmlns="" xmlns:a16="http://schemas.microsoft.com/office/drawing/2014/main" id="{D1306F39-7242-46A4-977D-B00E58D9DF19}"/>
              </a:ext>
            </a:extLst>
          </p:cNvPr>
          <p:cNvSpPr txBox="1"/>
          <p:nvPr/>
        </p:nvSpPr>
        <p:spPr>
          <a:xfrm>
            <a:off x="5687746" y="520976"/>
            <a:ext cx="56605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rgbClr val="002060"/>
                </a:solidFill>
                <a:latin typeface="Berlin Sans FB" panose="020E0602020502020306" pitchFamily="34" charset="0"/>
              </a:rPr>
              <a:t>Iniciativas Regulatórias </a:t>
            </a:r>
          </a:p>
          <a:p>
            <a:pPr algn="ctr"/>
            <a:r>
              <a:rPr lang="en-US" sz="4000" dirty="0">
                <a:solidFill>
                  <a:srgbClr val="002060"/>
                </a:solidFill>
                <a:latin typeface="Berlin Sans FB" panose="020E0602020502020306" pitchFamily="34" charset="0"/>
              </a:rPr>
              <a:t>D</a:t>
            </a:r>
            <a:r>
              <a:rPr lang="pt-BR" sz="40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ez</a:t>
            </a:r>
            <a:r>
              <a:rPr lang="pt-BR" sz="4000" dirty="0">
                <a:solidFill>
                  <a:srgbClr val="002060"/>
                </a:solidFill>
                <a:latin typeface="Berlin Sans FB" panose="020E0602020502020306" pitchFamily="34" charset="0"/>
              </a:rPr>
              <a:t>/2017 – </a:t>
            </a:r>
            <a:r>
              <a:rPr lang="pt-BR" sz="40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Abr</a:t>
            </a:r>
            <a:r>
              <a:rPr lang="pt-BR" sz="4000" dirty="0">
                <a:solidFill>
                  <a:srgbClr val="002060"/>
                </a:solidFill>
                <a:latin typeface="Berlin Sans FB" panose="020E0602020502020306" pitchFamily="34" charset="0"/>
              </a:rPr>
              <a:t>/2018</a:t>
            </a:r>
          </a:p>
        </p:txBody>
      </p:sp>
      <p:pic>
        <p:nvPicPr>
          <p:cNvPr id="6" name="Imagem 4">
            <a:extLst>
              <a:ext uri="{FF2B5EF4-FFF2-40B4-BE49-F238E27FC236}">
                <a16:creationId xmlns="" xmlns:a16="http://schemas.microsoft.com/office/drawing/2014/main" id="{79DAFA5C-0FBE-4D85-A2E0-6AEAFEC9A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31" b="89870" l="9980" r="89817">
                        <a14:foregroundMark x1="48473" y1="8831" x2="48473" y2="8831"/>
                        <a14:foregroundMark x1="42770" y1="8831" x2="50713" y2="1090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63010" y="58065"/>
            <a:ext cx="2240429" cy="175675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0E9C9B3-4E50-41F1-8AC9-855996468CA7}"/>
              </a:ext>
            </a:extLst>
          </p:cNvPr>
          <p:cNvSpPr/>
          <p:nvPr/>
        </p:nvSpPr>
        <p:spPr>
          <a:xfrm rot="16200000">
            <a:off x="4047781" y="901617"/>
            <a:ext cx="2907800" cy="11045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n>
                  <a:solidFill>
                    <a:schemeClr val="bg1"/>
                  </a:solidFill>
                </a:ln>
              </a:rPr>
              <a:t>DESTAQUES</a:t>
            </a:r>
            <a:endParaRPr lang="pt-BR" sz="3600" dirty="0">
              <a:ln>
                <a:solidFill>
                  <a:schemeClr val="bg1"/>
                </a:solidFill>
              </a:ln>
            </a:endParaRPr>
          </a:p>
        </p:txBody>
      </p:sp>
      <p:grpSp>
        <p:nvGrpSpPr>
          <p:cNvPr id="8" name="Agrupar 34">
            <a:extLst>
              <a:ext uri="{FF2B5EF4-FFF2-40B4-BE49-F238E27FC236}">
                <a16:creationId xmlns="" xmlns:a16="http://schemas.microsoft.com/office/drawing/2014/main" id="{D6AA856A-1864-46BB-95AD-E6F60771E09F}"/>
              </a:ext>
            </a:extLst>
          </p:cNvPr>
          <p:cNvGrpSpPr/>
          <p:nvPr/>
        </p:nvGrpSpPr>
        <p:grpSpPr>
          <a:xfrm>
            <a:off x="946476" y="789758"/>
            <a:ext cx="2963373" cy="2115273"/>
            <a:chOff x="8306087" y="811268"/>
            <a:chExt cx="2787384" cy="2115273"/>
          </a:xfrm>
        </p:grpSpPr>
        <p:sp>
          <p:nvSpPr>
            <p:cNvPr id="9" name="CaixaDeTexto 35">
              <a:extLst>
                <a:ext uri="{FF2B5EF4-FFF2-40B4-BE49-F238E27FC236}">
                  <a16:creationId xmlns="" xmlns:a16="http://schemas.microsoft.com/office/drawing/2014/main" id="{8A215830-8D92-409A-9F61-13A4687CE11F}"/>
                </a:ext>
              </a:extLst>
            </p:cNvPr>
            <p:cNvSpPr txBox="1"/>
            <p:nvPr/>
          </p:nvSpPr>
          <p:spPr>
            <a:xfrm>
              <a:off x="8306087" y="811268"/>
              <a:ext cx="20378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600" b="1" dirty="0">
                  <a:solidFill>
                    <a:schemeClr val="accent1"/>
                  </a:solidFill>
                  <a:latin typeface="Bookman Old Style" panose="02050604050505020204" pitchFamily="18" charset="0"/>
                </a:rPr>
                <a:t>5 </a:t>
              </a:r>
            </a:p>
          </p:txBody>
        </p:sp>
        <p:sp>
          <p:nvSpPr>
            <p:cNvPr id="10" name="CaixaDeTexto 36">
              <a:extLst>
                <a:ext uri="{FF2B5EF4-FFF2-40B4-BE49-F238E27FC236}">
                  <a16:creationId xmlns="" xmlns:a16="http://schemas.microsoft.com/office/drawing/2014/main" id="{459899A6-6B6F-47C2-9895-1BD27A9101ED}"/>
                </a:ext>
              </a:extLst>
            </p:cNvPr>
            <p:cNvSpPr txBox="1"/>
            <p:nvPr/>
          </p:nvSpPr>
          <p:spPr>
            <a:xfrm>
              <a:off x="8936962" y="987549"/>
              <a:ext cx="215650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>
                  <a:solidFill>
                    <a:schemeClr val="accent1"/>
                  </a:solidFill>
                  <a:latin typeface="Bookman Old Style" panose="02050604050505020204" pitchFamily="18" charset="0"/>
                </a:rPr>
                <a:t>INICIATIVAS  DE TEMAS DA AR 2017/2020</a:t>
              </a:r>
            </a:p>
            <a:p>
              <a:endParaRPr lang="pt-BR" sz="2400" dirty="0">
                <a:solidFill>
                  <a:schemeClr val="accent1"/>
                </a:solidFill>
                <a:latin typeface="Bookman Old Style" panose="02050604050505020204" pitchFamily="18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C624A09-CDA8-4B32-82CE-D6B85F4E5B78}"/>
              </a:ext>
            </a:extLst>
          </p:cNvPr>
          <p:cNvSpPr txBox="1"/>
          <p:nvPr/>
        </p:nvSpPr>
        <p:spPr>
          <a:xfrm>
            <a:off x="946476" y="3605019"/>
            <a:ext cx="108151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Recurso administrativo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Requisitos para uso de gordura </a:t>
            </a:r>
            <a:r>
              <a:rPr lang="pt-BR" sz="2800" dirty="0" err="1"/>
              <a:t>trans</a:t>
            </a:r>
            <a:r>
              <a:rPr lang="pt-BR" sz="2800" dirty="0"/>
              <a:t> industrial em alimentos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Monitoramento do mercado de produtos para saúde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Admissibilidade de códigos farmacêuticos estrangeiros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Requisitos sanitários para funcionamento de laboratórios clínicos e postos de coleta laboratorial</a:t>
            </a:r>
          </a:p>
        </p:txBody>
      </p:sp>
      <p:grpSp>
        <p:nvGrpSpPr>
          <p:cNvPr id="12" name="Agrupar 43">
            <a:extLst>
              <a:ext uri="{FF2B5EF4-FFF2-40B4-BE49-F238E27FC236}">
                <a16:creationId xmlns="" xmlns:a16="http://schemas.microsoft.com/office/drawing/2014/main" id="{CFF00139-8D9D-4718-8F0F-67EE71B859F1}"/>
              </a:ext>
            </a:extLst>
          </p:cNvPr>
          <p:cNvGrpSpPr/>
          <p:nvPr/>
        </p:nvGrpSpPr>
        <p:grpSpPr>
          <a:xfrm>
            <a:off x="10415169" y="1932078"/>
            <a:ext cx="2166468" cy="1077218"/>
            <a:chOff x="8015979" y="1110445"/>
            <a:chExt cx="2037805" cy="1077218"/>
          </a:xfrm>
        </p:grpSpPr>
        <p:sp>
          <p:nvSpPr>
            <p:cNvPr id="13" name="CaixaDeTexto 44">
              <a:extLst>
                <a:ext uri="{FF2B5EF4-FFF2-40B4-BE49-F238E27FC236}">
                  <a16:creationId xmlns="" xmlns:a16="http://schemas.microsoft.com/office/drawing/2014/main" id="{4DBD6638-4DC0-47B6-8E5B-757718C36E03}"/>
                </a:ext>
              </a:extLst>
            </p:cNvPr>
            <p:cNvSpPr txBox="1"/>
            <p:nvPr/>
          </p:nvSpPr>
          <p:spPr>
            <a:xfrm>
              <a:off x="8015979" y="1110445"/>
              <a:ext cx="203780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200" b="1" dirty="0">
                  <a:solidFill>
                    <a:schemeClr val="accent5">
                      <a:lumMod val="50000"/>
                    </a:schemeClr>
                  </a:solidFill>
                  <a:latin typeface="Bookman Old Style" panose="02050604050505020204" pitchFamily="18" charset="0"/>
                </a:rPr>
                <a:t>38</a:t>
              </a:r>
            </a:p>
            <a:p>
              <a:endParaRPr lang="pt-BR" sz="3200" b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14" name="CaixaDeTexto 45">
              <a:extLst>
                <a:ext uri="{FF2B5EF4-FFF2-40B4-BE49-F238E27FC236}">
                  <a16:creationId xmlns="" xmlns:a16="http://schemas.microsoft.com/office/drawing/2014/main" id="{302DCC80-B675-408A-A5DF-C196E6B125A7}"/>
                </a:ext>
              </a:extLst>
            </p:cNvPr>
            <p:cNvSpPr txBox="1"/>
            <p:nvPr/>
          </p:nvSpPr>
          <p:spPr>
            <a:xfrm>
              <a:off x="8137742" y="1610565"/>
              <a:ext cx="12587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latin typeface="Bookman Old Style" panose="02050604050505020204" pitchFamily="18" charset="0"/>
                </a:rPr>
                <a:t>iniciativas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476885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42">
            <a:extLst>
              <a:ext uri="{FF2B5EF4-FFF2-40B4-BE49-F238E27FC236}">
                <a16:creationId xmlns="" xmlns:a16="http://schemas.microsoft.com/office/drawing/2014/main" id="{CF0463A9-B48B-44E7-99E9-509C54FED3AD}"/>
              </a:ext>
            </a:extLst>
          </p:cNvPr>
          <p:cNvSpPr/>
          <p:nvPr/>
        </p:nvSpPr>
        <p:spPr>
          <a:xfrm>
            <a:off x="6053959" y="0"/>
            <a:ext cx="6138041" cy="290780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990033"/>
              </a:solidFill>
            </a:endParaRPr>
          </a:p>
        </p:txBody>
      </p:sp>
      <p:sp>
        <p:nvSpPr>
          <p:cNvPr id="5" name="CaixaDeTexto 6">
            <a:extLst>
              <a:ext uri="{FF2B5EF4-FFF2-40B4-BE49-F238E27FC236}">
                <a16:creationId xmlns="" xmlns:a16="http://schemas.microsoft.com/office/drawing/2014/main" id="{D1306F39-7242-46A4-977D-B00E58D9DF19}"/>
              </a:ext>
            </a:extLst>
          </p:cNvPr>
          <p:cNvSpPr txBox="1"/>
          <p:nvPr/>
        </p:nvSpPr>
        <p:spPr>
          <a:xfrm>
            <a:off x="5687746" y="520976"/>
            <a:ext cx="56605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rgbClr val="002060"/>
                </a:solidFill>
                <a:latin typeface="Berlin Sans FB" panose="020E0602020502020306" pitchFamily="34" charset="0"/>
              </a:rPr>
              <a:t>Iniciativas Regulatórias </a:t>
            </a:r>
          </a:p>
          <a:p>
            <a:pPr algn="ctr"/>
            <a:r>
              <a:rPr lang="en-US" sz="4000" dirty="0">
                <a:solidFill>
                  <a:srgbClr val="002060"/>
                </a:solidFill>
                <a:latin typeface="Berlin Sans FB" panose="020E0602020502020306" pitchFamily="34" charset="0"/>
              </a:rPr>
              <a:t>D</a:t>
            </a:r>
            <a:r>
              <a:rPr lang="pt-BR" sz="40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ez</a:t>
            </a:r>
            <a:r>
              <a:rPr lang="pt-BR" sz="4000" dirty="0">
                <a:solidFill>
                  <a:srgbClr val="002060"/>
                </a:solidFill>
                <a:latin typeface="Berlin Sans FB" panose="020E0602020502020306" pitchFamily="34" charset="0"/>
              </a:rPr>
              <a:t>/2017 – </a:t>
            </a:r>
            <a:r>
              <a:rPr lang="pt-BR" sz="40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Abr</a:t>
            </a:r>
            <a:r>
              <a:rPr lang="pt-BR" sz="4000" dirty="0">
                <a:solidFill>
                  <a:srgbClr val="002060"/>
                </a:solidFill>
                <a:latin typeface="Berlin Sans FB" panose="020E0602020502020306" pitchFamily="34" charset="0"/>
              </a:rPr>
              <a:t>/2018</a:t>
            </a:r>
          </a:p>
        </p:txBody>
      </p:sp>
      <p:pic>
        <p:nvPicPr>
          <p:cNvPr id="6" name="Imagem 4">
            <a:extLst>
              <a:ext uri="{FF2B5EF4-FFF2-40B4-BE49-F238E27FC236}">
                <a16:creationId xmlns="" xmlns:a16="http://schemas.microsoft.com/office/drawing/2014/main" id="{79DAFA5C-0FBE-4D85-A2E0-6AEAFEC9A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31" b="89870" l="9980" r="89817">
                        <a14:foregroundMark x1="48473" y1="8831" x2="48473" y2="8831"/>
                        <a14:foregroundMark x1="42770" y1="8831" x2="50713" y2="1090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63010" y="58065"/>
            <a:ext cx="2240429" cy="175675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0E9C9B3-4E50-41F1-8AC9-855996468CA7}"/>
              </a:ext>
            </a:extLst>
          </p:cNvPr>
          <p:cNvSpPr/>
          <p:nvPr/>
        </p:nvSpPr>
        <p:spPr>
          <a:xfrm rot="16200000">
            <a:off x="4047781" y="901617"/>
            <a:ext cx="2907800" cy="11045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n>
                  <a:solidFill>
                    <a:schemeClr val="bg1"/>
                  </a:solidFill>
                </a:ln>
              </a:rPr>
              <a:t>DESTAQUES</a:t>
            </a:r>
            <a:endParaRPr lang="pt-BR" sz="3600" dirty="0">
              <a:ln>
                <a:solidFill>
                  <a:schemeClr val="bg1"/>
                </a:solidFill>
              </a:ln>
            </a:endParaRPr>
          </a:p>
        </p:txBody>
      </p:sp>
      <p:grpSp>
        <p:nvGrpSpPr>
          <p:cNvPr id="8" name="Agrupar 34">
            <a:extLst>
              <a:ext uri="{FF2B5EF4-FFF2-40B4-BE49-F238E27FC236}">
                <a16:creationId xmlns="" xmlns:a16="http://schemas.microsoft.com/office/drawing/2014/main" id="{D6AA856A-1864-46BB-95AD-E6F60771E09F}"/>
              </a:ext>
            </a:extLst>
          </p:cNvPr>
          <p:cNvGrpSpPr/>
          <p:nvPr/>
        </p:nvGrpSpPr>
        <p:grpSpPr>
          <a:xfrm>
            <a:off x="946476" y="789758"/>
            <a:ext cx="2963373" cy="1745941"/>
            <a:chOff x="8306087" y="811268"/>
            <a:chExt cx="2787384" cy="1745941"/>
          </a:xfrm>
        </p:grpSpPr>
        <p:sp>
          <p:nvSpPr>
            <p:cNvPr id="9" name="CaixaDeTexto 35">
              <a:extLst>
                <a:ext uri="{FF2B5EF4-FFF2-40B4-BE49-F238E27FC236}">
                  <a16:creationId xmlns="" xmlns:a16="http://schemas.microsoft.com/office/drawing/2014/main" id="{8A215830-8D92-409A-9F61-13A4687CE11F}"/>
                </a:ext>
              </a:extLst>
            </p:cNvPr>
            <p:cNvSpPr txBox="1"/>
            <p:nvPr/>
          </p:nvSpPr>
          <p:spPr>
            <a:xfrm>
              <a:off x="8306087" y="811268"/>
              <a:ext cx="20378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600" b="1" dirty="0">
                  <a:solidFill>
                    <a:schemeClr val="accent6">
                      <a:lumMod val="75000"/>
                    </a:schemeClr>
                  </a:solidFill>
                  <a:latin typeface="Bookman Old Style" panose="02050604050505020204" pitchFamily="18" charset="0"/>
                </a:rPr>
                <a:t>5 </a:t>
              </a:r>
            </a:p>
          </p:txBody>
        </p:sp>
        <p:sp>
          <p:nvSpPr>
            <p:cNvPr id="10" name="CaixaDeTexto 36">
              <a:extLst>
                <a:ext uri="{FF2B5EF4-FFF2-40B4-BE49-F238E27FC236}">
                  <a16:creationId xmlns="" xmlns:a16="http://schemas.microsoft.com/office/drawing/2014/main" id="{459899A6-6B6F-47C2-9895-1BD27A9101ED}"/>
                </a:ext>
              </a:extLst>
            </p:cNvPr>
            <p:cNvSpPr txBox="1"/>
            <p:nvPr/>
          </p:nvSpPr>
          <p:spPr>
            <a:xfrm>
              <a:off x="8936962" y="987549"/>
              <a:ext cx="215650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>
                  <a:solidFill>
                    <a:schemeClr val="accent6">
                      <a:lumMod val="75000"/>
                    </a:schemeClr>
                  </a:solidFill>
                  <a:latin typeface="Bookman Old Style" panose="02050604050505020204" pitchFamily="18" charset="0"/>
                </a:rPr>
                <a:t>INICIATIVAS  </a:t>
              </a:r>
              <a:r>
                <a:rPr lang="pt-BR" sz="2400" b="1" dirty="0">
                  <a:solidFill>
                    <a:srgbClr val="FF0000"/>
                  </a:solidFill>
                  <a:latin typeface="Bookman Old Style" panose="02050604050505020204" pitchFamily="18" charset="0"/>
                </a:rPr>
                <a:t>FORA DA AR 2017/2020</a:t>
              </a:r>
            </a:p>
            <a:p>
              <a:endParaRPr lang="pt-BR" sz="2400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C624A09-CDA8-4B32-82CE-D6B85F4E5B78}"/>
              </a:ext>
            </a:extLst>
          </p:cNvPr>
          <p:cNvSpPr txBox="1"/>
          <p:nvPr/>
        </p:nvSpPr>
        <p:spPr>
          <a:xfrm>
            <a:off x="946476" y="3605019"/>
            <a:ext cx="108151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Reavaliação toxicológica do ingrediente ativo </a:t>
            </a:r>
            <a:r>
              <a:rPr lang="pt-BR" sz="2800" dirty="0" err="1" smtClean="0"/>
              <a:t>Paraquate</a:t>
            </a:r>
            <a:r>
              <a:rPr lang="pt-BR" sz="2800" dirty="0" smtClean="0"/>
              <a:t> </a:t>
            </a:r>
            <a:endParaRPr lang="pt-B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Parecer de avaliação técnica da empresa (PATE)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Registro e cadastro de produtos para diagnóstico </a:t>
            </a:r>
            <a:r>
              <a:rPr lang="pt-BR" sz="2800" i="1" dirty="0"/>
              <a:t>in vitro </a:t>
            </a:r>
            <a:r>
              <a:rPr lang="pt-BR" sz="2800" dirty="0"/>
              <a:t>(2 iniciativas)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Responsabilidades dos entes federados no SNVS</a:t>
            </a:r>
          </a:p>
        </p:txBody>
      </p:sp>
      <p:grpSp>
        <p:nvGrpSpPr>
          <p:cNvPr id="12" name="Agrupar 43">
            <a:extLst>
              <a:ext uri="{FF2B5EF4-FFF2-40B4-BE49-F238E27FC236}">
                <a16:creationId xmlns="" xmlns:a16="http://schemas.microsoft.com/office/drawing/2014/main" id="{CFF00139-8D9D-4718-8F0F-67EE71B859F1}"/>
              </a:ext>
            </a:extLst>
          </p:cNvPr>
          <p:cNvGrpSpPr/>
          <p:nvPr/>
        </p:nvGrpSpPr>
        <p:grpSpPr>
          <a:xfrm>
            <a:off x="10415169" y="1932078"/>
            <a:ext cx="2166468" cy="1077218"/>
            <a:chOff x="8015979" y="1110445"/>
            <a:chExt cx="2037805" cy="1077218"/>
          </a:xfrm>
        </p:grpSpPr>
        <p:sp>
          <p:nvSpPr>
            <p:cNvPr id="13" name="CaixaDeTexto 44">
              <a:extLst>
                <a:ext uri="{FF2B5EF4-FFF2-40B4-BE49-F238E27FC236}">
                  <a16:creationId xmlns="" xmlns:a16="http://schemas.microsoft.com/office/drawing/2014/main" id="{4DBD6638-4DC0-47B6-8E5B-757718C36E03}"/>
                </a:ext>
              </a:extLst>
            </p:cNvPr>
            <p:cNvSpPr txBox="1"/>
            <p:nvPr/>
          </p:nvSpPr>
          <p:spPr>
            <a:xfrm>
              <a:off x="8015979" y="1110445"/>
              <a:ext cx="203780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200" b="1" dirty="0">
                  <a:solidFill>
                    <a:schemeClr val="accent5">
                      <a:lumMod val="50000"/>
                    </a:schemeClr>
                  </a:solidFill>
                  <a:latin typeface="Bookman Old Style" panose="02050604050505020204" pitchFamily="18" charset="0"/>
                </a:rPr>
                <a:t>38</a:t>
              </a:r>
            </a:p>
            <a:p>
              <a:endParaRPr lang="pt-BR" sz="3200" b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14" name="CaixaDeTexto 45">
              <a:extLst>
                <a:ext uri="{FF2B5EF4-FFF2-40B4-BE49-F238E27FC236}">
                  <a16:creationId xmlns="" xmlns:a16="http://schemas.microsoft.com/office/drawing/2014/main" id="{302DCC80-B675-408A-A5DF-C196E6B125A7}"/>
                </a:ext>
              </a:extLst>
            </p:cNvPr>
            <p:cNvSpPr txBox="1"/>
            <p:nvPr/>
          </p:nvSpPr>
          <p:spPr>
            <a:xfrm>
              <a:off x="8137742" y="1610565"/>
              <a:ext cx="12587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latin typeface="Bookman Old Style" panose="02050604050505020204" pitchFamily="18" charset="0"/>
                </a:rPr>
                <a:t>iniciativas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121440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42">
            <a:extLst>
              <a:ext uri="{FF2B5EF4-FFF2-40B4-BE49-F238E27FC236}">
                <a16:creationId xmlns="" xmlns:a16="http://schemas.microsoft.com/office/drawing/2014/main" id="{0E92A778-A260-4B2D-8216-44FCC3590F77}"/>
              </a:ext>
            </a:extLst>
          </p:cNvPr>
          <p:cNvSpPr/>
          <p:nvPr/>
        </p:nvSpPr>
        <p:spPr>
          <a:xfrm>
            <a:off x="0" y="2869"/>
            <a:ext cx="12192000" cy="119531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990033"/>
              </a:solidFill>
            </a:endParaRPr>
          </a:p>
        </p:txBody>
      </p:sp>
      <p:pic>
        <p:nvPicPr>
          <p:cNvPr id="16" name="Imagem 4">
            <a:extLst>
              <a:ext uri="{FF2B5EF4-FFF2-40B4-BE49-F238E27FC236}">
                <a16:creationId xmlns="" xmlns:a16="http://schemas.microsoft.com/office/drawing/2014/main" id="{EA080D90-5BBF-4DFA-B533-A0EFDD8715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31" b="89870" l="9980" r="89817">
                        <a14:foregroundMark x1="48473" y1="8831" x2="48473" y2="8831"/>
                        <a14:foregroundMark x1="42770" y1="8831" x2="50713" y2="1090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V="1">
            <a:off x="-393019" y="-690518"/>
            <a:ext cx="2479376" cy="1944114"/>
          </a:xfrm>
          <a:prstGeom prst="rect">
            <a:avLst/>
          </a:prstGeom>
        </p:spPr>
      </p:pic>
      <p:sp>
        <p:nvSpPr>
          <p:cNvPr id="5" name="CaixaDeTexto 6">
            <a:extLst>
              <a:ext uri="{FF2B5EF4-FFF2-40B4-BE49-F238E27FC236}">
                <a16:creationId xmlns="" xmlns:a16="http://schemas.microsoft.com/office/drawing/2014/main" id="{D1306F39-7242-46A4-977D-B00E58D9DF19}"/>
              </a:ext>
            </a:extLst>
          </p:cNvPr>
          <p:cNvSpPr txBox="1"/>
          <p:nvPr/>
        </p:nvSpPr>
        <p:spPr>
          <a:xfrm>
            <a:off x="3669760" y="-61196"/>
            <a:ext cx="56605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rgbClr val="002060"/>
                </a:solidFill>
                <a:latin typeface="Berlin Sans FB" panose="020E0602020502020306" pitchFamily="34" charset="0"/>
              </a:rPr>
              <a:t>Consultas Públicas </a:t>
            </a:r>
          </a:p>
          <a:p>
            <a:pPr algn="ctr"/>
            <a:r>
              <a:rPr lang="en-US" sz="4000" dirty="0">
                <a:solidFill>
                  <a:srgbClr val="002060"/>
                </a:solidFill>
                <a:latin typeface="Berlin Sans FB" panose="020E0602020502020306" pitchFamily="34" charset="0"/>
              </a:rPr>
              <a:t>D</a:t>
            </a:r>
            <a:r>
              <a:rPr lang="pt-BR" sz="40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ez</a:t>
            </a:r>
            <a:r>
              <a:rPr lang="pt-BR" sz="4000" dirty="0">
                <a:solidFill>
                  <a:srgbClr val="002060"/>
                </a:solidFill>
                <a:latin typeface="Berlin Sans FB" panose="020E0602020502020306" pitchFamily="34" charset="0"/>
              </a:rPr>
              <a:t>/2017 – </a:t>
            </a:r>
            <a:r>
              <a:rPr lang="pt-BR" sz="40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Abr</a:t>
            </a:r>
            <a:r>
              <a:rPr lang="pt-BR" sz="4000" dirty="0">
                <a:solidFill>
                  <a:srgbClr val="002060"/>
                </a:solidFill>
                <a:latin typeface="Berlin Sans FB" panose="020E0602020502020306" pitchFamily="34" charset="0"/>
              </a:rPr>
              <a:t>/2018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0BC9FFB-0196-4A55-AB0F-DC9CFC70B9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729" y="3938180"/>
            <a:ext cx="2360264" cy="1067065"/>
          </a:xfrm>
          <a:prstGeom prst="rect">
            <a:avLst/>
          </a:prstGeom>
        </p:spPr>
      </p:pic>
      <p:grpSp>
        <p:nvGrpSpPr>
          <p:cNvPr id="21" name="Agrupar 26">
            <a:extLst>
              <a:ext uri="{FF2B5EF4-FFF2-40B4-BE49-F238E27FC236}">
                <a16:creationId xmlns="" xmlns:a16="http://schemas.microsoft.com/office/drawing/2014/main" id="{EA6C4C1E-588E-4616-9D2E-81186C367054}"/>
              </a:ext>
            </a:extLst>
          </p:cNvPr>
          <p:cNvGrpSpPr/>
          <p:nvPr/>
        </p:nvGrpSpPr>
        <p:grpSpPr>
          <a:xfrm>
            <a:off x="7392" y="2424445"/>
            <a:ext cx="2764371" cy="1422834"/>
            <a:chOff x="8380271" y="824088"/>
            <a:chExt cx="2600203" cy="1422834"/>
          </a:xfrm>
        </p:grpSpPr>
        <p:sp>
          <p:nvSpPr>
            <p:cNvPr id="22" name="CaixaDeTexto 27">
              <a:extLst>
                <a:ext uri="{FF2B5EF4-FFF2-40B4-BE49-F238E27FC236}">
                  <a16:creationId xmlns="" xmlns:a16="http://schemas.microsoft.com/office/drawing/2014/main" id="{73135E53-064E-4200-B774-34E380E1C597}"/>
                </a:ext>
              </a:extLst>
            </p:cNvPr>
            <p:cNvSpPr txBox="1"/>
            <p:nvPr/>
          </p:nvSpPr>
          <p:spPr>
            <a:xfrm>
              <a:off x="8380271" y="824088"/>
              <a:ext cx="203780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accent2"/>
                  </a:solidFill>
                  <a:latin typeface="Bookman Old Style" panose="02050604050505020204" pitchFamily="18" charset="0"/>
                </a:rPr>
                <a:t>32</a:t>
              </a:r>
              <a:endParaRPr lang="pt-BR" sz="4400" b="1" dirty="0">
                <a:solidFill>
                  <a:schemeClr val="accent2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23" name="CaixaDeTexto 28">
              <a:extLst>
                <a:ext uri="{FF2B5EF4-FFF2-40B4-BE49-F238E27FC236}">
                  <a16:creationId xmlns="" xmlns:a16="http://schemas.microsoft.com/office/drawing/2014/main" id="{70380ED1-8A4C-45B8-A971-0DFD7F7D84BB}"/>
                </a:ext>
              </a:extLst>
            </p:cNvPr>
            <p:cNvSpPr txBox="1"/>
            <p:nvPr/>
          </p:nvSpPr>
          <p:spPr>
            <a:xfrm>
              <a:off x="9169705" y="985038"/>
              <a:ext cx="1810769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800" b="1" dirty="0" err="1">
                  <a:solidFill>
                    <a:schemeClr val="accent2"/>
                  </a:solidFill>
                  <a:latin typeface="Bookman Old Style" panose="02050604050505020204" pitchFamily="18" charset="0"/>
                </a:rPr>
                <a:t>CPs</a:t>
              </a:r>
              <a:r>
                <a:rPr lang="pt-BR" sz="2800" b="1" dirty="0">
                  <a:solidFill>
                    <a:schemeClr val="accent2"/>
                  </a:solidFill>
                  <a:latin typeface="Bookman Old Style" panose="02050604050505020204" pitchFamily="18" charset="0"/>
                </a:rPr>
                <a:t> </a:t>
              </a:r>
            </a:p>
            <a:p>
              <a:r>
                <a:rPr lang="pt-BR" sz="2400" dirty="0">
                  <a:latin typeface="Bookman Old Style" panose="02050604050505020204" pitchFamily="18" charset="0"/>
                </a:rPr>
                <a:t>iniciadas no período</a:t>
              </a:r>
              <a:endParaRPr lang="pt-BR" sz="2000" dirty="0">
                <a:latin typeface="Bookman Old Style" panose="02050604050505020204" pitchFamily="18" charset="0"/>
              </a:endParaRPr>
            </a:p>
          </p:txBody>
        </p:sp>
      </p:grpSp>
      <p:sp>
        <p:nvSpPr>
          <p:cNvPr id="25" name="Arrow: Right 24">
            <a:extLst>
              <a:ext uri="{FF2B5EF4-FFF2-40B4-BE49-F238E27FC236}">
                <a16:creationId xmlns="" xmlns:a16="http://schemas.microsoft.com/office/drawing/2014/main" id="{8E0EA778-9846-4741-95BB-CE3BEEA32C26}"/>
              </a:ext>
            </a:extLst>
          </p:cNvPr>
          <p:cNvSpPr/>
          <p:nvPr/>
        </p:nvSpPr>
        <p:spPr>
          <a:xfrm>
            <a:off x="2547674" y="1714835"/>
            <a:ext cx="308405" cy="4264888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26" name="Agrupar 26">
            <a:extLst>
              <a:ext uri="{FF2B5EF4-FFF2-40B4-BE49-F238E27FC236}">
                <a16:creationId xmlns="" xmlns:a16="http://schemas.microsoft.com/office/drawing/2014/main" id="{43B53636-DF08-45C5-A7E8-E217BFAB246F}"/>
              </a:ext>
            </a:extLst>
          </p:cNvPr>
          <p:cNvGrpSpPr/>
          <p:nvPr/>
        </p:nvGrpSpPr>
        <p:grpSpPr>
          <a:xfrm>
            <a:off x="2637981" y="5028176"/>
            <a:ext cx="2284737" cy="809792"/>
            <a:chOff x="8380271" y="824088"/>
            <a:chExt cx="2149051" cy="809792"/>
          </a:xfrm>
        </p:grpSpPr>
        <p:sp>
          <p:nvSpPr>
            <p:cNvPr id="27" name="CaixaDeTexto 27">
              <a:extLst>
                <a:ext uri="{FF2B5EF4-FFF2-40B4-BE49-F238E27FC236}">
                  <a16:creationId xmlns="" xmlns:a16="http://schemas.microsoft.com/office/drawing/2014/main" id="{B262C775-8D7B-43B1-88C8-6FA24329956E}"/>
                </a:ext>
              </a:extLst>
            </p:cNvPr>
            <p:cNvSpPr txBox="1"/>
            <p:nvPr/>
          </p:nvSpPr>
          <p:spPr>
            <a:xfrm>
              <a:off x="8380271" y="824088"/>
              <a:ext cx="20378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200" b="1" dirty="0">
                  <a:solidFill>
                    <a:schemeClr val="accent1">
                      <a:lumMod val="75000"/>
                    </a:schemeClr>
                  </a:solidFill>
                  <a:latin typeface="Bookman Old Style" panose="02050604050505020204" pitchFamily="18" charset="0"/>
                </a:rPr>
                <a:t>17</a:t>
              </a:r>
            </a:p>
          </p:txBody>
        </p:sp>
        <p:sp>
          <p:nvSpPr>
            <p:cNvPr id="28" name="CaixaDeTexto 28">
              <a:extLst>
                <a:ext uri="{FF2B5EF4-FFF2-40B4-BE49-F238E27FC236}">
                  <a16:creationId xmlns="" xmlns:a16="http://schemas.microsoft.com/office/drawing/2014/main" id="{29D1CAD1-2366-4142-AA55-F002EB599E85}"/>
                </a:ext>
              </a:extLst>
            </p:cNvPr>
            <p:cNvSpPr txBox="1"/>
            <p:nvPr/>
          </p:nvSpPr>
          <p:spPr>
            <a:xfrm>
              <a:off x="8936962" y="987549"/>
              <a:ext cx="15923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solidFill>
                    <a:schemeClr val="accent1">
                      <a:lumMod val="75000"/>
                    </a:schemeClr>
                  </a:solidFill>
                  <a:latin typeface="Bookman Old Style" panose="02050604050505020204" pitchFamily="18" charset="0"/>
                </a:rPr>
                <a:t>Minutas de Normas</a:t>
              </a:r>
            </a:p>
          </p:txBody>
        </p:sp>
      </p:grpSp>
      <p:grpSp>
        <p:nvGrpSpPr>
          <p:cNvPr id="29" name="Agrupar 26">
            <a:extLst>
              <a:ext uri="{FF2B5EF4-FFF2-40B4-BE49-F238E27FC236}">
                <a16:creationId xmlns="" xmlns:a16="http://schemas.microsoft.com/office/drawing/2014/main" id="{931ACEF6-4307-4211-B311-C0D5B424AB2C}"/>
              </a:ext>
            </a:extLst>
          </p:cNvPr>
          <p:cNvGrpSpPr/>
          <p:nvPr/>
        </p:nvGrpSpPr>
        <p:grpSpPr>
          <a:xfrm>
            <a:off x="2556248" y="1937819"/>
            <a:ext cx="2540651" cy="809792"/>
            <a:chOff x="8380271" y="824088"/>
            <a:chExt cx="2389767" cy="809792"/>
          </a:xfrm>
        </p:grpSpPr>
        <p:sp>
          <p:nvSpPr>
            <p:cNvPr id="30" name="CaixaDeTexto 27">
              <a:extLst>
                <a:ext uri="{FF2B5EF4-FFF2-40B4-BE49-F238E27FC236}">
                  <a16:creationId xmlns="" xmlns:a16="http://schemas.microsoft.com/office/drawing/2014/main" id="{E95A9099-B3D4-4ECE-9015-A57BB784CE9C}"/>
                </a:ext>
              </a:extLst>
            </p:cNvPr>
            <p:cNvSpPr txBox="1"/>
            <p:nvPr/>
          </p:nvSpPr>
          <p:spPr>
            <a:xfrm>
              <a:off x="8380271" y="824088"/>
              <a:ext cx="20378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200" b="1" dirty="0">
                  <a:solidFill>
                    <a:schemeClr val="accent6">
                      <a:lumMod val="75000"/>
                    </a:schemeClr>
                  </a:solidFill>
                  <a:latin typeface="Bookman Old Style" panose="02050604050505020204" pitchFamily="18" charset="0"/>
                </a:rPr>
                <a:t>15</a:t>
              </a:r>
            </a:p>
          </p:txBody>
        </p:sp>
        <p:sp>
          <p:nvSpPr>
            <p:cNvPr id="31" name="CaixaDeTexto 28">
              <a:extLst>
                <a:ext uri="{FF2B5EF4-FFF2-40B4-BE49-F238E27FC236}">
                  <a16:creationId xmlns="" xmlns:a16="http://schemas.microsoft.com/office/drawing/2014/main" id="{EF830BB6-5CCC-490B-8400-83C3A113848B}"/>
                </a:ext>
              </a:extLst>
            </p:cNvPr>
            <p:cNvSpPr txBox="1"/>
            <p:nvPr/>
          </p:nvSpPr>
          <p:spPr>
            <a:xfrm>
              <a:off x="8981450" y="987549"/>
              <a:ext cx="17885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solidFill>
                    <a:schemeClr val="accent6">
                      <a:lumMod val="75000"/>
                    </a:schemeClr>
                  </a:solidFill>
                  <a:latin typeface="Bookman Old Style" panose="02050604050505020204" pitchFamily="18" charset="0"/>
                </a:rPr>
                <a:t>Atualizações Periódicas</a:t>
              </a:r>
            </a:p>
          </p:txBody>
        </p:sp>
      </p:grpSp>
      <p:grpSp>
        <p:nvGrpSpPr>
          <p:cNvPr id="32" name="Agrupar 26">
            <a:extLst>
              <a:ext uri="{FF2B5EF4-FFF2-40B4-BE49-F238E27FC236}">
                <a16:creationId xmlns="" xmlns:a16="http://schemas.microsoft.com/office/drawing/2014/main" id="{C3FABE4A-E0BD-4A38-8196-5C2E836A2D1D}"/>
              </a:ext>
            </a:extLst>
          </p:cNvPr>
          <p:cNvGrpSpPr/>
          <p:nvPr/>
        </p:nvGrpSpPr>
        <p:grpSpPr>
          <a:xfrm>
            <a:off x="5300050" y="2000620"/>
            <a:ext cx="2225349" cy="584775"/>
            <a:chOff x="8676847" y="839854"/>
            <a:chExt cx="2093191" cy="584775"/>
          </a:xfrm>
        </p:grpSpPr>
        <p:sp>
          <p:nvSpPr>
            <p:cNvPr id="33" name="CaixaDeTexto 27">
              <a:extLst>
                <a:ext uri="{FF2B5EF4-FFF2-40B4-BE49-F238E27FC236}">
                  <a16:creationId xmlns="" xmlns:a16="http://schemas.microsoft.com/office/drawing/2014/main" id="{C55E7319-5136-4CE7-BDE1-41780DDF3E04}"/>
                </a:ext>
              </a:extLst>
            </p:cNvPr>
            <p:cNvSpPr txBox="1"/>
            <p:nvPr/>
          </p:nvSpPr>
          <p:spPr>
            <a:xfrm>
              <a:off x="8676847" y="839854"/>
              <a:ext cx="20378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200" b="1" dirty="0">
                  <a:solidFill>
                    <a:schemeClr val="accent6">
                      <a:lumMod val="75000"/>
                    </a:schemeClr>
                  </a:solidFill>
                  <a:latin typeface="Bookman Old Style" panose="02050604050505020204" pitchFamily="18" charset="0"/>
                </a:rPr>
                <a:t>1</a:t>
              </a:r>
            </a:p>
          </p:txBody>
        </p:sp>
        <p:sp>
          <p:nvSpPr>
            <p:cNvPr id="34" name="CaixaDeTexto 28">
              <a:extLst>
                <a:ext uri="{FF2B5EF4-FFF2-40B4-BE49-F238E27FC236}">
                  <a16:creationId xmlns="" xmlns:a16="http://schemas.microsoft.com/office/drawing/2014/main" id="{BD11548C-31BF-4ADA-80B2-94A99271A2DE}"/>
                </a:ext>
              </a:extLst>
            </p:cNvPr>
            <p:cNvSpPr txBox="1"/>
            <p:nvPr/>
          </p:nvSpPr>
          <p:spPr>
            <a:xfrm>
              <a:off x="8981450" y="987549"/>
              <a:ext cx="17885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solidFill>
                    <a:schemeClr val="accent6">
                      <a:lumMod val="75000"/>
                    </a:schemeClr>
                  </a:solidFill>
                  <a:latin typeface="Bookman Old Style" panose="02050604050505020204" pitchFamily="18" charset="0"/>
                </a:rPr>
                <a:t>Tema</a:t>
              </a:r>
            </a:p>
          </p:txBody>
        </p:sp>
      </p:grpSp>
      <p:grpSp>
        <p:nvGrpSpPr>
          <p:cNvPr id="35" name="Agrupar 26">
            <a:extLst>
              <a:ext uri="{FF2B5EF4-FFF2-40B4-BE49-F238E27FC236}">
                <a16:creationId xmlns="" xmlns:a16="http://schemas.microsoft.com/office/drawing/2014/main" id="{ED7077C7-0226-4433-9DDA-D026BC476C65}"/>
              </a:ext>
            </a:extLst>
          </p:cNvPr>
          <p:cNvGrpSpPr/>
          <p:nvPr/>
        </p:nvGrpSpPr>
        <p:grpSpPr>
          <a:xfrm>
            <a:off x="5146439" y="5028175"/>
            <a:ext cx="2284737" cy="584775"/>
            <a:chOff x="8380271" y="824088"/>
            <a:chExt cx="2149051" cy="584775"/>
          </a:xfrm>
        </p:grpSpPr>
        <p:sp>
          <p:nvSpPr>
            <p:cNvPr id="36" name="CaixaDeTexto 27">
              <a:extLst>
                <a:ext uri="{FF2B5EF4-FFF2-40B4-BE49-F238E27FC236}">
                  <a16:creationId xmlns="" xmlns:a16="http://schemas.microsoft.com/office/drawing/2014/main" id="{83899BCB-022B-479C-841C-D2B2456561AF}"/>
                </a:ext>
              </a:extLst>
            </p:cNvPr>
            <p:cNvSpPr txBox="1"/>
            <p:nvPr/>
          </p:nvSpPr>
          <p:spPr>
            <a:xfrm>
              <a:off x="8380271" y="824088"/>
              <a:ext cx="20378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200" b="1" dirty="0">
                  <a:solidFill>
                    <a:schemeClr val="accent1">
                      <a:lumMod val="75000"/>
                    </a:schemeClr>
                  </a:solidFill>
                  <a:latin typeface="Bookman Old Style" panose="02050604050505020204" pitchFamily="18" charset="0"/>
                </a:rPr>
                <a:t>11</a:t>
              </a:r>
            </a:p>
          </p:txBody>
        </p:sp>
        <p:sp>
          <p:nvSpPr>
            <p:cNvPr id="37" name="CaixaDeTexto 28">
              <a:extLst>
                <a:ext uri="{FF2B5EF4-FFF2-40B4-BE49-F238E27FC236}">
                  <a16:creationId xmlns="" xmlns:a16="http://schemas.microsoft.com/office/drawing/2014/main" id="{E5DA93BD-9146-4429-8F8D-386D8163330E}"/>
                </a:ext>
              </a:extLst>
            </p:cNvPr>
            <p:cNvSpPr txBox="1"/>
            <p:nvPr/>
          </p:nvSpPr>
          <p:spPr>
            <a:xfrm>
              <a:off x="8936962" y="987549"/>
              <a:ext cx="1592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solidFill>
                    <a:schemeClr val="accent1">
                      <a:lumMod val="75000"/>
                    </a:schemeClr>
                  </a:solidFill>
                  <a:latin typeface="Bookman Old Style" panose="02050604050505020204" pitchFamily="18" charset="0"/>
                </a:rPr>
                <a:t>Temas</a:t>
              </a:r>
            </a:p>
          </p:txBody>
        </p:sp>
      </p:grpSp>
      <p:sp>
        <p:nvSpPr>
          <p:cNvPr id="38" name="Arrow: Right 37">
            <a:extLst>
              <a:ext uri="{FF2B5EF4-FFF2-40B4-BE49-F238E27FC236}">
                <a16:creationId xmlns="" xmlns:a16="http://schemas.microsoft.com/office/drawing/2014/main" id="{D995E076-97B8-4F67-9B4A-0533EA8090B4}"/>
              </a:ext>
            </a:extLst>
          </p:cNvPr>
          <p:cNvSpPr/>
          <p:nvPr/>
        </p:nvSpPr>
        <p:spPr>
          <a:xfrm>
            <a:off x="4838033" y="5028176"/>
            <a:ext cx="308406" cy="968619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Arrow: Right 38">
            <a:extLst>
              <a:ext uri="{FF2B5EF4-FFF2-40B4-BE49-F238E27FC236}">
                <a16:creationId xmlns="" xmlns:a16="http://schemas.microsoft.com/office/drawing/2014/main" id="{474967F1-2440-4EE8-9265-D21CA5AED9FA}"/>
              </a:ext>
            </a:extLst>
          </p:cNvPr>
          <p:cNvSpPr/>
          <p:nvPr/>
        </p:nvSpPr>
        <p:spPr>
          <a:xfrm>
            <a:off x="4942696" y="1891566"/>
            <a:ext cx="308406" cy="968619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>
        <mc:Choice xmlns="" xmlns:cx2="http://schemas.microsoft.com/office/drawing/2015/10/21/chartex" Requires="cx2">
          <p:graphicFrame>
            <p:nvGraphicFramePr>
              <p:cNvPr id="40" name="Chart 39">
                <a:extLst>
                  <a:ext uri="{FF2B5EF4-FFF2-40B4-BE49-F238E27FC236}">
                    <a16:creationId xmlns:a16="http://schemas.microsoft.com/office/drawing/2014/main" id="{4D3C6CB3-8738-4A70-AD1B-1E677ECCBC61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951493129"/>
                  </p:ext>
                </p:extLst>
              </p:nvPr>
            </p:nvGraphicFramePr>
            <p:xfrm>
              <a:off x="6667007" y="1779270"/>
              <a:ext cx="5590646" cy="356744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6"/>
              </a:graphicData>
            </a:graphic>
          </p:graphicFrame>
        </mc:Choice>
        <mc:Fallback>
          <p:pic>
            <p:nvPicPr>
              <p:cNvPr id="40" name="Chart 39">
                <a:extLst>
                  <a:ext uri="{FF2B5EF4-FFF2-40B4-BE49-F238E27FC236}">
                    <a16:creationId xmlns:cx2="http://schemas.microsoft.com/office/drawing/2015/10/21/chartex" xmlns="" xmlns:a16="http://schemas.microsoft.com/office/drawing/2014/main" id="{4D3C6CB3-8738-4A70-AD1B-1E677ECCBC6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667007" y="1779270"/>
                <a:ext cx="5590646" cy="3567441"/>
              </a:xfrm>
              <a:prstGeom prst="rect">
                <a:avLst/>
              </a:prstGeom>
            </p:spPr>
          </p:pic>
        </mc:Fallback>
      </mc:AlternateContent>
      <p:cxnSp>
        <p:nvCxnSpPr>
          <p:cNvPr id="42" name="Straight Connector 41">
            <a:extLst>
              <a:ext uri="{FF2B5EF4-FFF2-40B4-BE49-F238E27FC236}">
                <a16:creationId xmlns="" xmlns:a16="http://schemas.microsoft.com/office/drawing/2014/main" id="{A1C1959F-60D2-4B2D-A8AC-680128976941}"/>
              </a:ext>
            </a:extLst>
          </p:cNvPr>
          <p:cNvCxnSpPr/>
          <p:nvPr/>
        </p:nvCxnSpPr>
        <p:spPr>
          <a:xfrm>
            <a:off x="6667007" y="1909434"/>
            <a:ext cx="0" cy="4018368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249165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42">
            <a:extLst>
              <a:ext uri="{FF2B5EF4-FFF2-40B4-BE49-F238E27FC236}">
                <a16:creationId xmlns="" xmlns:a16="http://schemas.microsoft.com/office/drawing/2014/main" id="{CF0463A9-B48B-44E7-99E9-509C54FED3AD}"/>
              </a:ext>
            </a:extLst>
          </p:cNvPr>
          <p:cNvSpPr/>
          <p:nvPr/>
        </p:nvSpPr>
        <p:spPr>
          <a:xfrm>
            <a:off x="6053959" y="0"/>
            <a:ext cx="6138041" cy="290780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990033"/>
              </a:solidFill>
            </a:endParaRPr>
          </a:p>
        </p:txBody>
      </p:sp>
      <p:pic>
        <p:nvPicPr>
          <p:cNvPr id="6" name="Imagem 4">
            <a:extLst>
              <a:ext uri="{FF2B5EF4-FFF2-40B4-BE49-F238E27FC236}">
                <a16:creationId xmlns="" xmlns:a16="http://schemas.microsoft.com/office/drawing/2014/main" id="{79DAFA5C-0FBE-4D85-A2E0-6AEAFEC9A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31" b="89870" l="9980" r="89817">
                        <a14:foregroundMark x1="48473" y1="8831" x2="48473" y2="8831"/>
                        <a14:foregroundMark x1="42770" y1="8831" x2="50713" y2="1090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63010" y="58065"/>
            <a:ext cx="2240429" cy="175675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0E9C9B3-4E50-41F1-8AC9-855996468CA7}"/>
              </a:ext>
            </a:extLst>
          </p:cNvPr>
          <p:cNvSpPr/>
          <p:nvPr/>
        </p:nvSpPr>
        <p:spPr>
          <a:xfrm rot="16200000">
            <a:off x="4047780" y="901617"/>
            <a:ext cx="2907800" cy="11045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n>
                  <a:solidFill>
                    <a:schemeClr val="bg1"/>
                  </a:solidFill>
                </a:ln>
              </a:rPr>
              <a:t>DESTAQUES</a:t>
            </a:r>
            <a:endParaRPr lang="pt-BR" sz="3600" dirty="0">
              <a:ln>
                <a:solidFill>
                  <a:schemeClr val="bg1"/>
                </a:solidFill>
              </a:ln>
            </a:endParaRPr>
          </a:p>
        </p:txBody>
      </p:sp>
      <p:grpSp>
        <p:nvGrpSpPr>
          <p:cNvPr id="12" name="Agrupar 43">
            <a:extLst>
              <a:ext uri="{FF2B5EF4-FFF2-40B4-BE49-F238E27FC236}">
                <a16:creationId xmlns="" xmlns:a16="http://schemas.microsoft.com/office/drawing/2014/main" id="{CFF00139-8D9D-4718-8F0F-67EE71B859F1}"/>
              </a:ext>
            </a:extLst>
          </p:cNvPr>
          <p:cNvGrpSpPr/>
          <p:nvPr/>
        </p:nvGrpSpPr>
        <p:grpSpPr>
          <a:xfrm>
            <a:off x="8508475" y="2063368"/>
            <a:ext cx="2166468" cy="584775"/>
            <a:chOff x="8015979" y="1110445"/>
            <a:chExt cx="2037805" cy="584775"/>
          </a:xfrm>
        </p:grpSpPr>
        <p:sp>
          <p:nvSpPr>
            <p:cNvPr id="13" name="CaixaDeTexto 44">
              <a:extLst>
                <a:ext uri="{FF2B5EF4-FFF2-40B4-BE49-F238E27FC236}">
                  <a16:creationId xmlns="" xmlns:a16="http://schemas.microsoft.com/office/drawing/2014/main" id="{4DBD6638-4DC0-47B6-8E5B-757718C36E03}"/>
                </a:ext>
              </a:extLst>
            </p:cNvPr>
            <p:cNvSpPr txBox="1"/>
            <p:nvPr/>
          </p:nvSpPr>
          <p:spPr>
            <a:xfrm>
              <a:off x="8015979" y="1110445"/>
              <a:ext cx="20378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200" b="1" dirty="0">
                  <a:solidFill>
                    <a:schemeClr val="accent5">
                      <a:lumMod val="50000"/>
                    </a:schemeClr>
                  </a:solidFill>
                  <a:latin typeface="Bookman Old Style" panose="02050604050505020204" pitchFamily="18" charset="0"/>
                </a:rPr>
                <a:t>32</a:t>
              </a:r>
            </a:p>
          </p:txBody>
        </p:sp>
        <p:sp>
          <p:nvSpPr>
            <p:cNvPr id="14" name="CaixaDeTexto 45">
              <a:extLst>
                <a:ext uri="{FF2B5EF4-FFF2-40B4-BE49-F238E27FC236}">
                  <a16:creationId xmlns="" xmlns:a16="http://schemas.microsoft.com/office/drawing/2014/main" id="{302DCC80-B675-408A-A5DF-C196E6B125A7}"/>
                </a:ext>
              </a:extLst>
            </p:cNvPr>
            <p:cNvSpPr txBox="1"/>
            <p:nvPr/>
          </p:nvSpPr>
          <p:spPr>
            <a:xfrm>
              <a:off x="8611834" y="1280337"/>
              <a:ext cx="12587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 err="1">
                  <a:latin typeface="Bookman Old Style" panose="02050604050505020204" pitchFamily="18" charset="0"/>
                </a:rPr>
                <a:t>CPs</a:t>
              </a:r>
              <a:endParaRPr lang="pt-BR" sz="1400" dirty="0">
                <a:latin typeface="Bookman Old Style" panose="02050604050505020204" pitchFamily="18" charset="0"/>
              </a:endParaRPr>
            </a:p>
          </p:txBody>
        </p:sp>
      </p:grpSp>
      <p:sp>
        <p:nvSpPr>
          <p:cNvPr id="15" name="CaixaDeTexto 6">
            <a:extLst>
              <a:ext uri="{FF2B5EF4-FFF2-40B4-BE49-F238E27FC236}">
                <a16:creationId xmlns="" xmlns:a16="http://schemas.microsoft.com/office/drawing/2014/main" id="{AE565F7C-5D0F-4C1F-99C9-161846D5F3CD}"/>
              </a:ext>
            </a:extLst>
          </p:cNvPr>
          <p:cNvSpPr txBox="1"/>
          <p:nvPr/>
        </p:nvSpPr>
        <p:spPr>
          <a:xfrm>
            <a:off x="5922653" y="310777"/>
            <a:ext cx="56605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rgbClr val="002060"/>
                </a:solidFill>
                <a:latin typeface="Berlin Sans FB" panose="020E0602020502020306" pitchFamily="34" charset="0"/>
              </a:rPr>
              <a:t>Consultas Públicas </a:t>
            </a:r>
          </a:p>
          <a:p>
            <a:pPr algn="ctr"/>
            <a:r>
              <a:rPr lang="en-US" sz="4000" dirty="0">
                <a:solidFill>
                  <a:srgbClr val="002060"/>
                </a:solidFill>
                <a:latin typeface="Berlin Sans FB" panose="020E0602020502020306" pitchFamily="34" charset="0"/>
              </a:rPr>
              <a:t>D</a:t>
            </a:r>
            <a:r>
              <a:rPr lang="pt-BR" sz="40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ez</a:t>
            </a:r>
            <a:r>
              <a:rPr lang="pt-BR" sz="4000" dirty="0">
                <a:solidFill>
                  <a:srgbClr val="002060"/>
                </a:solidFill>
                <a:latin typeface="Berlin Sans FB" panose="020E0602020502020306" pitchFamily="34" charset="0"/>
              </a:rPr>
              <a:t>/2017 – </a:t>
            </a:r>
            <a:r>
              <a:rPr lang="pt-BR" sz="40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Abr</a:t>
            </a:r>
            <a:r>
              <a:rPr lang="pt-BR" sz="4000" dirty="0">
                <a:solidFill>
                  <a:srgbClr val="002060"/>
                </a:solidFill>
                <a:latin typeface="Berlin Sans FB" panose="020E0602020502020306" pitchFamily="34" charset="0"/>
              </a:rPr>
              <a:t>/2018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EA4E3D97-0010-4D0B-BED8-8E15EFD029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022" y="3741762"/>
            <a:ext cx="1628775" cy="20574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CF85A452-25C0-452F-95FC-B754C92E6DFB}"/>
              </a:ext>
            </a:extLst>
          </p:cNvPr>
          <p:cNvGrpSpPr/>
          <p:nvPr/>
        </p:nvGrpSpPr>
        <p:grpSpPr>
          <a:xfrm>
            <a:off x="1274456" y="105482"/>
            <a:ext cx="2443673" cy="2679872"/>
            <a:chOff x="412800" y="139533"/>
            <a:chExt cx="2443673" cy="2679872"/>
          </a:xfrm>
        </p:grpSpPr>
        <p:grpSp>
          <p:nvGrpSpPr>
            <p:cNvPr id="8" name="Agrupar 34">
              <a:extLst>
                <a:ext uri="{FF2B5EF4-FFF2-40B4-BE49-F238E27FC236}">
                  <a16:creationId xmlns="" xmlns:a16="http://schemas.microsoft.com/office/drawing/2014/main" id="{D6AA856A-1864-46BB-95AD-E6F60771E09F}"/>
                </a:ext>
              </a:extLst>
            </p:cNvPr>
            <p:cNvGrpSpPr/>
            <p:nvPr/>
          </p:nvGrpSpPr>
          <p:grpSpPr>
            <a:xfrm>
              <a:off x="412800" y="139533"/>
              <a:ext cx="2443673" cy="2292666"/>
              <a:chOff x="8306087" y="226055"/>
              <a:chExt cx="2298547" cy="2292666"/>
            </a:xfrm>
          </p:grpSpPr>
          <p:sp>
            <p:nvSpPr>
              <p:cNvPr id="9" name="CaixaDeTexto 35">
                <a:extLst>
                  <a:ext uri="{FF2B5EF4-FFF2-40B4-BE49-F238E27FC236}">
                    <a16:creationId xmlns="" xmlns:a16="http://schemas.microsoft.com/office/drawing/2014/main" id="{8A215830-8D92-409A-9F61-13A4687CE11F}"/>
                  </a:ext>
                </a:extLst>
              </p:cNvPr>
              <p:cNvSpPr txBox="1"/>
              <p:nvPr/>
            </p:nvSpPr>
            <p:spPr>
              <a:xfrm>
                <a:off x="8306087" y="811268"/>
                <a:ext cx="203780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3600" b="1" dirty="0">
                    <a:solidFill>
                      <a:schemeClr val="accent6">
                        <a:lumMod val="75000"/>
                      </a:schemeClr>
                    </a:solidFill>
                    <a:latin typeface="Bookman Old Style" panose="02050604050505020204" pitchFamily="18" charset="0"/>
                  </a:rPr>
                  <a:t>Todas </a:t>
                </a:r>
              </a:p>
            </p:txBody>
          </p:sp>
          <p:sp>
            <p:nvSpPr>
              <p:cNvPr id="10" name="CaixaDeTexto 36">
                <a:extLst>
                  <a:ext uri="{FF2B5EF4-FFF2-40B4-BE49-F238E27FC236}">
                    <a16:creationId xmlns="" xmlns:a16="http://schemas.microsoft.com/office/drawing/2014/main" id="{459899A6-6B6F-47C2-9895-1BD27A9101ED}"/>
                  </a:ext>
                </a:extLst>
              </p:cNvPr>
              <p:cNvSpPr txBox="1"/>
              <p:nvPr/>
            </p:nvSpPr>
            <p:spPr>
              <a:xfrm rot="16200000">
                <a:off x="9024054" y="938140"/>
                <a:ext cx="2292666" cy="868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5400" b="1" dirty="0" err="1">
                    <a:solidFill>
                      <a:schemeClr val="accent6">
                        <a:lumMod val="75000"/>
                      </a:schemeClr>
                    </a:solidFill>
                    <a:latin typeface="Bookman Old Style" panose="02050604050505020204" pitchFamily="18" charset="0"/>
                  </a:rPr>
                  <a:t>CPs</a:t>
                </a:r>
                <a:endParaRPr lang="pt-BR" sz="5400" dirty="0">
                  <a:solidFill>
                    <a:schemeClr val="accent6">
                      <a:lumMod val="75000"/>
                    </a:schemeClr>
                  </a:solidFill>
                  <a:latin typeface="Bookman Old Style" panose="02050604050505020204" pitchFamily="18" charset="0"/>
                </a:endParaRPr>
              </a:p>
            </p:txBody>
          </p:sp>
        </p:grpSp>
        <p:sp>
          <p:nvSpPr>
            <p:cNvPr id="16" name="CaixaDeTexto 36">
              <a:extLst>
                <a:ext uri="{FF2B5EF4-FFF2-40B4-BE49-F238E27FC236}">
                  <a16:creationId xmlns="" xmlns:a16="http://schemas.microsoft.com/office/drawing/2014/main" id="{C0C74B5C-5C43-4E64-82FB-C1AAB0D3B4EE}"/>
                </a:ext>
              </a:extLst>
            </p:cNvPr>
            <p:cNvSpPr txBox="1"/>
            <p:nvPr/>
          </p:nvSpPr>
          <p:spPr>
            <a:xfrm>
              <a:off x="434355" y="1249745"/>
              <a:ext cx="229266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>
                  <a:solidFill>
                    <a:srgbClr val="FF0000"/>
                  </a:solidFill>
                  <a:latin typeface="Bookman Old Style" panose="02050604050505020204" pitchFamily="18" charset="0"/>
                </a:rPr>
                <a:t>Temas da</a:t>
              </a:r>
            </a:p>
            <a:p>
              <a:r>
                <a:rPr lang="pt-BR" sz="2400" b="1" dirty="0">
                  <a:solidFill>
                    <a:srgbClr val="FF0000"/>
                  </a:solidFill>
                  <a:latin typeface="Bookman Old Style" panose="02050604050505020204" pitchFamily="18" charset="0"/>
                </a:rPr>
                <a:t>AR 2017/ 2020</a:t>
              </a:r>
            </a:p>
            <a:p>
              <a:endParaRPr lang="pt-BR" sz="2400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17" name="Agrupar 26">
            <a:extLst>
              <a:ext uri="{FF2B5EF4-FFF2-40B4-BE49-F238E27FC236}">
                <a16:creationId xmlns="" xmlns:a16="http://schemas.microsoft.com/office/drawing/2014/main" id="{834349B7-8EE5-4D3F-A6E9-CF45B4B877D6}"/>
              </a:ext>
            </a:extLst>
          </p:cNvPr>
          <p:cNvGrpSpPr/>
          <p:nvPr/>
        </p:nvGrpSpPr>
        <p:grpSpPr>
          <a:xfrm>
            <a:off x="6955909" y="3764679"/>
            <a:ext cx="2167070" cy="1046440"/>
            <a:chOff x="8380271" y="824088"/>
            <a:chExt cx="2038372" cy="1046440"/>
          </a:xfrm>
        </p:grpSpPr>
        <p:sp>
          <p:nvSpPr>
            <p:cNvPr id="18" name="CaixaDeTexto 27">
              <a:extLst>
                <a:ext uri="{FF2B5EF4-FFF2-40B4-BE49-F238E27FC236}">
                  <a16:creationId xmlns="" xmlns:a16="http://schemas.microsoft.com/office/drawing/2014/main" id="{A73511C9-A9FC-4AE2-970A-473BD058ED59}"/>
                </a:ext>
              </a:extLst>
            </p:cNvPr>
            <p:cNvSpPr txBox="1"/>
            <p:nvPr/>
          </p:nvSpPr>
          <p:spPr>
            <a:xfrm>
              <a:off x="8380271" y="824088"/>
              <a:ext cx="20378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1">
                      <a:lumMod val="75000"/>
                    </a:schemeClr>
                  </a:solidFill>
                  <a:latin typeface="Bookman Old Style" panose="02050604050505020204" pitchFamily="18" charset="0"/>
                </a:rPr>
                <a:t>1</a:t>
              </a:r>
              <a:endParaRPr lang="pt-BR" sz="32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19" name="CaixaDeTexto 28">
              <a:extLst>
                <a:ext uri="{FF2B5EF4-FFF2-40B4-BE49-F238E27FC236}">
                  <a16:creationId xmlns="" xmlns:a16="http://schemas.microsoft.com/office/drawing/2014/main" id="{5E34B4E8-D3B0-466C-84F0-B976607CC695}"/>
                </a:ext>
              </a:extLst>
            </p:cNvPr>
            <p:cNvSpPr txBox="1"/>
            <p:nvPr/>
          </p:nvSpPr>
          <p:spPr>
            <a:xfrm>
              <a:off x="8826283" y="947198"/>
              <a:ext cx="159236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solidFill>
                    <a:schemeClr val="accent1">
                      <a:lumMod val="75000"/>
                    </a:schemeClr>
                  </a:solidFill>
                  <a:latin typeface="Bookman Old Style" panose="02050604050505020204" pitchFamily="18" charset="0"/>
                </a:rPr>
                <a:t>CP</a:t>
              </a:r>
            </a:p>
            <a:p>
              <a:r>
                <a:rPr lang="en-US" b="1" dirty="0">
                  <a:solidFill>
                    <a:schemeClr val="accent1">
                      <a:lumMod val="75000"/>
                    </a:schemeClr>
                  </a:solidFill>
                  <a:latin typeface="Bookman Old Style" panose="02050604050505020204" pitchFamily="18" charset="0"/>
                </a:rPr>
                <a:t>C</a:t>
              </a:r>
              <a:r>
                <a:rPr lang="pt-BR" b="1" dirty="0">
                  <a:solidFill>
                    <a:schemeClr val="accent1">
                      <a:lumMod val="75000"/>
                    </a:schemeClr>
                  </a:solidFill>
                  <a:latin typeface="Bookman Old Style" panose="02050604050505020204" pitchFamily="18" charset="0"/>
                </a:rPr>
                <a:t>anais para importação</a:t>
              </a:r>
            </a:p>
          </p:txBody>
        </p:sp>
      </p:grpSp>
      <p:grpSp>
        <p:nvGrpSpPr>
          <p:cNvPr id="20" name="Agrupar 26">
            <a:extLst>
              <a:ext uri="{FF2B5EF4-FFF2-40B4-BE49-F238E27FC236}">
                <a16:creationId xmlns="" xmlns:a16="http://schemas.microsoft.com/office/drawing/2014/main" id="{588BF1E2-45FD-4884-9A75-FCABD0F92E03}"/>
              </a:ext>
            </a:extLst>
          </p:cNvPr>
          <p:cNvGrpSpPr/>
          <p:nvPr/>
        </p:nvGrpSpPr>
        <p:grpSpPr>
          <a:xfrm>
            <a:off x="1922799" y="3869703"/>
            <a:ext cx="2379365" cy="1013610"/>
            <a:chOff x="8380271" y="824088"/>
            <a:chExt cx="2238059" cy="1013610"/>
          </a:xfrm>
        </p:grpSpPr>
        <p:sp>
          <p:nvSpPr>
            <p:cNvPr id="21" name="CaixaDeTexto 27">
              <a:extLst>
                <a:ext uri="{FF2B5EF4-FFF2-40B4-BE49-F238E27FC236}">
                  <a16:creationId xmlns="" xmlns:a16="http://schemas.microsoft.com/office/drawing/2014/main" id="{0929E3B5-641A-4908-90F3-F4B1BB7EE5FB}"/>
                </a:ext>
              </a:extLst>
            </p:cNvPr>
            <p:cNvSpPr txBox="1"/>
            <p:nvPr/>
          </p:nvSpPr>
          <p:spPr>
            <a:xfrm>
              <a:off x="8380271" y="824088"/>
              <a:ext cx="20378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200" b="1" dirty="0">
                  <a:solidFill>
                    <a:schemeClr val="accent6">
                      <a:lumMod val="75000"/>
                    </a:schemeClr>
                  </a:solidFill>
                  <a:latin typeface="Bookman Old Style" panose="02050604050505020204" pitchFamily="18" charset="0"/>
                </a:rPr>
                <a:t>6</a:t>
              </a:r>
            </a:p>
          </p:txBody>
        </p:sp>
        <p:sp>
          <p:nvSpPr>
            <p:cNvPr id="22" name="CaixaDeTexto 28">
              <a:extLst>
                <a:ext uri="{FF2B5EF4-FFF2-40B4-BE49-F238E27FC236}">
                  <a16:creationId xmlns="" xmlns:a16="http://schemas.microsoft.com/office/drawing/2014/main" id="{D7C1D1C8-1D0B-467A-8E91-CDD5C72087EC}"/>
                </a:ext>
              </a:extLst>
            </p:cNvPr>
            <p:cNvSpPr txBox="1"/>
            <p:nvPr/>
          </p:nvSpPr>
          <p:spPr>
            <a:xfrm>
              <a:off x="8816612" y="914368"/>
              <a:ext cx="180171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 err="1">
                  <a:solidFill>
                    <a:schemeClr val="accent6">
                      <a:lumMod val="75000"/>
                    </a:schemeClr>
                  </a:solidFill>
                  <a:latin typeface="Bookman Old Style" panose="02050604050505020204" pitchFamily="18" charset="0"/>
                </a:rPr>
                <a:t>CPs</a:t>
              </a:r>
              <a:r>
                <a:rPr lang="pt-BR" b="1" dirty="0">
                  <a:solidFill>
                    <a:schemeClr val="accent6">
                      <a:lumMod val="75000"/>
                    </a:schemeClr>
                  </a:solidFill>
                  <a:latin typeface="Bookman Old Style" panose="02050604050505020204" pitchFamily="18" charset="0"/>
                </a:rPr>
                <a:t> Suplementos Alimentares</a:t>
              </a: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8AC6A524-C4BE-4E40-996C-12C4C3CCAC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11" b="93233" l="9211" r="89474">
                        <a14:foregroundMark x1="52632" y1="5263" x2="52632" y2="5263"/>
                        <a14:foregroundMark x1="34211" y1="93233" x2="34211" y2="93233"/>
                        <a14:foregroundMark x1="46053" y1="6015" x2="46053" y2="6015"/>
                        <a14:foregroundMark x1="34211" y1="7519" x2="64474" y2="82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70714" y="3726126"/>
            <a:ext cx="1184592" cy="2073036"/>
          </a:xfrm>
          <a:prstGeom prst="rect">
            <a:avLst/>
          </a:prstGeom>
        </p:spPr>
      </p:pic>
      <p:grpSp>
        <p:nvGrpSpPr>
          <p:cNvPr id="25" name="Agrupar 26">
            <a:extLst>
              <a:ext uri="{FF2B5EF4-FFF2-40B4-BE49-F238E27FC236}">
                <a16:creationId xmlns="" xmlns:a16="http://schemas.microsoft.com/office/drawing/2014/main" id="{9D6C8EE8-D506-4934-806C-31A13BD60CD2}"/>
              </a:ext>
            </a:extLst>
          </p:cNvPr>
          <p:cNvGrpSpPr/>
          <p:nvPr/>
        </p:nvGrpSpPr>
        <p:grpSpPr>
          <a:xfrm>
            <a:off x="1922796" y="5292357"/>
            <a:ext cx="3129492" cy="584775"/>
            <a:chOff x="8380271" y="824088"/>
            <a:chExt cx="2463446" cy="584775"/>
          </a:xfrm>
        </p:grpSpPr>
        <p:sp>
          <p:nvSpPr>
            <p:cNvPr id="26" name="CaixaDeTexto 27">
              <a:extLst>
                <a:ext uri="{FF2B5EF4-FFF2-40B4-BE49-F238E27FC236}">
                  <a16:creationId xmlns="" xmlns:a16="http://schemas.microsoft.com/office/drawing/2014/main" id="{D1305CB9-E714-446B-86A6-2F8AE11145DE}"/>
                </a:ext>
              </a:extLst>
            </p:cNvPr>
            <p:cNvSpPr txBox="1"/>
            <p:nvPr/>
          </p:nvSpPr>
          <p:spPr>
            <a:xfrm>
              <a:off x="8380271" y="824088"/>
              <a:ext cx="20378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200" b="1" dirty="0">
                  <a:latin typeface="Bookman Old Style" panose="02050604050505020204" pitchFamily="18" charset="0"/>
                </a:rPr>
                <a:t>2.261</a:t>
              </a:r>
            </a:p>
          </p:txBody>
        </p:sp>
        <p:sp>
          <p:nvSpPr>
            <p:cNvPr id="27" name="CaixaDeTexto 28">
              <a:extLst>
                <a:ext uri="{FF2B5EF4-FFF2-40B4-BE49-F238E27FC236}">
                  <a16:creationId xmlns="" xmlns:a16="http://schemas.microsoft.com/office/drawing/2014/main" id="{349091E3-56FA-439F-A96C-BF6E8CED26CE}"/>
                </a:ext>
              </a:extLst>
            </p:cNvPr>
            <p:cNvSpPr txBox="1"/>
            <p:nvPr/>
          </p:nvSpPr>
          <p:spPr>
            <a:xfrm>
              <a:off x="9371434" y="914368"/>
              <a:ext cx="14722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b="1" dirty="0">
                  <a:latin typeface="Bookman Old Style" panose="02050604050505020204" pitchFamily="18" charset="0"/>
                </a:rPr>
                <a:t>participantes</a:t>
              </a:r>
            </a:p>
          </p:txBody>
        </p:sp>
      </p:grpSp>
      <p:grpSp>
        <p:nvGrpSpPr>
          <p:cNvPr id="28" name="Agrupar 26">
            <a:extLst>
              <a:ext uri="{FF2B5EF4-FFF2-40B4-BE49-F238E27FC236}">
                <a16:creationId xmlns="" xmlns:a16="http://schemas.microsoft.com/office/drawing/2014/main" id="{A3311EFC-012E-4FE0-AD03-91B8FE772E8F}"/>
              </a:ext>
            </a:extLst>
          </p:cNvPr>
          <p:cNvGrpSpPr/>
          <p:nvPr/>
        </p:nvGrpSpPr>
        <p:grpSpPr>
          <a:xfrm>
            <a:off x="7086847" y="5097550"/>
            <a:ext cx="2657517" cy="584775"/>
            <a:chOff x="8380271" y="824088"/>
            <a:chExt cx="2238059" cy="584775"/>
          </a:xfrm>
        </p:grpSpPr>
        <p:sp>
          <p:nvSpPr>
            <p:cNvPr id="29" name="CaixaDeTexto 27">
              <a:extLst>
                <a:ext uri="{FF2B5EF4-FFF2-40B4-BE49-F238E27FC236}">
                  <a16:creationId xmlns="" xmlns:a16="http://schemas.microsoft.com/office/drawing/2014/main" id="{3FB9CC1D-5599-4CEC-9696-46C7BB4D5616}"/>
                </a:ext>
              </a:extLst>
            </p:cNvPr>
            <p:cNvSpPr txBox="1"/>
            <p:nvPr/>
          </p:nvSpPr>
          <p:spPr>
            <a:xfrm>
              <a:off x="8380271" y="824088"/>
              <a:ext cx="20378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200" b="1" dirty="0">
                  <a:latin typeface="Bookman Old Style" panose="02050604050505020204" pitchFamily="18" charset="0"/>
                </a:rPr>
                <a:t>54</a:t>
              </a:r>
            </a:p>
          </p:txBody>
        </p:sp>
        <p:sp>
          <p:nvSpPr>
            <p:cNvPr id="30" name="CaixaDeTexto 28">
              <a:extLst>
                <a:ext uri="{FF2B5EF4-FFF2-40B4-BE49-F238E27FC236}">
                  <a16:creationId xmlns="" xmlns:a16="http://schemas.microsoft.com/office/drawing/2014/main" id="{AC80D63D-E702-43CC-9EF6-73CFA3C196E5}"/>
                </a:ext>
              </a:extLst>
            </p:cNvPr>
            <p:cNvSpPr txBox="1"/>
            <p:nvPr/>
          </p:nvSpPr>
          <p:spPr>
            <a:xfrm>
              <a:off x="8977064" y="914368"/>
              <a:ext cx="16412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latin typeface="Bookman Old Style" panose="02050604050505020204" pitchFamily="18" charset="0"/>
                </a:rPr>
                <a:t>participantes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785488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42">
            <a:extLst>
              <a:ext uri="{FF2B5EF4-FFF2-40B4-BE49-F238E27FC236}">
                <a16:creationId xmlns="" xmlns:a16="http://schemas.microsoft.com/office/drawing/2014/main" id="{BF07570E-BFE1-49AF-9758-5AD48CE66DD0}"/>
              </a:ext>
            </a:extLst>
          </p:cNvPr>
          <p:cNvSpPr/>
          <p:nvPr/>
        </p:nvSpPr>
        <p:spPr>
          <a:xfrm>
            <a:off x="0" y="2869"/>
            <a:ext cx="12192000" cy="119531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990033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7B3B405F-1479-40D1-9108-4871464E8D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31" b="89870" l="9980" r="89817">
                        <a14:foregroundMark x1="48473" y1="8831" x2="48473" y2="8831"/>
                        <a14:foregroundMark x1="42770" y1="8831" x2="50713" y2="1090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V="1">
            <a:off x="-393019" y="-690518"/>
            <a:ext cx="2479376" cy="1944114"/>
          </a:xfrm>
          <a:prstGeom prst="rect">
            <a:avLst/>
          </a:prstGeom>
        </p:spPr>
      </p:pic>
      <p:sp>
        <p:nvSpPr>
          <p:cNvPr id="6" name="CaixaDeTexto 6">
            <a:extLst>
              <a:ext uri="{FF2B5EF4-FFF2-40B4-BE49-F238E27FC236}">
                <a16:creationId xmlns="" xmlns:a16="http://schemas.microsoft.com/office/drawing/2014/main" id="{010D1054-B868-4CC3-A9C1-57DB315AAF08}"/>
              </a:ext>
            </a:extLst>
          </p:cNvPr>
          <p:cNvSpPr txBox="1"/>
          <p:nvPr/>
        </p:nvSpPr>
        <p:spPr>
          <a:xfrm>
            <a:off x="2086357" y="-76978"/>
            <a:ext cx="8522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rgbClr val="002060"/>
                </a:solidFill>
                <a:latin typeface="Berlin Sans FB" panose="020E0602020502020306" pitchFamily="34" charset="0"/>
              </a:rPr>
              <a:t>Instrumentos Regulatórios publicados</a:t>
            </a:r>
          </a:p>
          <a:p>
            <a:pPr algn="ctr"/>
            <a:r>
              <a:rPr lang="en-US" sz="4000" dirty="0">
                <a:solidFill>
                  <a:srgbClr val="002060"/>
                </a:solidFill>
                <a:latin typeface="Berlin Sans FB" panose="020E0602020502020306" pitchFamily="34" charset="0"/>
              </a:rPr>
              <a:t>D</a:t>
            </a:r>
            <a:r>
              <a:rPr lang="pt-BR" sz="40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ez</a:t>
            </a:r>
            <a:r>
              <a:rPr lang="pt-BR" sz="4000" dirty="0">
                <a:solidFill>
                  <a:srgbClr val="002060"/>
                </a:solidFill>
                <a:latin typeface="Berlin Sans FB" panose="020E0602020502020306" pitchFamily="34" charset="0"/>
              </a:rPr>
              <a:t>/2017 – </a:t>
            </a:r>
            <a:r>
              <a:rPr lang="pt-BR" sz="40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Abr</a:t>
            </a:r>
            <a:r>
              <a:rPr lang="pt-BR" sz="4000" dirty="0">
                <a:solidFill>
                  <a:srgbClr val="002060"/>
                </a:solidFill>
                <a:latin typeface="Berlin Sans FB" panose="020E0602020502020306" pitchFamily="34" charset="0"/>
              </a:rPr>
              <a:t>/2018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FAD7AB12-8C12-4093-9EC8-2CE74B9C4A89}"/>
              </a:ext>
            </a:extLst>
          </p:cNvPr>
          <p:cNvGrpSpPr/>
          <p:nvPr/>
        </p:nvGrpSpPr>
        <p:grpSpPr>
          <a:xfrm>
            <a:off x="272021" y="936474"/>
            <a:ext cx="3909151" cy="2925813"/>
            <a:chOff x="271825" y="117632"/>
            <a:chExt cx="2853685" cy="2925813"/>
          </a:xfrm>
        </p:grpSpPr>
        <p:sp>
          <p:nvSpPr>
            <p:cNvPr id="12" name="CaixaDeTexto 36">
              <a:extLst>
                <a:ext uri="{FF2B5EF4-FFF2-40B4-BE49-F238E27FC236}">
                  <a16:creationId xmlns="" xmlns:a16="http://schemas.microsoft.com/office/drawing/2014/main" id="{4EEA9652-D096-42BF-AF0D-D4B089C0F047}"/>
                </a:ext>
              </a:extLst>
            </p:cNvPr>
            <p:cNvSpPr txBox="1"/>
            <p:nvPr/>
          </p:nvSpPr>
          <p:spPr>
            <a:xfrm rot="16200000">
              <a:off x="-537492" y="926949"/>
              <a:ext cx="2292666" cy="674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5400" b="1" dirty="0">
                  <a:solidFill>
                    <a:schemeClr val="accent6">
                      <a:lumMod val="75000"/>
                    </a:schemeClr>
                  </a:solidFill>
                  <a:latin typeface="Bookman Old Style" panose="02050604050505020204" pitchFamily="18" charset="0"/>
                </a:rPr>
                <a:t>39</a:t>
              </a:r>
              <a:endParaRPr lang="pt-BR" sz="5400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10" name="CaixaDeTexto 36">
              <a:extLst>
                <a:ext uri="{FF2B5EF4-FFF2-40B4-BE49-F238E27FC236}">
                  <a16:creationId xmlns="" xmlns:a16="http://schemas.microsoft.com/office/drawing/2014/main" id="{08758CFB-C96A-4EFE-AE60-C042E7D44AFE}"/>
                </a:ext>
              </a:extLst>
            </p:cNvPr>
            <p:cNvSpPr txBox="1"/>
            <p:nvPr/>
          </p:nvSpPr>
          <p:spPr>
            <a:xfrm>
              <a:off x="832844" y="1350674"/>
              <a:ext cx="2292666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800" b="1" dirty="0">
                  <a:solidFill>
                    <a:srgbClr val="FF0000"/>
                  </a:solidFill>
                  <a:latin typeface="Bookman Old Style" panose="02050604050505020204" pitchFamily="18" charset="0"/>
                </a:rPr>
                <a:t>Instrumentos regulatórios </a:t>
              </a:r>
              <a:r>
                <a:rPr lang="pt-BR" sz="2000" dirty="0">
                  <a:latin typeface="Bookman Old Style" panose="02050604050505020204" pitchFamily="18" charset="0"/>
                </a:rPr>
                <a:t>publicados</a:t>
              </a:r>
            </a:p>
            <a:p>
              <a:endParaRPr lang="pt-BR" sz="2800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13" name="Agrupar 29">
            <a:extLst>
              <a:ext uri="{FF2B5EF4-FFF2-40B4-BE49-F238E27FC236}">
                <a16:creationId xmlns="" xmlns:a16="http://schemas.microsoft.com/office/drawing/2014/main" id="{61B45E7A-D0B4-4116-94CA-F9E81FB12E77}"/>
              </a:ext>
            </a:extLst>
          </p:cNvPr>
          <p:cNvGrpSpPr/>
          <p:nvPr/>
        </p:nvGrpSpPr>
        <p:grpSpPr>
          <a:xfrm>
            <a:off x="1268309" y="4329057"/>
            <a:ext cx="2166466" cy="584775"/>
            <a:chOff x="8579915" y="914879"/>
            <a:chExt cx="2037805" cy="584775"/>
          </a:xfrm>
          <a:noFill/>
        </p:grpSpPr>
        <p:sp>
          <p:nvSpPr>
            <p:cNvPr id="14" name="CaixaDeTexto 30">
              <a:extLst>
                <a:ext uri="{FF2B5EF4-FFF2-40B4-BE49-F238E27FC236}">
                  <a16:creationId xmlns="" xmlns:a16="http://schemas.microsoft.com/office/drawing/2014/main" id="{A682B448-67F1-4089-8E58-8F16DE554008}"/>
                </a:ext>
              </a:extLst>
            </p:cNvPr>
            <p:cNvSpPr txBox="1"/>
            <p:nvPr/>
          </p:nvSpPr>
          <p:spPr>
            <a:xfrm>
              <a:off x="8579915" y="914879"/>
              <a:ext cx="2037805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pt-BR" sz="3200" b="1" dirty="0">
                  <a:solidFill>
                    <a:schemeClr val="accent2"/>
                  </a:solidFill>
                  <a:latin typeface="Bookman Old Style" panose="02050604050505020204" pitchFamily="18" charset="0"/>
                </a:rPr>
                <a:t>3</a:t>
              </a:r>
            </a:p>
          </p:txBody>
        </p:sp>
        <p:sp>
          <p:nvSpPr>
            <p:cNvPr id="15" name="CaixaDeTexto 31">
              <a:extLst>
                <a:ext uri="{FF2B5EF4-FFF2-40B4-BE49-F238E27FC236}">
                  <a16:creationId xmlns="" xmlns:a16="http://schemas.microsoft.com/office/drawing/2014/main" id="{838B6C5E-22B6-49A8-B5BA-1975AA8BEFA0}"/>
                </a:ext>
              </a:extLst>
            </p:cNvPr>
            <p:cNvSpPr txBox="1"/>
            <p:nvPr/>
          </p:nvSpPr>
          <p:spPr>
            <a:xfrm>
              <a:off x="8932255" y="1100834"/>
              <a:ext cx="1258701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pt-BR" sz="1600" b="1" dirty="0">
                  <a:solidFill>
                    <a:schemeClr val="accent2"/>
                  </a:solidFill>
                  <a:latin typeface="Bookman Old Style" panose="02050604050505020204" pitchFamily="18" charset="0"/>
                </a:rPr>
                <a:t>Guias</a:t>
              </a:r>
              <a:endParaRPr lang="pt-BR" sz="1200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16" name="Agrupar 34">
            <a:extLst>
              <a:ext uri="{FF2B5EF4-FFF2-40B4-BE49-F238E27FC236}">
                <a16:creationId xmlns="" xmlns:a16="http://schemas.microsoft.com/office/drawing/2014/main" id="{4BF85FC9-DBA9-40BE-9623-5C5B3F69FD66}"/>
              </a:ext>
            </a:extLst>
          </p:cNvPr>
          <p:cNvGrpSpPr/>
          <p:nvPr/>
        </p:nvGrpSpPr>
        <p:grpSpPr>
          <a:xfrm>
            <a:off x="1268309" y="5039521"/>
            <a:ext cx="2166467" cy="584775"/>
            <a:chOff x="8306087" y="811268"/>
            <a:chExt cx="2037805" cy="584775"/>
          </a:xfrm>
        </p:grpSpPr>
        <p:sp>
          <p:nvSpPr>
            <p:cNvPr id="17" name="CaixaDeTexto 35">
              <a:extLst>
                <a:ext uri="{FF2B5EF4-FFF2-40B4-BE49-F238E27FC236}">
                  <a16:creationId xmlns="" xmlns:a16="http://schemas.microsoft.com/office/drawing/2014/main" id="{32A5D460-8C93-411E-818B-316DA3B2540B}"/>
                </a:ext>
              </a:extLst>
            </p:cNvPr>
            <p:cNvSpPr txBox="1"/>
            <p:nvPr/>
          </p:nvSpPr>
          <p:spPr>
            <a:xfrm>
              <a:off x="8306087" y="811268"/>
              <a:ext cx="20378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200" b="1" dirty="0">
                  <a:solidFill>
                    <a:schemeClr val="bg1">
                      <a:lumMod val="50000"/>
                    </a:schemeClr>
                  </a:solidFill>
                  <a:latin typeface="Bookman Old Style" panose="02050604050505020204" pitchFamily="18" charset="0"/>
                </a:rPr>
                <a:t>1</a:t>
              </a:r>
            </a:p>
          </p:txBody>
        </p:sp>
        <p:sp>
          <p:nvSpPr>
            <p:cNvPr id="18" name="CaixaDeTexto 36">
              <a:extLst>
                <a:ext uri="{FF2B5EF4-FFF2-40B4-BE49-F238E27FC236}">
                  <a16:creationId xmlns="" xmlns:a16="http://schemas.microsoft.com/office/drawing/2014/main" id="{2C3874AD-8535-4B69-9621-EB3250291214}"/>
                </a:ext>
              </a:extLst>
            </p:cNvPr>
            <p:cNvSpPr txBox="1"/>
            <p:nvPr/>
          </p:nvSpPr>
          <p:spPr>
            <a:xfrm>
              <a:off x="8695639" y="990579"/>
              <a:ext cx="12587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>
                  <a:solidFill>
                    <a:schemeClr val="bg1">
                      <a:lumMod val="50000"/>
                    </a:schemeClr>
                  </a:solidFill>
                  <a:latin typeface="Bookman Old Style" panose="02050604050505020204" pitchFamily="18" charset="0"/>
                </a:rPr>
                <a:t>INC</a:t>
              </a:r>
              <a:endParaRPr lang="pt-BR" sz="1200" dirty="0">
                <a:solidFill>
                  <a:schemeClr val="bg1">
                    <a:lumMod val="50000"/>
                  </a:schemeClr>
                </a:solidFill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19" name="Agrupar 18">
            <a:extLst>
              <a:ext uri="{FF2B5EF4-FFF2-40B4-BE49-F238E27FC236}">
                <a16:creationId xmlns="" xmlns:a16="http://schemas.microsoft.com/office/drawing/2014/main" id="{CD04A3DE-84E8-437E-A048-7A58EF56D2C6}"/>
              </a:ext>
            </a:extLst>
          </p:cNvPr>
          <p:cNvGrpSpPr/>
          <p:nvPr/>
        </p:nvGrpSpPr>
        <p:grpSpPr>
          <a:xfrm>
            <a:off x="1003124" y="3478086"/>
            <a:ext cx="2431653" cy="584775"/>
            <a:chOff x="8331087" y="897678"/>
            <a:chExt cx="2287242" cy="584775"/>
          </a:xfrm>
        </p:grpSpPr>
        <p:sp>
          <p:nvSpPr>
            <p:cNvPr id="20" name="CaixaDeTexto 19">
              <a:extLst>
                <a:ext uri="{FF2B5EF4-FFF2-40B4-BE49-F238E27FC236}">
                  <a16:creationId xmlns="" xmlns:a16="http://schemas.microsoft.com/office/drawing/2014/main" id="{331163DD-C27B-4197-B482-0C4F0D1A3BF6}"/>
                </a:ext>
              </a:extLst>
            </p:cNvPr>
            <p:cNvSpPr txBox="1"/>
            <p:nvPr/>
          </p:nvSpPr>
          <p:spPr>
            <a:xfrm>
              <a:off x="8331087" y="897678"/>
              <a:ext cx="20378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200" b="1" dirty="0">
                  <a:solidFill>
                    <a:schemeClr val="accent5">
                      <a:lumMod val="50000"/>
                    </a:schemeClr>
                  </a:solidFill>
                  <a:latin typeface="Bookman Old Style" panose="02050604050505020204" pitchFamily="18" charset="0"/>
                </a:rPr>
                <a:t>34</a:t>
              </a:r>
            </a:p>
          </p:txBody>
        </p:sp>
        <p:sp>
          <p:nvSpPr>
            <p:cNvPr id="21" name="CaixaDeTexto 20">
              <a:extLst>
                <a:ext uri="{FF2B5EF4-FFF2-40B4-BE49-F238E27FC236}">
                  <a16:creationId xmlns="" xmlns:a16="http://schemas.microsoft.com/office/drawing/2014/main" id="{4795B5A6-4E3A-4612-8067-80BCB29F3082}"/>
                </a:ext>
              </a:extLst>
            </p:cNvPr>
            <p:cNvSpPr txBox="1"/>
            <p:nvPr/>
          </p:nvSpPr>
          <p:spPr>
            <a:xfrm>
              <a:off x="8941284" y="1083633"/>
              <a:ext cx="16770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 err="1">
                  <a:solidFill>
                    <a:srgbClr val="002060"/>
                  </a:solidFill>
                  <a:latin typeface="Bookman Old Style" panose="02050604050505020204" pitchFamily="18" charset="0"/>
                </a:rPr>
                <a:t>RDCs</a:t>
              </a:r>
              <a:r>
                <a:rPr lang="pt-BR" sz="1600" b="1" dirty="0">
                  <a:solidFill>
                    <a:srgbClr val="002060"/>
                  </a:solidFill>
                  <a:latin typeface="Bookman Old Style" panose="02050604050505020204" pitchFamily="18" charset="0"/>
                </a:rPr>
                <a:t>/</a:t>
              </a:r>
              <a:r>
                <a:rPr lang="pt-BR" sz="1600" b="1" dirty="0" err="1">
                  <a:solidFill>
                    <a:srgbClr val="002060"/>
                  </a:solidFill>
                  <a:latin typeface="Bookman Old Style" panose="02050604050505020204" pitchFamily="18" charset="0"/>
                </a:rPr>
                <a:t>INs</a:t>
              </a:r>
              <a:endParaRPr lang="pt-BR" sz="1200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22" name="Agrupar 34">
            <a:extLst>
              <a:ext uri="{FF2B5EF4-FFF2-40B4-BE49-F238E27FC236}">
                <a16:creationId xmlns="" xmlns:a16="http://schemas.microsoft.com/office/drawing/2014/main" id="{618218B6-3D4E-47C3-82EF-91AAC88B1F3D}"/>
              </a:ext>
            </a:extLst>
          </p:cNvPr>
          <p:cNvGrpSpPr/>
          <p:nvPr/>
        </p:nvGrpSpPr>
        <p:grpSpPr>
          <a:xfrm>
            <a:off x="1260279" y="5812976"/>
            <a:ext cx="2166467" cy="775092"/>
            <a:chOff x="8306087" y="811268"/>
            <a:chExt cx="2037805" cy="775092"/>
          </a:xfrm>
        </p:grpSpPr>
        <p:sp>
          <p:nvSpPr>
            <p:cNvPr id="23" name="CaixaDeTexto 35">
              <a:extLst>
                <a:ext uri="{FF2B5EF4-FFF2-40B4-BE49-F238E27FC236}">
                  <a16:creationId xmlns="" xmlns:a16="http://schemas.microsoft.com/office/drawing/2014/main" id="{B5178331-B3FE-4115-A4DD-9C21AF23CCCA}"/>
                </a:ext>
              </a:extLst>
            </p:cNvPr>
            <p:cNvSpPr txBox="1"/>
            <p:nvPr/>
          </p:nvSpPr>
          <p:spPr>
            <a:xfrm>
              <a:off x="8306087" y="811268"/>
              <a:ext cx="20378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200" b="1" dirty="0">
                  <a:solidFill>
                    <a:schemeClr val="bg1">
                      <a:lumMod val="50000"/>
                    </a:schemeClr>
                  </a:solidFill>
                  <a:latin typeface="Bookman Old Style" panose="02050604050505020204" pitchFamily="18" charset="0"/>
                </a:rPr>
                <a:t>1</a:t>
              </a:r>
            </a:p>
          </p:txBody>
        </p:sp>
        <p:sp>
          <p:nvSpPr>
            <p:cNvPr id="24" name="CaixaDeTexto 36">
              <a:extLst>
                <a:ext uri="{FF2B5EF4-FFF2-40B4-BE49-F238E27FC236}">
                  <a16:creationId xmlns="" xmlns:a16="http://schemas.microsoft.com/office/drawing/2014/main" id="{8BAECD5B-3FD9-4568-8FD2-2BBB0B24C502}"/>
                </a:ext>
              </a:extLst>
            </p:cNvPr>
            <p:cNvSpPr txBox="1"/>
            <p:nvPr/>
          </p:nvSpPr>
          <p:spPr>
            <a:xfrm>
              <a:off x="8732850" y="1001585"/>
              <a:ext cx="13988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>
                  <a:solidFill>
                    <a:schemeClr val="bg1">
                      <a:lumMod val="50000"/>
                    </a:schemeClr>
                  </a:solidFill>
                  <a:latin typeface="Bookman Old Style" panose="02050604050505020204" pitchFamily="18" charset="0"/>
                </a:rPr>
                <a:t>Despacho declaratório</a:t>
              </a:r>
              <a:endParaRPr lang="pt-BR" sz="1200" dirty="0">
                <a:solidFill>
                  <a:schemeClr val="bg1">
                    <a:lumMod val="50000"/>
                  </a:schemeClr>
                </a:solidFill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4181172" y="1631481"/>
            <a:ext cx="7888014" cy="4862759"/>
            <a:chOff x="3840893" y="1534992"/>
            <a:chExt cx="7888014" cy="4862759"/>
          </a:xfrm>
        </p:grpSpPr>
        <p:grpSp>
          <p:nvGrpSpPr>
            <p:cNvPr id="2" name="Grupo 1"/>
            <p:cNvGrpSpPr/>
            <p:nvPr/>
          </p:nvGrpSpPr>
          <p:grpSpPr>
            <a:xfrm>
              <a:off x="3840893" y="1534992"/>
              <a:ext cx="7888014" cy="4862759"/>
              <a:chOff x="3810000" y="1616868"/>
              <a:chExt cx="7888014" cy="4862759"/>
            </a:xfrm>
          </p:grpSpPr>
          <p:graphicFrame>
            <p:nvGraphicFramePr>
              <p:cNvPr id="7" name="Chart 6">
                <a:extLst>
                  <a:ext uri="{FF2B5EF4-FFF2-40B4-BE49-F238E27FC236}">
                    <a16:creationId xmlns="" xmlns:a16="http://schemas.microsoft.com/office/drawing/2014/main" id="{513E2E29-91FE-49BE-80F3-2C2EB81A5C4F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293571322"/>
                  </p:ext>
                </p:extLst>
              </p:nvPr>
            </p:nvGraphicFramePr>
            <p:xfrm>
              <a:off x="3810000" y="1616868"/>
              <a:ext cx="7888014" cy="486275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25" name="TextBox 24">
                <a:extLst>
                  <a:ext uri="{FF2B5EF4-FFF2-40B4-BE49-F238E27FC236}">
                    <a16:creationId xmlns="" xmlns:a16="http://schemas.microsoft.com/office/drawing/2014/main" id="{B077975F-DB2F-4095-B49D-C9C0B5FE3B33}"/>
                  </a:ext>
                </a:extLst>
              </p:cNvPr>
              <p:cNvSpPr txBox="1"/>
              <p:nvPr/>
            </p:nvSpPr>
            <p:spPr>
              <a:xfrm>
                <a:off x="4445876" y="3664041"/>
                <a:ext cx="3441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1</a:t>
                </a:r>
                <a:endParaRPr lang="pt-BR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="" xmlns:a16="http://schemas.microsoft.com/office/drawing/2014/main" id="{37BE3A6C-FA0F-49B8-A502-7F0389359EBA}"/>
                  </a:ext>
                </a:extLst>
              </p:cNvPr>
              <p:cNvSpPr txBox="1"/>
              <p:nvPr/>
            </p:nvSpPr>
            <p:spPr>
              <a:xfrm>
                <a:off x="5001217" y="3677621"/>
                <a:ext cx="3441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1</a:t>
                </a:r>
                <a:endParaRPr lang="pt-BR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id="{4A18439C-76A2-4588-B955-35BDD1753081}"/>
                  </a:ext>
                </a:extLst>
              </p:cNvPr>
              <p:cNvSpPr txBox="1"/>
              <p:nvPr/>
            </p:nvSpPr>
            <p:spPr>
              <a:xfrm>
                <a:off x="5730271" y="3495252"/>
                <a:ext cx="3441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</a:t>
                </a:r>
                <a:endParaRPr lang="pt-BR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B6866DCD-7027-4D5D-995F-CE3AD9E2FA87}"/>
                </a:ext>
              </a:extLst>
            </p:cNvPr>
            <p:cNvSpPr txBox="1"/>
            <p:nvPr/>
          </p:nvSpPr>
          <p:spPr>
            <a:xfrm>
              <a:off x="7637685" y="3429000"/>
              <a:ext cx="3441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</a:t>
              </a:r>
              <a:endParaRPr lang="pt-BR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4CBF5165-4C01-4073-9FF2-76AA5F5D6A9F}"/>
                </a:ext>
              </a:extLst>
            </p:cNvPr>
            <p:cNvSpPr txBox="1"/>
            <p:nvPr/>
          </p:nvSpPr>
          <p:spPr>
            <a:xfrm>
              <a:off x="8292312" y="3264034"/>
              <a:ext cx="3441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</a:t>
              </a:r>
              <a:endParaRPr lang="pt-BR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613181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42">
            <a:extLst>
              <a:ext uri="{FF2B5EF4-FFF2-40B4-BE49-F238E27FC236}">
                <a16:creationId xmlns="" xmlns:a16="http://schemas.microsoft.com/office/drawing/2014/main" id="{BF07570E-BFE1-49AF-9758-5AD48CE66DD0}"/>
              </a:ext>
            </a:extLst>
          </p:cNvPr>
          <p:cNvSpPr/>
          <p:nvPr/>
        </p:nvSpPr>
        <p:spPr>
          <a:xfrm>
            <a:off x="0" y="2869"/>
            <a:ext cx="12192000" cy="119531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990033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7B3B405F-1479-40D1-9108-4871464E8D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31" b="89870" l="9980" r="89817">
                        <a14:foregroundMark x1="48473" y1="8831" x2="48473" y2="8831"/>
                        <a14:foregroundMark x1="42770" y1="8831" x2="50713" y2="1090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V="1">
            <a:off x="-393019" y="-690518"/>
            <a:ext cx="2479376" cy="1944114"/>
          </a:xfrm>
          <a:prstGeom prst="rect">
            <a:avLst/>
          </a:prstGeom>
        </p:spPr>
      </p:pic>
      <p:sp>
        <p:nvSpPr>
          <p:cNvPr id="6" name="CaixaDeTexto 6">
            <a:extLst>
              <a:ext uri="{FF2B5EF4-FFF2-40B4-BE49-F238E27FC236}">
                <a16:creationId xmlns="" xmlns:a16="http://schemas.microsoft.com/office/drawing/2014/main" id="{010D1054-B868-4CC3-A9C1-57DB315AAF08}"/>
              </a:ext>
            </a:extLst>
          </p:cNvPr>
          <p:cNvSpPr txBox="1"/>
          <p:nvPr/>
        </p:nvSpPr>
        <p:spPr>
          <a:xfrm>
            <a:off x="2086357" y="-76978"/>
            <a:ext cx="8522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rgbClr val="002060"/>
                </a:solidFill>
                <a:latin typeface="Berlin Sans FB" panose="020E0602020502020306" pitchFamily="34" charset="0"/>
              </a:rPr>
              <a:t>Instrumentos Regulatórios publicados</a:t>
            </a:r>
          </a:p>
          <a:p>
            <a:pPr algn="ctr"/>
            <a:r>
              <a:rPr lang="en-US" sz="4000" dirty="0">
                <a:solidFill>
                  <a:srgbClr val="002060"/>
                </a:solidFill>
                <a:latin typeface="Berlin Sans FB" panose="020E0602020502020306" pitchFamily="34" charset="0"/>
              </a:rPr>
              <a:t>D</a:t>
            </a:r>
            <a:r>
              <a:rPr lang="pt-BR" sz="40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ez</a:t>
            </a:r>
            <a:r>
              <a:rPr lang="pt-BR" sz="4000" dirty="0">
                <a:solidFill>
                  <a:srgbClr val="002060"/>
                </a:solidFill>
                <a:latin typeface="Berlin Sans FB" panose="020E0602020502020306" pitchFamily="34" charset="0"/>
              </a:rPr>
              <a:t>/2017 – </a:t>
            </a:r>
            <a:r>
              <a:rPr lang="pt-BR" sz="40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Abr</a:t>
            </a:r>
            <a:r>
              <a:rPr lang="pt-BR" sz="4000" dirty="0">
                <a:solidFill>
                  <a:srgbClr val="002060"/>
                </a:solidFill>
                <a:latin typeface="Berlin Sans FB" panose="020E0602020502020306" pitchFamily="34" charset="0"/>
              </a:rPr>
              <a:t>/2018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FAD7AB12-8C12-4093-9EC8-2CE74B9C4A89}"/>
              </a:ext>
            </a:extLst>
          </p:cNvPr>
          <p:cNvGrpSpPr/>
          <p:nvPr/>
        </p:nvGrpSpPr>
        <p:grpSpPr>
          <a:xfrm>
            <a:off x="4298308" y="305463"/>
            <a:ext cx="3909151" cy="2837528"/>
            <a:chOff x="271825" y="117632"/>
            <a:chExt cx="2853685" cy="2925813"/>
          </a:xfrm>
        </p:grpSpPr>
        <p:sp>
          <p:nvSpPr>
            <p:cNvPr id="12" name="CaixaDeTexto 36">
              <a:extLst>
                <a:ext uri="{FF2B5EF4-FFF2-40B4-BE49-F238E27FC236}">
                  <a16:creationId xmlns="" xmlns:a16="http://schemas.microsoft.com/office/drawing/2014/main" id="{4EEA9652-D096-42BF-AF0D-D4B089C0F047}"/>
                </a:ext>
              </a:extLst>
            </p:cNvPr>
            <p:cNvSpPr txBox="1"/>
            <p:nvPr/>
          </p:nvSpPr>
          <p:spPr>
            <a:xfrm rot="16200000">
              <a:off x="-537492" y="926949"/>
              <a:ext cx="2292666" cy="674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5400" b="1" dirty="0">
                  <a:solidFill>
                    <a:schemeClr val="accent6">
                      <a:lumMod val="75000"/>
                    </a:schemeClr>
                  </a:solidFill>
                  <a:latin typeface="Bookman Old Style" panose="02050604050505020204" pitchFamily="18" charset="0"/>
                </a:rPr>
                <a:t>39</a:t>
              </a:r>
              <a:endParaRPr lang="pt-BR" sz="5400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10" name="CaixaDeTexto 36">
              <a:extLst>
                <a:ext uri="{FF2B5EF4-FFF2-40B4-BE49-F238E27FC236}">
                  <a16:creationId xmlns="" xmlns:a16="http://schemas.microsoft.com/office/drawing/2014/main" id="{08758CFB-C96A-4EFE-AE60-C042E7D44AFE}"/>
                </a:ext>
              </a:extLst>
            </p:cNvPr>
            <p:cNvSpPr txBox="1"/>
            <p:nvPr/>
          </p:nvSpPr>
          <p:spPr>
            <a:xfrm>
              <a:off x="832844" y="1350674"/>
              <a:ext cx="2292666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800" b="1" dirty="0">
                  <a:solidFill>
                    <a:srgbClr val="FF0000"/>
                  </a:solidFill>
                  <a:latin typeface="Bookman Old Style" panose="02050604050505020204" pitchFamily="18" charset="0"/>
                </a:rPr>
                <a:t>Instrumentos regulatórios </a:t>
              </a:r>
              <a:r>
                <a:rPr lang="pt-BR" sz="2000" dirty="0">
                  <a:latin typeface="Bookman Old Style" panose="02050604050505020204" pitchFamily="18" charset="0"/>
                </a:rPr>
                <a:t>publicados</a:t>
              </a:r>
            </a:p>
            <a:p>
              <a:endParaRPr lang="pt-BR" sz="2800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13" name="Agrupar 29">
            <a:extLst>
              <a:ext uri="{FF2B5EF4-FFF2-40B4-BE49-F238E27FC236}">
                <a16:creationId xmlns="" xmlns:a16="http://schemas.microsoft.com/office/drawing/2014/main" id="{61B45E7A-D0B4-4116-94CA-F9E81FB12E77}"/>
              </a:ext>
            </a:extLst>
          </p:cNvPr>
          <p:cNvGrpSpPr/>
          <p:nvPr/>
        </p:nvGrpSpPr>
        <p:grpSpPr>
          <a:xfrm>
            <a:off x="3371177" y="3896942"/>
            <a:ext cx="2612439" cy="1335528"/>
            <a:chOff x="8579914" y="748223"/>
            <a:chExt cx="2457294" cy="1335528"/>
          </a:xfrm>
          <a:noFill/>
        </p:grpSpPr>
        <p:sp>
          <p:nvSpPr>
            <p:cNvPr id="14" name="CaixaDeTexto 30">
              <a:extLst>
                <a:ext uri="{FF2B5EF4-FFF2-40B4-BE49-F238E27FC236}">
                  <a16:creationId xmlns="" xmlns:a16="http://schemas.microsoft.com/office/drawing/2014/main" id="{A682B448-67F1-4089-8E58-8F16DE554008}"/>
                </a:ext>
              </a:extLst>
            </p:cNvPr>
            <p:cNvSpPr txBox="1"/>
            <p:nvPr/>
          </p:nvSpPr>
          <p:spPr>
            <a:xfrm>
              <a:off x="8999403" y="748223"/>
              <a:ext cx="2037805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pt-BR" sz="4800" b="1" dirty="0">
                  <a:solidFill>
                    <a:schemeClr val="accent6">
                      <a:lumMod val="75000"/>
                    </a:schemeClr>
                  </a:solidFill>
                  <a:latin typeface="Bookman Old Style" panose="02050604050505020204" pitchFamily="18" charset="0"/>
                </a:rPr>
                <a:t>25</a:t>
              </a:r>
            </a:p>
          </p:txBody>
        </p:sp>
        <p:sp>
          <p:nvSpPr>
            <p:cNvPr id="15" name="CaixaDeTexto 31">
              <a:extLst>
                <a:ext uri="{FF2B5EF4-FFF2-40B4-BE49-F238E27FC236}">
                  <a16:creationId xmlns="" xmlns:a16="http://schemas.microsoft.com/office/drawing/2014/main" id="{838B6C5E-22B6-49A8-B5BA-1975AA8BEFA0}"/>
                </a:ext>
              </a:extLst>
            </p:cNvPr>
            <p:cNvSpPr txBox="1"/>
            <p:nvPr/>
          </p:nvSpPr>
          <p:spPr>
            <a:xfrm>
              <a:off x="8579914" y="1437420"/>
              <a:ext cx="1876312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chemeClr val="accent6">
                      <a:lumMod val="75000"/>
                    </a:schemeClr>
                  </a:solidFill>
                  <a:latin typeface="Bookman Old Style" panose="02050604050505020204" pitchFamily="18" charset="0"/>
                </a:rPr>
                <a:t>Temas</a:t>
              </a: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Bookman Old Style" panose="02050604050505020204" pitchFamily="18" charset="0"/>
                </a:rPr>
                <a:t> </a:t>
              </a:r>
              <a:r>
                <a:rPr lang="pt-BR" b="1" dirty="0">
                  <a:solidFill>
                    <a:schemeClr val="accent6">
                      <a:lumMod val="75000"/>
                    </a:schemeClr>
                  </a:solidFill>
                  <a:latin typeface="Bookman Old Style" panose="02050604050505020204" pitchFamily="18" charset="0"/>
                </a:rPr>
                <a:t> da AR 2017/2020</a:t>
              </a:r>
              <a:endParaRPr lang="pt-BR" sz="1400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19" name="Agrupar 18">
            <a:extLst>
              <a:ext uri="{FF2B5EF4-FFF2-40B4-BE49-F238E27FC236}">
                <a16:creationId xmlns="" xmlns:a16="http://schemas.microsoft.com/office/drawing/2014/main" id="{CD04A3DE-84E8-437E-A048-7A58EF56D2C6}"/>
              </a:ext>
            </a:extLst>
          </p:cNvPr>
          <p:cNvGrpSpPr/>
          <p:nvPr/>
        </p:nvGrpSpPr>
        <p:grpSpPr>
          <a:xfrm>
            <a:off x="5204143" y="2952374"/>
            <a:ext cx="2286668" cy="1061919"/>
            <a:chOff x="8218025" y="897678"/>
            <a:chExt cx="2150867" cy="1061919"/>
          </a:xfrm>
        </p:grpSpPr>
        <p:sp>
          <p:nvSpPr>
            <p:cNvPr id="20" name="CaixaDeTexto 19">
              <a:extLst>
                <a:ext uri="{FF2B5EF4-FFF2-40B4-BE49-F238E27FC236}">
                  <a16:creationId xmlns="" xmlns:a16="http://schemas.microsoft.com/office/drawing/2014/main" id="{331163DD-C27B-4197-B482-0C4F0D1A3BF6}"/>
                </a:ext>
              </a:extLst>
            </p:cNvPr>
            <p:cNvSpPr txBox="1"/>
            <p:nvPr/>
          </p:nvSpPr>
          <p:spPr>
            <a:xfrm>
              <a:off x="8331087" y="897678"/>
              <a:ext cx="203780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4800" b="1" dirty="0">
                  <a:solidFill>
                    <a:schemeClr val="accent5">
                      <a:lumMod val="50000"/>
                    </a:schemeClr>
                  </a:solidFill>
                  <a:latin typeface="Bookman Old Style" panose="02050604050505020204" pitchFamily="18" charset="0"/>
                </a:rPr>
                <a:t>30</a:t>
              </a:r>
            </a:p>
          </p:txBody>
        </p:sp>
        <p:sp>
          <p:nvSpPr>
            <p:cNvPr id="21" name="CaixaDeTexto 20">
              <a:extLst>
                <a:ext uri="{FF2B5EF4-FFF2-40B4-BE49-F238E27FC236}">
                  <a16:creationId xmlns="" xmlns:a16="http://schemas.microsoft.com/office/drawing/2014/main" id="{4795B5A6-4E3A-4612-8067-80BCB29F3082}"/>
                </a:ext>
              </a:extLst>
            </p:cNvPr>
            <p:cNvSpPr txBox="1"/>
            <p:nvPr/>
          </p:nvSpPr>
          <p:spPr>
            <a:xfrm>
              <a:off x="8218025" y="1436377"/>
              <a:ext cx="16770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800" b="1" dirty="0">
                  <a:solidFill>
                    <a:srgbClr val="002060"/>
                  </a:solidFill>
                  <a:latin typeface="Bookman Old Style" panose="02050604050505020204" pitchFamily="18" charset="0"/>
                </a:rPr>
                <a:t>temas</a:t>
              </a:r>
              <a:endParaRPr lang="pt-BR" sz="2000" dirty="0">
                <a:latin typeface="Bookman Old Style" panose="02050604050505020204" pitchFamily="18" charset="0"/>
              </a:endParaRPr>
            </a:p>
          </p:txBody>
        </p:sp>
      </p:grpSp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9BCF9FDE-69B3-4F13-9B73-23A73967F9A5}"/>
              </a:ext>
            </a:extLst>
          </p:cNvPr>
          <p:cNvCxnSpPr>
            <a:cxnSpLocks/>
          </p:cNvCxnSpPr>
          <p:nvPr/>
        </p:nvCxnSpPr>
        <p:spPr>
          <a:xfrm flipH="1">
            <a:off x="3759776" y="2869292"/>
            <a:ext cx="4447683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A95E6A4A-1E4C-43F9-BE2B-CCB0873F5E68}"/>
              </a:ext>
            </a:extLst>
          </p:cNvPr>
          <p:cNvSpPr/>
          <p:nvPr/>
        </p:nvSpPr>
        <p:spPr>
          <a:xfrm rot="254402">
            <a:off x="82206" y="1174332"/>
            <a:ext cx="2907800" cy="11045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n>
                  <a:solidFill>
                    <a:schemeClr val="bg1"/>
                  </a:solidFill>
                </a:ln>
              </a:rPr>
              <a:t>DESTAQUES</a:t>
            </a:r>
            <a:endParaRPr lang="pt-BR" sz="3600" dirty="0">
              <a:ln>
                <a:solidFill>
                  <a:schemeClr val="bg1"/>
                </a:solidFill>
              </a:ln>
            </a:endParaRPr>
          </a:p>
        </p:txBody>
      </p:sp>
      <p:grpSp>
        <p:nvGrpSpPr>
          <p:cNvPr id="35" name="Agrupar 29">
            <a:extLst>
              <a:ext uri="{FF2B5EF4-FFF2-40B4-BE49-F238E27FC236}">
                <a16:creationId xmlns="" xmlns:a16="http://schemas.microsoft.com/office/drawing/2014/main" id="{069CCAEF-B360-48C2-BC4F-8B66F8E4B247}"/>
              </a:ext>
            </a:extLst>
          </p:cNvPr>
          <p:cNvGrpSpPr/>
          <p:nvPr/>
        </p:nvGrpSpPr>
        <p:grpSpPr>
          <a:xfrm>
            <a:off x="6347466" y="3866452"/>
            <a:ext cx="2785861" cy="1335528"/>
            <a:chOff x="8579914" y="748223"/>
            <a:chExt cx="2620420" cy="1335528"/>
          </a:xfrm>
          <a:noFill/>
        </p:grpSpPr>
        <p:sp>
          <p:nvSpPr>
            <p:cNvPr id="36" name="CaixaDeTexto 30">
              <a:extLst>
                <a:ext uri="{FF2B5EF4-FFF2-40B4-BE49-F238E27FC236}">
                  <a16:creationId xmlns="" xmlns:a16="http://schemas.microsoft.com/office/drawing/2014/main" id="{C28928C0-F5A7-44B0-96F5-878A2E5FB429}"/>
                </a:ext>
              </a:extLst>
            </p:cNvPr>
            <p:cNvSpPr txBox="1"/>
            <p:nvPr/>
          </p:nvSpPr>
          <p:spPr>
            <a:xfrm>
              <a:off x="9162529" y="748223"/>
              <a:ext cx="2037805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pt-BR" sz="4800" b="1" dirty="0">
                  <a:solidFill>
                    <a:srgbClr val="990033"/>
                  </a:solidFill>
                  <a:latin typeface="Bookman Old Style" panose="02050604050505020204" pitchFamily="18" charset="0"/>
                </a:rPr>
                <a:t>5</a:t>
              </a:r>
            </a:p>
          </p:txBody>
        </p:sp>
        <p:sp>
          <p:nvSpPr>
            <p:cNvPr id="37" name="CaixaDeTexto 31">
              <a:extLst>
                <a:ext uri="{FF2B5EF4-FFF2-40B4-BE49-F238E27FC236}">
                  <a16:creationId xmlns="" xmlns:a16="http://schemas.microsoft.com/office/drawing/2014/main" id="{EFDA6B8E-8F8E-4185-AD49-A64C80D060AA}"/>
                </a:ext>
              </a:extLst>
            </p:cNvPr>
            <p:cNvSpPr txBox="1"/>
            <p:nvPr/>
          </p:nvSpPr>
          <p:spPr>
            <a:xfrm>
              <a:off x="8579914" y="1437420"/>
              <a:ext cx="1876312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rgbClr val="990033"/>
                  </a:solidFill>
                  <a:latin typeface="Bookman Old Style" panose="02050604050505020204" pitchFamily="18" charset="0"/>
                </a:rPr>
                <a:t>Temas</a:t>
              </a:r>
              <a:r>
                <a:rPr lang="en-US" b="1" dirty="0">
                  <a:solidFill>
                    <a:srgbClr val="990033"/>
                  </a:solidFill>
                  <a:latin typeface="Bookman Old Style" panose="02050604050505020204" pitchFamily="18" charset="0"/>
                </a:rPr>
                <a:t> fora</a:t>
              </a:r>
              <a:r>
                <a:rPr lang="pt-BR" b="1" dirty="0">
                  <a:solidFill>
                    <a:srgbClr val="990033"/>
                  </a:solidFill>
                  <a:latin typeface="Bookman Old Style" panose="02050604050505020204" pitchFamily="18" charset="0"/>
                </a:rPr>
                <a:t> da AR 2017/2020</a:t>
              </a:r>
              <a:endParaRPr lang="pt-BR" sz="1400" dirty="0">
                <a:solidFill>
                  <a:srgbClr val="990033"/>
                </a:solidFill>
                <a:latin typeface="Bookman Old Style" panose="02050604050505020204" pitchFamily="18" charset="0"/>
              </a:endParaRP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215A0A58-5A83-4E8D-802C-1AD7CC053BF7}"/>
              </a:ext>
            </a:extLst>
          </p:cNvPr>
          <p:cNvSpPr/>
          <p:nvPr/>
        </p:nvSpPr>
        <p:spPr>
          <a:xfrm rot="21062027">
            <a:off x="8369840" y="4584752"/>
            <a:ext cx="3637887" cy="182894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n>
                  <a:solidFill>
                    <a:schemeClr val="bg1"/>
                  </a:solidFill>
                </a:ln>
              </a:rPr>
              <a:t>Previsibilidade</a:t>
            </a:r>
            <a:r>
              <a:rPr lang="en-US" sz="3600" dirty="0">
                <a:ln>
                  <a:solidFill>
                    <a:schemeClr val="bg1"/>
                  </a:solidFill>
                </a:ln>
              </a:rPr>
              <a:t> </a:t>
            </a:r>
            <a:r>
              <a:rPr lang="en-US" sz="3600" dirty="0" err="1">
                <a:ln>
                  <a:solidFill>
                    <a:schemeClr val="bg1"/>
                  </a:solidFill>
                </a:ln>
              </a:rPr>
              <a:t>regulatória</a:t>
            </a:r>
            <a:r>
              <a:rPr lang="en-US" sz="3600" dirty="0">
                <a:ln>
                  <a:solidFill>
                    <a:schemeClr val="bg1"/>
                  </a:solidFill>
                </a:ln>
              </a:rPr>
              <a:t> de 85%</a:t>
            </a:r>
            <a:endParaRPr lang="pt-BR" sz="3600" dirty="0">
              <a:ln>
                <a:solidFill>
                  <a:schemeClr val="bg1"/>
                </a:solidFill>
              </a:ln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C915765B-6514-4ACF-AD7B-6F74147B594C}"/>
              </a:ext>
            </a:extLst>
          </p:cNvPr>
          <p:cNvGrpSpPr/>
          <p:nvPr/>
        </p:nvGrpSpPr>
        <p:grpSpPr>
          <a:xfrm>
            <a:off x="2998152" y="5254551"/>
            <a:ext cx="3839955" cy="1077218"/>
            <a:chOff x="230845" y="1648766"/>
            <a:chExt cx="2803172" cy="1110734"/>
          </a:xfrm>
        </p:grpSpPr>
        <p:sp>
          <p:nvSpPr>
            <p:cNvPr id="41" name="CaixaDeTexto 36">
              <a:extLst>
                <a:ext uri="{FF2B5EF4-FFF2-40B4-BE49-F238E27FC236}">
                  <a16:creationId xmlns="" xmlns:a16="http://schemas.microsoft.com/office/drawing/2014/main" id="{DEEF372F-1ECB-486E-807E-FC1EE6286A6D}"/>
                </a:ext>
              </a:extLst>
            </p:cNvPr>
            <p:cNvSpPr txBox="1"/>
            <p:nvPr/>
          </p:nvSpPr>
          <p:spPr>
            <a:xfrm>
              <a:off x="230845" y="1651355"/>
              <a:ext cx="1623148" cy="666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accent6"/>
                  </a:solidFill>
                  <a:latin typeface="Bookman Old Style" panose="02050604050505020204" pitchFamily="18" charset="0"/>
                </a:rPr>
                <a:t>3</a:t>
              </a:r>
              <a:r>
                <a:rPr lang="pt-BR" sz="3600" b="1" dirty="0">
                  <a:solidFill>
                    <a:schemeClr val="accent6"/>
                  </a:solidFill>
                  <a:latin typeface="Bookman Old Style" panose="02050604050505020204" pitchFamily="18" charset="0"/>
                </a:rPr>
                <a:t>3</a:t>
              </a:r>
              <a:endParaRPr lang="pt-BR" sz="3600" dirty="0">
                <a:solidFill>
                  <a:schemeClr val="accent6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42" name="CaixaDeTexto 36">
              <a:extLst>
                <a:ext uri="{FF2B5EF4-FFF2-40B4-BE49-F238E27FC236}">
                  <a16:creationId xmlns="" xmlns:a16="http://schemas.microsoft.com/office/drawing/2014/main" id="{3713B528-56C4-4B0B-A9C5-47418F7839BD}"/>
                </a:ext>
              </a:extLst>
            </p:cNvPr>
            <p:cNvSpPr txBox="1"/>
            <p:nvPr/>
          </p:nvSpPr>
          <p:spPr>
            <a:xfrm>
              <a:off x="741351" y="1648766"/>
              <a:ext cx="2292666" cy="11107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>
                  <a:solidFill>
                    <a:schemeClr val="accent6"/>
                  </a:solidFill>
                  <a:latin typeface="Bookman Old Style" panose="02050604050505020204" pitchFamily="18" charset="0"/>
                </a:rPr>
                <a:t>Instrumentos </a:t>
              </a:r>
            </a:p>
            <a:p>
              <a:r>
                <a:rPr lang="pt-BR" sz="1600" b="1" dirty="0">
                  <a:solidFill>
                    <a:schemeClr val="accent6"/>
                  </a:solidFill>
                  <a:latin typeface="Bookman Old Style" panose="02050604050505020204" pitchFamily="18" charset="0"/>
                </a:rPr>
                <a:t>Regulatórios</a:t>
              </a:r>
            </a:p>
            <a:p>
              <a:r>
                <a:rPr lang="pt-BR" sz="1600" b="1" dirty="0">
                  <a:solidFill>
                    <a:schemeClr val="accent6"/>
                  </a:solidFill>
                  <a:latin typeface="Bookman Old Style" panose="02050604050505020204" pitchFamily="18" charset="0"/>
                </a:rPr>
                <a:t> </a:t>
              </a:r>
              <a:r>
                <a:rPr lang="pt-BR" sz="1200" dirty="0">
                  <a:solidFill>
                    <a:schemeClr val="accent6"/>
                  </a:solidFill>
                  <a:latin typeface="Bookman Old Style" panose="02050604050505020204" pitchFamily="18" charset="0"/>
                </a:rPr>
                <a:t>publicados</a:t>
              </a:r>
            </a:p>
            <a:p>
              <a:endParaRPr lang="pt-BR" sz="1600" dirty="0">
                <a:solidFill>
                  <a:schemeClr val="accent6"/>
                </a:solidFill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728C5843-9775-4655-B024-2F0C9930D8F8}"/>
              </a:ext>
            </a:extLst>
          </p:cNvPr>
          <p:cNvGrpSpPr/>
          <p:nvPr/>
        </p:nvGrpSpPr>
        <p:grpSpPr>
          <a:xfrm>
            <a:off x="6233111" y="5202464"/>
            <a:ext cx="3620593" cy="1112371"/>
            <a:chOff x="390979" y="1612519"/>
            <a:chExt cx="2643038" cy="1146981"/>
          </a:xfrm>
        </p:grpSpPr>
        <p:sp>
          <p:nvSpPr>
            <p:cNvPr id="44" name="CaixaDeTexto 36">
              <a:extLst>
                <a:ext uri="{FF2B5EF4-FFF2-40B4-BE49-F238E27FC236}">
                  <a16:creationId xmlns="" xmlns:a16="http://schemas.microsoft.com/office/drawing/2014/main" id="{EDF2A508-420B-4776-A0E9-F93BEEA7BE36}"/>
                </a:ext>
              </a:extLst>
            </p:cNvPr>
            <p:cNvSpPr txBox="1"/>
            <p:nvPr/>
          </p:nvSpPr>
          <p:spPr>
            <a:xfrm>
              <a:off x="390979" y="1612519"/>
              <a:ext cx="1623148" cy="666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D60047"/>
                  </a:solidFill>
                  <a:latin typeface="Bookman Old Style" panose="02050604050505020204" pitchFamily="18" charset="0"/>
                </a:rPr>
                <a:t>6</a:t>
              </a:r>
              <a:endParaRPr lang="pt-BR" sz="3600" dirty="0">
                <a:solidFill>
                  <a:srgbClr val="D60047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45" name="CaixaDeTexto 36">
              <a:extLst>
                <a:ext uri="{FF2B5EF4-FFF2-40B4-BE49-F238E27FC236}">
                  <a16:creationId xmlns="" xmlns:a16="http://schemas.microsoft.com/office/drawing/2014/main" id="{0DD5A9EA-0B3F-43CF-A1E3-1FC1D5250320}"/>
                </a:ext>
              </a:extLst>
            </p:cNvPr>
            <p:cNvSpPr txBox="1"/>
            <p:nvPr/>
          </p:nvSpPr>
          <p:spPr>
            <a:xfrm>
              <a:off x="741351" y="1648766"/>
              <a:ext cx="2292666" cy="11107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>
                  <a:solidFill>
                    <a:srgbClr val="D60047"/>
                  </a:solidFill>
                  <a:latin typeface="Bookman Old Style" panose="02050604050505020204" pitchFamily="18" charset="0"/>
                </a:rPr>
                <a:t>Instrumentos </a:t>
              </a:r>
            </a:p>
            <a:p>
              <a:r>
                <a:rPr lang="pt-BR" sz="1600" b="1" dirty="0">
                  <a:solidFill>
                    <a:srgbClr val="D60047"/>
                  </a:solidFill>
                  <a:latin typeface="Bookman Old Style" panose="02050604050505020204" pitchFamily="18" charset="0"/>
                </a:rPr>
                <a:t>Regulatórios</a:t>
              </a:r>
            </a:p>
            <a:p>
              <a:r>
                <a:rPr lang="pt-BR" sz="1600" b="1" dirty="0">
                  <a:solidFill>
                    <a:srgbClr val="D60047"/>
                  </a:solidFill>
                  <a:latin typeface="Bookman Old Style" panose="02050604050505020204" pitchFamily="18" charset="0"/>
                </a:rPr>
                <a:t> </a:t>
              </a:r>
              <a:r>
                <a:rPr lang="pt-BR" sz="1200" dirty="0">
                  <a:solidFill>
                    <a:srgbClr val="D60047"/>
                  </a:solidFill>
                  <a:latin typeface="Bookman Old Style" panose="02050604050505020204" pitchFamily="18" charset="0"/>
                </a:rPr>
                <a:t>publicados</a:t>
              </a:r>
            </a:p>
            <a:p>
              <a:endParaRPr lang="pt-BR" sz="1600" dirty="0">
                <a:solidFill>
                  <a:srgbClr val="D60047"/>
                </a:solidFill>
                <a:latin typeface="Bookman Old Style" panose="02050604050505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782837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1D30AD4-CE51-4EEA-AE3E-5611AC7234C2}"/>
              </a:ext>
            </a:extLst>
          </p:cNvPr>
          <p:cNvSpPr/>
          <p:nvPr/>
        </p:nvSpPr>
        <p:spPr>
          <a:xfrm>
            <a:off x="286407" y="2529723"/>
            <a:ext cx="1161918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pt-BR" sz="2200" dirty="0"/>
              <a:t>Alteração da RDC nº 177, de 21 de setembro de 2017, que dispõe sobre a proibição do ingrediente ativo </a:t>
            </a:r>
            <a:r>
              <a:rPr lang="pt-BR" sz="2200" dirty="0" err="1"/>
              <a:t>Paraquate</a:t>
            </a:r>
            <a:r>
              <a:rPr lang="pt-BR" sz="2200" dirty="0"/>
              <a:t> em produtos agrotóxicos no país e sobre as medidas transitórias de mitigação de riscos.  </a:t>
            </a:r>
            <a:r>
              <a:rPr lang="pt-BR" sz="2200" b="1" dirty="0">
                <a:solidFill>
                  <a:srgbClr val="990033"/>
                </a:solidFill>
              </a:rPr>
              <a:t>(ALTERAÇÃO DE PRAZO</a:t>
            </a:r>
            <a:r>
              <a:rPr lang="pt-BR" sz="2200" b="1" dirty="0" smtClean="0">
                <a:solidFill>
                  <a:srgbClr val="990033"/>
                </a:solidFill>
              </a:rPr>
              <a:t>) (RDC aprovada na mesma ROP da AR 17/20)</a:t>
            </a:r>
            <a:endParaRPr lang="pt-BR" sz="2200" b="1" dirty="0">
              <a:solidFill>
                <a:srgbClr val="990033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pt-BR" sz="2200" dirty="0"/>
              <a:t>Guia de submissão do parecer de avaliação técnica da empresa (PATE)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BR" sz="2200" dirty="0"/>
              <a:t>Altera a Resolução - RDC n° 26, de 13 de maio de 2014, que dispõe sobre o registro de medicamentos fitoterápicos e o registro e a notificação de produtos tradicionais fitoterápicos. </a:t>
            </a:r>
            <a:r>
              <a:rPr lang="pt-BR" sz="2200" b="1" dirty="0">
                <a:solidFill>
                  <a:srgbClr val="990033"/>
                </a:solidFill>
              </a:rPr>
              <a:t>(ALTERAÇÃO DE PRAZO)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BR" sz="2200" dirty="0"/>
              <a:t>Nomeia as empresas que farão parte da fase experimental do Sistema Nacional de Controle de Medicamentos (SNCM)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BR" sz="2200" dirty="0"/>
              <a:t>Responsabilidades dos entes federados no exercício das funções de vigilância sanitária no âmbito do Sistema Nacional de Vigilância Sanitária - SNVS e alteração do seu prazo de início de vigência. </a:t>
            </a:r>
            <a:r>
              <a:rPr lang="pt-BR" sz="2200" b="1" dirty="0">
                <a:solidFill>
                  <a:srgbClr val="990033"/>
                </a:solidFill>
              </a:rPr>
              <a:t>(ALTERAÇÃO DE PRAZO)</a:t>
            </a:r>
          </a:p>
        </p:txBody>
      </p:sp>
      <p:sp>
        <p:nvSpPr>
          <p:cNvPr id="4" name="Retângulo 42">
            <a:extLst>
              <a:ext uri="{FF2B5EF4-FFF2-40B4-BE49-F238E27FC236}">
                <a16:creationId xmlns="" xmlns:a16="http://schemas.microsoft.com/office/drawing/2014/main" id="{BF07570E-BFE1-49AF-9758-5AD48CE66DD0}"/>
              </a:ext>
            </a:extLst>
          </p:cNvPr>
          <p:cNvSpPr/>
          <p:nvPr/>
        </p:nvSpPr>
        <p:spPr>
          <a:xfrm>
            <a:off x="0" y="2869"/>
            <a:ext cx="12192000" cy="119531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990033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7B3B405F-1479-40D1-9108-4871464E8D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31" b="89870" l="9980" r="89817">
                        <a14:foregroundMark x1="48473" y1="8831" x2="48473" y2="8831"/>
                        <a14:foregroundMark x1="42770" y1="8831" x2="50713" y2="1090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V="1">
            <a:off x="-393019" y="-690518"/>
            <a:ext cx="2479376" cy="1944114"/>
          </a:xfrm>
          <a:prstGeom prst="rect">
            <a:avLst/>
          </a:prstGeom>
        </p:spPr>
      </p:pic>
      <p:sp>
        <p:nvSpPr>
          <p:cNvPr id="6" name="CaixaDeTexto 6">
            <a:extLst>
              <a:ext uri="{FF2B5EF4-FFF2-40B4-BE49-F238E27FC236}">
                <a16:creationId xmlns="" xmlns:a16="http://schemas.microsoft.com/office/drawing/2014/main" id="{010D1054-B868-4CC3-A9C1-57DB315AAF08}"/>
              </a:ext>
            </a:extLst>
          </p:cNvPr>
          <p:cNvSpPr txBox="1"/>
          <p:nvPr/>
        </p:nvSpPr>
        <p:spPr>
          <a:xfrm>
            <a:off x="2086357" y="-76978"/>
            <a:ext cx="8522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rgbClr val="002060"/>
                </a:solidFill>
                <a:latin typeface="Berlin Sans FB" panose="020E0602020502020306" pitchFamily="34" charset="0"/>
              </a:rPr>
              <a:t>Instrumentos Regulatórios publicados</a:t>
            </a:r>
          </a:p>
          <a:p>
            <a:pPr algn="ctr"/>
            <a:r>
              <a:rPr lang="en-US" sz="4000" dirty="0">
                <a:solidFill>
                  <a:srgbClr val="002060"/>
                </a:solidFill>
                <a:latin typeface="Berlin Sans FB" panose="020E0602020502020306" pitchFamily="34" charset="0"/>
              </a:rPr>
              <a:t>D</a:t>
            </a:r>
            <a:r>
              <a:rPr lang="pt-BR" sz="40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ez</a:t>
            </a:r>
            <a:r>
              <a:rPr lang="pt-BR" sz="4000" dirty="0">
                <a:solidFill>
                  <a:srgbClr val="002060"/>
                </a:solidFill>
                <a:latin typeface="Berlin Sans FB" panose="020E0602020502020306" pitchFamily="34" charset="0"/>
              </a:rPr>
              <a:t>/2017 – </a:t>
            </a:r>
            <a:r>
              <a:rPr lang="pt-BR" sz="40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Abr</a:t>
            </a:r>
            <a:r>
              <a:rPr lang="pt-BR" sz="4000" dirty="0">
                <a:solidFill>
                  <a:srgbClr val="002060"/>
                </a:solidFill>
                <a:latin typeface="Berlin Sans FB" panose="020E0602020502020306" pitchFamily="34" charset="0"/>
              </a:rPr>
              <a:t>/2018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9BCF9FDE-69B3-4F13-9B73-23A73967F9A5}"/>
              </a:ext>
            </a:extLst>
          </p:cNvPr>
          <p:cNvCxnSpPr>
            <a:cxnSpLocks/>
          </p:cNvCxnSpPr>
          <p:nvPr/>
        </p:nvCxnSpPr>
        <p:spPr>
          <a:xfrm flipH="1">
            <a:off x="3026861" y="2474306"/>
            <a:ext cx="8766349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A95E6A4A-1E4C-43F9-BE2B-CCB0873F5E68}"/>
              </a:ext>
            </a:extLst>
          </p:cNvPr>
          <p:cNvSpPr/>
          <p:nvPr/>
        </p:nvSpPr>
        <p:spPr>
          <a:xfrm rot="254402">
            <a:off x="82206" y="1174332"/>
            <a:ext cx="2907800" cy="11045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n>
                  <a:solidFill>
                    <a:schemeClr val="bg1"/>
                  </a:solidFill>
                </a:ln>
              </a:rPr>
              <a:t>DESTAQUES</a:t>
            </a:r>
            <a:endParaRPr lang="pt-BR" sz="3600" dirty="0">
              <a:ln>
                <a:solidFill>
                  <a:schemeClr val="bg1"/>
                </a:solidFill>
              </a:ln>
            </a:endParaRPr>
          </a:p>
        </p:txBody>
      </p:sp>
      <p:grpSp>
        <p:nvGrpSpPr>
          <p:cNvPr id="35" name="Agrupar 29">
            <a:extLst>
              <a:ext uri="{FF2B5EF4-FFF2-40B4-BE49-F238E27FC236}">
                <a16:creationId xmlns="" xmlns:a16="http://schemas.microsoft.com/office/drawing/2014/main" id="{069CCAEF-B360-48C2-BC4F-8B66F8E4B247}"/>
              </a:ext>
            </a:extLst>
          </p:cNvPr>
          <p:cNvGrpSpPr/>
          <p:nvPr/>
        </p:nvGrpSpPr>
        <p:grpSpPr>
          <a:xfrm>
            <a:off x="3953041" y="1439325"/>
            <a:ext cx="2583745" cy="830997"/>
            <a:chOff x="8025919" y="1345086"/>
            <a:chExt cx="2430307" cy="830997"/>
          </a:xfrm>
          <a:noFill/>
        </p:grpSpPr>
        <p:sp>
          <p:nvSpPr>
            <p:cNvPr id="36" name="CaixaDeTexto 30">
              <a:extLst>
                <a:ext uri="{FF2B5EF4-FFF2-40B4-BE49-F238E27FC236}">
                  <a16:creationId xmlns="" xmlns:a16="http://schemas.microsoft.com/office/drawing/2014/main" id="{C28928C0-F5A7-44B0-96F5-878A2E5FB429}"/>
                </a:ext>
              </a:extLst>
            </p:cNvPr>
            <p:cNvSpPr txBox="1"/>
            <p:nvPr/>
          </p:nvSpPr>
          <p:spPr>
            <a:xfrm>
              <a:off x="8025919" y="1345086"/>
              <a:ext cx="2037805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pt-BR" sz="4800" b="1" dirty="0">
                  <a:solidFill>
                    <a:srgbClr val="990033"/>
                  </a:solidFill>
                  <a:latin typeface="Bookman Old Style" panose="02050604050505020204" pitchFamily="18" charset="0"/>
                </a:rPr>
                <a:t>5</a:t>
              </a:r>
            </a:p>
          </p:txBody>
        </p:sp>
        <p:sp>
          <p:nvSpPr>
            <p:cNvPr id="37" name="CaixaDeTexto 31">
              <a:extLst>
                <a:ext uri="{FF2B5EF4-FFF2-40B4-BE49-F238E27FC236}">
                  <a16:creationId xmlns="" xmlns:a16="http://schemas.microsoft.com/office/drawing/2014/main" id="{EFDA6B8E-8F8E-4185-AD49-A64C80D060AA}"/>
                </a:ext>
              </a:extLst>
            </p:cNvPr>
            <p:cNvSpPr txBox="1"/>
            <p:nvPr/>
          </p:nvSpPr>
          <p:spPr>
            <a:xfrm>
              <a:off x="8579914" y="1437420"/>
              <a:ext cx="1876312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rgbClr val="990033"/>
                  </a:solidFill>
                  <a:latin typeface="Bookman Old Style" panose="02050604050505020204" pitchFamily="18" charset="0"/>
                </a:rPr>
                <a:t>Temas</a:t>
              </a:r>
              <a:r>
                <a:rPr lang="en-US" b="1" dirty="0">
                  <a:solidFill>
                    <a:srgbClr val="990033"/>
                  </a:solidFill>
                  <a:latin typeface="Bookman Old Style" panose="02050604050505020204" pitchFamily="18" charset="0"/>
                </a:rPr>
                <a:t> fora</a:t>
              </a:r>
              <a:r>
                <a:rPr lang="pt-BR" b="1" dirty="0">
                  <a:solidFill>
                    <a:srgbClr val="990033"/>
                  </a:solidFill>
                  <a:latin typeface="Bookman Old Style" panose="02050604050505020204" pitchFamily="18" charset="0"/>
                </a:rPr>
                <a:t> da AR 2017/2020</a:t>
              </a:r>
              <a:endParaRPr lang="pt-BR" sz="1400" dirty="0">
                <a:solidFill>
                  <a:srgbClr val="990033"/>
                </a:solidFill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4F858A5E-7B2B-43EC-9A32-D1AFFF52DB45}"/>
              </a:ext>
            </a:extLst>
          </p:cNvPr>
          <p:cNvGrpSpPr/>
          <p:nvPr/>
        </p:nvGrpSpPr>
        <p:grpSpPr>
          <a:xfrm>
            <a:off x="6907837" y="1441279"/>
            <a:ext cx="4006688" cy="1099783"/>
            <a:chOff x="439410" y="1625499"/>
            <a:chExt cx="2594607" cy="1134001"/>
          </a:xfrm>
        </p:grpSpPr>
        <p:sp>
          <p:nvSpPr>
            <p:cNvPr id="23" name="CaixaDeTexto 36">
              <a:extLst>
                <a:ext uri="{FF2B5EF4-FFF2-40B4-BE49-F238E27FC236}">
                  <a16:creationId xmlns="" xmlns:a16="http://schemas.microsoft.com/office/drawing/2014/main" id="{8D060FF8-5283-4245-BBAF-51679E7F2709}"/>
                </a:ext>
              </a:extLst>
            </p:cNvPr>
            <p:cNvSpPr txBox="1"/>
            <p:nvPr/>
          </p:nvSpPr>
          <p:spPr>
            <a:xfrm>
              <a:off x="439410" y="1625499"/>
              <a:ext cx="1623148" cy="666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ookman Old Style" panose="02050604050505020204" pitchFamily="18" charset="0"/>
                </a:rPr>
                <a:t>6</a:t>
              </a:r>
              <a:endParaRPr lang="pt-BR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24" name="CaixaDeTexto 36">
              <a:extLst>
                <a:ext uri="{FF2B5EF4-FFF2-40B4-BE49-F238E27FC236}">
                  <a16:creationId xmlns="" xmlns:a16="http://schemas.microsoft.com/office/drawing/2014/main" id="{6815589A-9691-4698-A3D0-9F4E611F9750}"/>
                </a:ext>
              </a:extLst>
            </p:cNvPr>
            <p:cNvSpPr txBox="1"/>
            <p:nvPr/>
          </p:nvSpPr>
          <p:spPr>
            <a:xfrm>
              <a:off x="741351" y="1648766"/>
              <a:ext cx="2292666" cy="11107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ookman Old Style" panose="02050604050505020204" pitchFamily="18" charset="0"/>
                </a:rPr>
                <a:t>Instrumentos </a:t>
              </a:r>
            </a:p>
            <a:p>
              <a:r>
                <a:rPr lang="pt-BR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ookman Old Style" panose="02050604050505020204" pitchFamily="18" charset="0"/>
                </a:rPr>
                <a:t>Regulatórios</a:t>
              </a:r>
            </a:p>
            <a:p>
              <a:r>
                <a:rPr lang="pt-BR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ookman Old Style" panose="02050604050505020204" pitchFamily="18" charset="0"/>
                </a:rPr>
                <a:t> </a:t>
              </a:r>
              <a:r>
                <a:rPr lang="pt-BR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ookman Old Style" panose="02050604050505020204" pitchFamily="18" charset="0"/>
                </a:rPr>
                <a:t>publicados não previstos na AR</a:t>
              </a:r>
            </a:p>
            <a:p>
              <a:endPara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Bookman Old Style" panose="02050604050505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850212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tângulo 42"/>
          <p:cNvSpPr/>
          <p:nvPr/>
        </p:nvSpPr>
        <p:spPr>
          <a:xfrm>
            <a:off x="-30022" y="0"/>
            <a:ext cx="5686683" cy="6858000"/>
          </a:xfrm>
          <a:prstGeom prst="rt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990033"/>
              </a:solidFill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0FF813D8-E43F-4E04-A1D8-3E2CEC8DEF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46294" y="-2347016"/>
            <a:ext cx="21396021" cy="15129457"/>
          </a:xfrm>
          <a:prstGeom prst="rect">
            <a:avLst/>
          </a:prstGeom>
        </p:spPr>
      </p:pic>
      <p:sp>
        <p:nvSpPr>
          <p:cNvPr id="47" name="CaixaDeTexto 6">
            <a:extLst>
              <a:ext uri="{FF2B5EF4-FFF2-40B4-BE49-F238E27FC236}">
                <a16:creationId xmlns="" xmlns:a16="http://schemas.microsoft.com/office/drawing/2014/main" id="{528095D2-D864-451B-BFE4-0E18CFED97F3}"/>
              </a:ext>
            </a:extLst>
          </p:cNvPr>
          <p:cNvSpPr txBox="1"/>
          <p:nvPr/>
        </p:nvSpPr>
        <p:spPr>
          <a:xfrm>
            <a:off x="4499811" y="2145853"/>
            <a:ext cx="63343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solidFill>
                  <a:schemeClr val="accent2">
                    <a:lumMod val="75000"/>
                  </a:schemeClr>
                </a:solidFill>
                <a:latin typeface="Berlin Sans FB" panose="020E0602020502020306" pitchFamily="34" charset="0"/>
              </a:rPr>
              <a:t>DESTAQUES DOS MACROTEMAS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09D537BE-4B73-41F3-AFB6-0742604445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160" y="-1662602"/>
            <a:ext cx="7119528" cy="503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60345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E3223C9D-1743-4D8D-BBFA-6C208D0EE3FB}"/>
              </a:ext>
            </a:extLst>
          </p:cNvPr>
          <p:cNvSpPr/>
          <p:nvPr/>
        </p:nvSpPr>
        <p:spPr>
          <a:xfrm>
            <a:off x="0" y="0"/>
            <a:ext cx="4095750" cy="67536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de cantos arredondados 27">
            <a:extLst>
              <a:ext uri="{FF2B5EF4-FFF2-40B4-BE49-F238E27FC236}">
                <a16:creationId xmlns="" xmlns:a16="http://schemas.microsoft.com/office/drawing/2014/main" id="{BB1E885A-24FC-4A1F-886D-AEAA2D05E7ED}"/>
              </a:ext>
            </a:extLst>
          </p:cNvPr>
          <p:cNvSpPr/>
          <p:nvPr/>
        </p:nvSpPr>
        <p:spPr>
          <a:xfrm>
            <a:off x="0" y="48242"/>
            <a:ext cx="4362450" cy="578882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accent1">
                    <a:lumMod val="50000"/>
                  </a:schemeClr>
                </a:solidFill>
                <a:latin typeface="Berlin Sans FB" panose="020E0602020502020306" pitchFamily="34" charset="0"/>
              </a:rPr>
              <a:t>Temas Transversais</a:t>
            </a:r>
          </a:p>
        </p:txBody>
      </p:sp>
      <p:pic>
        <p:nvPicPr>
          <p:cNvPr id="6" name="Imagem 2">
            <a:extLst>
              <a:ext uri="{FF2B5EF4-FFF2-40B4-BE49-F238E27FC236}">
                <a16:creationId xmlns="" xmlns:a16="http://schemas.microsoft.com/office/drawing/2014/main" id="{7DD7B78D-A96F-4912-A72E-4D6A09D40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" y="108243"/>
            <a:ext cx="341102" cy="428625"/>
          </a:xfrm>
          <a:prstGeom prst="rect">
            <a:avLst/>
          </a:prstGeom>
        </p:spPr>
      </p:pic>
      <p:sp>
        <p:nvSpPr>
          <p:cNvPr id="8" name="AutoShape 2" descr="Resultado de imagem para administrative burden icon">
            <a:extLst>
              <a:ext uri="{FF2B5EF4-FFF2-40B4-BE49-F238E27FC236}">
                <a16:creationId xmlns="" xmlns:a16="http://schemas.microsoft.com/office/drawing/2014/main" id="{D45DC4B4-AAC1-41F4-8043-421FDF4546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23A1F07B-6D84-4B0B-8E59-EFC4E5CC14FA}"/>
              </a:ext>
            </a:extLst>
          </p:cNvPr>
          <p:cNvGrpSpPr/>
          <p:nvPr/>
        </p:nvGrpSpPr>
        <p:grpSpPr>
          <a:xfrm>
            <a:off x="3679375" y="295667"/>
            <a:ext cx="8137117" cy="1116593"/>
            <a:chOff x="3679375" y="295667"/>
            <a:chExt cx="8137117" cy="1116593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F72383D0-DE47-463A-B736-395298CEE2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540386" y="295667"/>
              <a:ext cx="1276106" cy="1116593"/>
            </a:xfrm>
            <a:prstGeom prst="rect">
              <a:avLst/>
            </a:prstGeom>
          </p:spPr>
        </p:pic>
        <p:grpSp>
          <p:nvGrpSpPr>
            <p:cNvPr id="11" name="Agrupar 26">
              <a:extLst>
                <a:ext uri="{FF2B5EF4-FFF2-40B4-BE49-F238E27FC236}">
                  <a16:creationId xmlns="" xmlns:a16="http://schemas.microsoft.com/office/drawing/2014/main" id="{9911A5E0-764B-4757-AA44-39000E969D27}"/>
                </a:ext>
              </a:extLst>
            </p:cNvPr>
            <p:cNvGrpSpPr/>
            <p:nvPr/>
          </p:nvGrpSpPr>
          <p:grpSpPr>
            <a:xfrm>
              <a:off x="3679375" y="391181"/>
              <a:ext cx="6767868" cy="984885"/>
              <a:chOff x="8380271" y="777921"/>
              <a:chExt cx="4807782" cy="984885"/>
            </a:xfrm>
          </p:grpSpPr>
          <p:sp>
            <p:nvSpPr>
              <p:cNvPr id="12" name="CaixaDeTexto 27">
                <a:extLst>
                  <a:ext uri="{FF2B5EF4-FFF2-40B4-BE49-F238E27FC236}">
                    <a16:creationId xmlns="" xmlns:a16="http://schemas.microsoft.com/office/drawing/2014/main" id="{CCF1B370-0CE1-4CD4-8A43-858EF90A2973}"/>
                  </a:ext>
                </a:extLst>
              </p:cNvPr>
              <p:cNvSpPr txBox="1"/>
              <p:nvPr/>
            </p:nvSpPr>
            <p:spPr>
              <a:xfrm>
                <a:off x="8380271" y="824088"/>
                <a:ext cx="20378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pt-BR" sz="3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13" name="CaixaDeTexto 28">
                <a:extLst>
                  <a:ext uri="{FF2B5EF4-FFF2-40B4-BE49-F238E27FC236}">
                    <a16:creationId xmlns="" xmlns:a16="http://schemas.microsoft.com/office/drawing/2014/main" id="{7BFC0109-F866-4453-9319-52A9DE6E7117}"/>
                  </a:ext>
                </a:extLst>
              </p:cNvPr>
              <p:cNvSpPr txBox="1"/>
              <p:nvPr/>
            </p:nvSpPr>
            <p:spPr>
              <a:xfrm>
                <a:off x="8790937" y="777921"/>
                <a:ext cx="4397116" cy="984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pt-BR" sz="40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ookman Old Style" panose="02050604050505020204" pitchFamily="18" charset="0"/>
                  </a:rPr>
                  <a:t>Carga administrativa</a:t>
                </a:r>
              </a:p>
              <a:p>
                <a:pPr algn="r"/>
                <a:r>
                  <a:rPr lang="pt-BR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ookman Old Style" panose="02050604050505020204" pitchFamily="18" charset="0"/>
                  </a:rPr>
                  <a:t>Abertura de iniciativa </a:t>
                </a:r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5A92C863-2586-4D38-9E0D-A2F094B5A9AA}"/>
              </a:ext>
            </a:extLst>
          </p:cNvPr>
          <p:cNvGrpSpPr/>
          <p:nvPr/>
        </p:nvGrpSpPr>
        <p:grpSpPr>
          <a:xfrm>
            <a:off x="72246" y="1412901"/>
            <a:ext cx="7355100" cy="1261884"/>
            <a:chOff x="72246" y="1412901"/>
            <a:chExt cx="7355100" cy="1261884"/>
          </a:xfrm>
        </p:grpSpPr>
        <p:grpSp>
          <p:nvGrpSpPr>
            <p:cNvPr id="14" name="Agrupar 26">
              <a:extLst>
                <a:ext uri="{FF2B5EF4-FFF2-40B4-BE49-F238E27FC236}">
                  <a16:creationId xmlns="" xmlns:a16="http://schemas.microsoft.com/office/drawing/2014/main" id="{455481AC-2F90-4478-ACD3-414E7842BA92}"/>
                </a:ext>
              </a:extLst>
            </p:cNvPr>
            <p:cNvGrpSpPr/>
            <p:nvPr/>
          </p:nvGrpSpPr>
          <p:grpSpPr>
            <a:xfrm>
              <a:off x="659478" y="1412901"/>
              <a:ext cx="6767868" cy="1261884"/>
              <a:chOff x="8380271" y="777921"/>
              <a:chExt cx="4807782" cy="1261884"/>
            </a:xfrm>
          </p:grpSpPr>
          <p:sp>
            <p:nvSpPr>
              <p:cNvPr id="15" name="CaixaDeTexto 27">
                <a:extLst>
                  <a:ext uri="{FF2B5EF4-FFF2-40B4-BE49-F238E27FC236}">
                    <a16:creationId xmlns="" xmlns:a16="http://schemas.microsoft.com/office/drawing/2014/main" id="{D642EC98-6FF1-4253-99FC-08E5B33AB1C9}"/>
                  </a:ext>
                </a:extLst>
              </p:cNvPr>
              <p:cNvSpPr txBox="1"/>
              <p:nvPr/>
            </p:nvSpPr>
            <p:spPr>
              <a:xfrm>
                <a:off x="8380271" y="824088"/>
                <a:ext cx="20378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pt-BR" sz="3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16" name="CaixaDeTexto 28">
                <a:extLst>
                  <a:ext uri="{FF2B5EF4-FFF2-40B4-BE49-F238E27FC236}">
                    <a16:creationId xmlns="" xmlns:a16="http://schemas.microsoft.com/office/drawing/2014/main" id="{321939A3-2622-460B-B1A7-05E15440CA9E}"/>
                  </a:ext>
                </a:extLst>
              </p:cNvPr>
              <p:cNvSpPr txBox="1"/>
              <p:nvPr/>
            </p:nvSpPr>
            <p:spPr>
              <a:xfrm>
                <a:off x="8790937" y="777921"/>
                <a:ext cx="4397116" cy="1261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40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ookman Old Style" panose="02050604050505020204" pitchFamily="18" charset="0"/>
                  </a:rPr>
                  <a:t>Guilhotina regulatória</a:t>
                </a:r>
              </a:p>
              <a:p>
                <a:r>
                  <a:rPr lang="pt-BR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ookman Old Style" panose="02050604050505020204" pitchFamily="18" charset="0"/>
                  </a:rPr>
                  <a:t>Despacho declaratório e Abertura de iniciativa para revogação </a:t>
                </a:r>
              </a:p>
            </p:txBody>
          </p:sp>
        </p:grpSp>
        <p:pic>
          <p:nvPicPr>
            <p:cNvPr id="17" name="Picture 16">
              <a:extLst>
                <a:ext uri="{FF2B5EF4-FFF2-40B4-BE49-F238E27FC236}">
                  <a16:creationId xmlns="" xmlns:a16="http://schemas.microsoft.com/office/drawing/2014/main" id="{3292980D-9C38-4539-B562-44E7B5967D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246" y="1493117"/>
              <a:ext cx="1174463" cy="1174463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7B5D4467-D706-4FFB-9F26-55CF557B0E2A}"/>
              </a:ext>
            </a:extLst>
          </p:cNvPr>
          <p:cNvGrpSpPr/>
          <p:nvPr/>
        </p:nvGrpSpPr>
        <p:grpSpPr>
          <a:xfrm>
            <a:off x="3757838" y="2474386"/>
            <a:ext cx="8058654" cy="1274020"/>
            <a:chOff x="3757838" y="2474386"/>
            <a:chExt cx="8058654" cy="1274020"/>
          </a:xfrm>
        </p:grpSpPr>
        <p:pic>
          <p:nvPicPr>
            <p:cNvPr id="18" name="Picture 17">
              <a:extLst>
                <a:ext uri="{FF2B5EF4-FFF2-40B4-BE49-F238E27FC236}">
                  <a16:creationId xmlns="" xmlns:a16="http://schemas.microsoft.com/office/drawing/2014/main" id="{ABC35028-1F98-40ED-AD9D-2524FB5F90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0446885" y="2486521"/>
              <a:ext cx="1369607" cy="1261885"/>
            </a:xfrm>
            <a:prstGeom prst="rect">
              <a:avLst/>
            </a:prstGeom>
          </p:spPr>
        </p:pic>
        <p:grpSp>
          <p:nvGrpSpPr>
            <p:cNvPr id="20" name="Agrupar 26">
              <a:extLst>
                <a:ext uri="{FF2B5EF4-FFF2-40B4-BE49-F238E27FC236}">
                  <a16:creationId xmlns="" xmlns:a16="http://schemas.microsoft.com/office/drawing/2014/main" id="{F2EA1A53-C5AA-4E05-B0DF-C26DB2B06C22}"/>
                </a:ext>
              </a:extLst>
            </p:cNvPr>
            <p:cNvGrpSpPr/>
            <p:nvPr/>
          </p:nvGrpSpPr>
          <p:grpSpPr>
            <a:xfrm>
              <a:off x="3757838" y="2474386"/>
              <a:ext cx="6767868" cy="1261884"/>
              <a:chOff x="8380271" y="777921"/>
              <a:chExt cx="4807782" cy="1261884"/>
            </a:xfrm>
          </p:grpSpPr>
          <p:sp>
            <p:nvSpPr>
              <p:cNvPr id="21" name="CaixaDeTexto 27">
                <a:extLst>
                  <a:ext uri="{FF2B5EF4-FFF2-40B4-BE49-F238E27FC236}">
                    <a16:creationId xmlns="" xmlns:a16="http://schemas.microsoft.com/office/drawing/2014/main" id="{21DAE2A1-6900-49E4-A078-8AEE7EAF9FC6}"/>
                  </a:ext>
                </a:extLst>
              </p:cNvPr>
              <p:cNvSpPr txBox="1"/>
              <p:nvPr/>
            </p:nvSpPr>
            <p:spPr>
              <a:xfrm>
                <a:off x="8380271" y="824088"/>
                <a:ext cx="20378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pt-BR" sz="3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22" name="CaixaDeTexto 28">
                <a:extLst>
                  <a:ext uri="{FF2B5EF4-FFF2-40B4-BE49-F238E27FC236}">
                    <a16:creationId xmlns="" xmlns:a16="http://schemas.microsoft.com/office/drawing/2014/main" id="{497A7DDC-5FA0-4DE7-974D-E0E907210003}"/>
                  </a:ext>
                </a:extLst>
              </p:cNvPr>
              <p:cNvSpPr txBox="1"/>
              <p:nvPr/>
            </p:nvSpPr>
            <p:spPr>
              <a:xfrm>
                <a:off x="8590226" y="777921"/>
                <a:ext cx="4597827" cy="1261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pt-BR" sz="40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ookman Old Style" panose="02050604050505020204" pitchFamily="18" charset="0"/>
                  </a:rPr>
                  <a:t>Recurso administrativo</a:t>
                </a:r>
              </a:p>
              <a:p>
                <a:pPr algn="r"/>
                <a:r>
                  <a:rPr lang="pt-BR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ookman Old Style" panose="02050604050505020204" pitchFamily="18" charset="0"/>
                  </a:rPr>
                  <a:t>Abertura de iniciativa para estabelecimento de procedimentos</a:t>
                </a:r>
              </a:p>
            </p:txBody>
          </p:sp>
        </p:grpSp>
      </p:grp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FCD4F5D1-A754-4858-86F5-4F4F4475ECD9}"/>
              </a:ext>
            </a:extLst>
          </p:cNvPr>
          <p:cNvGrpSpPr/>
          <p:nvPr/>
        </p:nvGrpSpPr>
        <p:grpSpPr>
          <a:xfrm>
            <a:off x="72246" y="3782437"/>
            <a:ext cx="11173267" cy="1538883"/>
            <a:chOff x="72246" y="3782437"/>
            <a:chExt cx="11173267" cy="1538883"/>
          </a:xfrm>
        </p:grpSpPr>
        <p:pic>
          <p:nvPicPr>
            <p:cNvPr id="23" name="Picture 22">
              <a:extLst>
                <a:ext uri="{FF2B5EF4-FFF2-40B4-BE49-F238E27FC236}">
                  <a16:creationId xmlns="" xmlns:a16="http://schemas.microsoft.com/office/drawing/2014/main" id="{3D15FAD9-5CBE-47B1-B3C8-80ADB32D3DE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2246" y="3926817"/>
              <a:ext cx="2580030" cy="1261884"/>
            </a:xfrm>
            <a:prstGeom prst="rect">
              <a:avLst/>
            </a:prstGeom>
          </p:spPr>
        </p:pic>
        <p:grpSp>
          <p:nvGrpSpPr>
            <p:cNvPr id="24" name="Agrupar 26">
              <a:extLst>
                <a:ext uri="{FF2B5EF4-FFF2-40B4-BE49-F238E27FC236}">
                  <a16:creationId xmlns="" xmlns:a16="http://schemas.microsoft.com/office/drawing/2014/main" id="{FB55A236-A778-4724-90D4-E235F145082C}"/>
                </a:ext>
              </a:extLst>
            </p:cNvPr>
            <p:cNvGrpSpPr/>
            <p:nvPr/>
          </p:nvGrpSpPr>
          <p:grpSpPr>
            <a:xfrm>
              <a:off x="2492112" y="3782437"/>
              <a:ext cx="8753401" cy="1538883"/>
              <a:chOff x="8380271" y="777921"/>
              <a:chExt cx="6218272" cy="1538883"/>
            </a:xfrm>
          </p:grpSpPr>
          <p:sp>
            <p:nvSpPr>
              <p:cNvPr id="25" name="CaixaDeTexto 27">
                <a:extLst>
                  <a:ext uri="{FF2B5EF4-FFF2-40B4-BE49-F238E27FC236}">
                    <a16:creationId xmlns="" xmlns:a16="http://schemas.microsoft.com/office/drawing/2014/main" id="{811D1ECD-6686-4244-8DC6-E37592AFC5CE}"/>
                  </a:ext>
                </a:extLst>
              </p:cNvPr>
              <p:cNvSpPr txBox="1"/>
              <p:nvPr/>
            </p:nvSpPr>
            <p:spPr>
              <a:xfrm>
                <a:off x="8380271" y="824088"/>
                <a:ext cx="20378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pt-BR" sz="3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26" name="CaixaDeTexto 28">
                <a:extLst>
                  <a:ext uri="{FF2B5EF4-FFF2-40B4-BE49-F238E27FC236}">
                    <a16:creationId xmlns="" xmlns:a16="http://schemas.microsoft.com/office/drawing/2014/main" id="{AD63BCA2-7AE8-4715-AECB-7AA2528444D9}"/>
                  </a:ext>
                </a:extLst>
              </p:cNvPr>
              <p:cNvSpPr txBox="1"/>
              <p:nvPr/>
            </p:nvSpPr>
            <p:spPr>
              <a:xfrm>
                <a:off x="8590226" y="777921"/>
                <a:ext cx="6008317" cy="15388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40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ookman Old Style" panose="02050604050505020204" pitchFamily="18" charset="0"/>
                  </a:rPr>
                  <a:t>Taxas de fiscalização </a:t>
                </a:r>
              </a:p>
              <a:p>
                <a:r>
                  <a:rPr lang="pt-BR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ookman Old Style" panose="02050604050505020204" pitchFamily="18" charset="0"/>
                  </a:rPr>
                  <a:t>Publicação dos procedimento de Peticionamento, Arrecadação e Restituição de Taxa, incluindo adequações aos dispositivos da Lei nº 13.097/2015</a:t>
                </a:r>
              </a:p>
            </p:txBody>
          </p:sp>
        </p:grpSp>
      </p:grp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1E158836-0FE3-456C-8CF9-6D3886F2618E}"/>
              </a:ext>
            </a:extLst>
          </p:cNvPr>
          <p:cNvGrpSpPr/>
          <p:nvPr/>
        </p:nvGrpSpPr>
        <p:grpSpPr>
          <a:xfrm>
            <a:off x="3828138" y="5218548"/>
            <a:ext cx="8170121" cy="1538883"/>
            <a:chOff x="3828138" y="5218548"/>
            <a:chExt cx="8170121" cy="1538883"/>
          </a:xfrm>
        </p:grpSpPr>
        <p:pic>
          <p:nvPicPr>
            <p:cNvPr id="27" name="Picture 26">
              <a:extLst>
                <a:ext uri="{FF2B5EF4-FFF2-40B4-BE49-F238E27FC236}">
                  <a16:creationId xmlns="" xmlns:a16="http://schemas.microsoft.com/office/drawing/2014/main" id="{ECBEE2F4-B6FA-46AD-A4EF-69E8A042A28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grayscl/>
            </a:blip>
            <a:stretch>
              <a:fillRect/>
            </a:stretch>
          </p:blipFill>
          <p:spPr>
            <a:xfrm>
              <a:off x="10581026" y="5346583"/>
              <a:ext cx="1417233" cy="1386016"/>
            </a:xfrm>
            <a:prstGeom prst="rect">
              <a:avLst/>
            </a:prstGeom>
          </p:spPr>
        </p:pic>
        <p:grpSp>
          <p:nvGrpSpPr>
            <p:cNvPr id="28" name="Agrupar 26">
              <a:extLst>
                <a:ext uri="{FF2B5EF4-FFF2-40B4-BE49-F238E27FC236}">
                  <a16:creationId xmlns="" xmlns:a16="http://schemas.microsoft.com/office/drawing/2014/main" id="{48A6B303-3190-4C8A-9528-84DD3E89ACDD}"/>
                </a:ext>
              </a:extLst>
            </p:cNvPr>
            <p:cNvGrpSpPr/>
            <p:nvPr/>
          </p:nvGrpSpPr>
          <p:grpSpPr>
            <a:xfrm>
              <a:off x="3828138" y="5218548"/>
              <a:ext cx="6767868" cy="1538883"/>
              <a:chOff x="8380271" y="777921"/>
              <a:chExt cx="4807782" cy="1538883"/>
            </a:xfrm>
          </p:grpSpPr>
          <p:sp>
            <p:nvSpPr>
              <p:cNvPr id="29" name="CaixaDeTexto 27">
                <a:extLst>
                  <a:ext uri="{FF2B5EF4-FFF2-40B4-BE49-F238E27FC236}">
                    <a16:creationId xmlns="" xmlns:a16="http://schemas.microsoft.com/office/drawing/2014/main" id="{A15F3809-A27E-42C8-AAB6-620069D3D089}"/>
                  </a:ext>
                </a:extLst>
              </p:cNvPr>
              <p:cNvSpPr txBox="1"/>
              <p:nvPr/>
            </p:nvSpPr>
            <p:spPr>
              <a:xfrm>
                <a:off x="8380271" y="824088"/>
                <a:ext cx="20378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pt-BR" sz="3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30" name="CaixaDeTexto 28">
                <a:extLst>
                  <a:ext uri="{FF2B5EF4-FFF2-40B4-BE49-F238E27FC236}">
                    <a16:creationId xmlns="" xmlns:a16="http://schemas.microsoft.com/office/drawing/2014/main" id="{2EF31780-565D-4319-AD74-F8C1613C26FE}"/>
                  </a:ext>
                </a:extLst>
              </p:cNvPr>
              <p:cNvSpPr txBox="1"/>
              <p:nvPr/>
            </p:nvSpPr>
            <p:spPr>
              <a:xfrm>
                <a:off x="8590226" y="777921"/>
                <a:ext cx="4597827" cy="15388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pt-BR" sz="40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ookman Old Style" panose="02050604050505020204" pitchFamily="18" charset="0"/>
                  </a:rPr>
                  <a:t>CBPF de produtos</a:t>
                </a:r>
              </a:p>
              <a:p>
                <a:pPr algn="r"/>
                <a:r>
                  <a:rPr lang="pt-BR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ookman Old Style" panose="02050604050505020204" pitchFamily="18" charset="0"/>
                  </a:rPr>
                  <a:t>Priorização de agendamento de inspeção internacional de Certificação de Boas Práticas de Medicamentos e Insumos (RDC 179, 183/2017)</a:t>
                </a:r>
              </a:p>
            </p:txBody>
          </p:sp>
        </p:grpSp>
      </p:grpSp>
      <p:pic>
        <p:nvPicPr>
          <p:cNvPr id="31" name="Imagem 4">
            <a:extLst>
              <a:ext uri="{FF2B5EF4-FFF2-40B4-BE49-F238E27FC236}">
                <a16:creationId xmlns="" xmlns:a16="http://schemas.microsoft.com/office/drawing/2014/main" id="{69EE12C2-72E1-4DBD-AB88-32041D927D4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831" b="89870" l="9980" r="89817">
                        <a14:foregroundMark x1="48473" y1="8831" x2="48473" y2="8831"/>
                        <a14:foregroundMark x1="42770" y1="8831" x2="50713" y2="1090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V="1">
            <a:off x="-330966" y="4865644"/>
            <a:ext cx="2479376" cy="194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8193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3">
            <a:extLst>
              <a:ext uri="{FF2B5EF4-FFF2-40B4-BE49-F238E27FC236}">
                <a16:creationId xmlns="" xmlns:a16="http://schemas.microsoft.com/office/drawing/2014/main" id="{A75A1F6C-C626-4B2A-8A8A-3D957C8F2E03}"/>
              </a:ext>
            </a:extLst>
          </p:cNvPr>
          <p:cNvSpPr/>
          <p:nvPr/>
        </p:nvSpPr>
        <p:spPr>
          <a:xfrm>
            <a:off x="0" y="0"/>
            <a:ext cx="4095750" cy="67536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de cantos arredondados 27">
            <a:extLst>
              <a:ext uri="{FF2B5EF4-FFF2-40B4-BE49-F238E27FC236}">
                <a16:creationId xmlns="" xmlns:a16="http://schemas.microsoft.com/office/drawing/2014/main" id="{3FB50E0A-7B10-472E-847C-FB99BDB8EEF3}"/>
              </a:ext>
            </a:extLst>
          </p:cNvPr>
          <p:cNvSpPr/>
          <p:nvPr/>
        </p:nvSpPr>
        <p:spPr>
          <a:xfrm>
            <a:off x="-266700" y="48242"/>
            <a:ext cx="4362450" cy="578882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accent1">
                    <a:lumMod val="50000"/>
                  </a:schemeClr>
                </a:solidFill>
                <a:latin typeface="Berlin Sans FB" panose="020E0602020502020306" pitchFamily="34" charset="0"/>
              </a:rPr>
              <a:t>PAF</a:t>
            </a:r>
          </a:p>
        </p:txBody>
      </p:sp>
      <p:pic>
        <p:nvPicPr>
          <p:cNvPr id="4" name="Imagem 8">
            <a:extLst>
              <a:ext uri="{FF2B5EF4-FFF2-40B4-BE49-F238E27FC236}">
                <a16:creationId xmlns="" xmlns:a16="http://schemas.microsoft.com/office/drawing/2014/main" id="{9E8BC9AF-DC00-40D3-BFB7-42B60D5250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485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17688"/>
            <a:ext cx="453321" cy="439989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DFBB7A1E-ED25-4065-B48D-763E1E56FA88}"/>
              </a:ext>
            </a:extLst>
          </p:cNvPr>
          <p:cNvGrpSpPr/>
          <p:nvPr/>
        </p:nvGrpSpPr>
        <p:grpSpPr>
          <a:xfrm>
            <a:off x="1649091" y="2224869"/>
            <a:ext cx="3352265" cy="2073036"/>
            <a:chOff x="1649091" y="2224869"/>
            <a:chExt cx="3352265" cy="2073036"/>
          </a:xfrm>
        </p:grpSpPr>
        <p:grpSp>
          <p:nvGrpSpPr>
            <p:cNvPr id="6" name="Agrupar 26">
              <a:extLst>
                <a:ext uri="{FF2B5EF4-FFF2-40B4-BE49-F238E27FC236}">
                  <a16:creationId xmlns="" xmlns:a16="http://schemas.microsoft.com/office/drawing/2014/main" id="{50A41FEA-D00D-46A1-822D-E71D84246EEA}"/>
                </a:ext>
              </a:extLst>
            </p:cNvPr>
            <p:cNvGrpSpPr/>
            <p:nvPr/>
          </p:nvGrpSpPr>
          <p:grpSpPr>
            <a:xfrm>
              <a:off x="2834286" y="2263422"/>
              <a:ext cx="2167070" cy="1046440"/>
              <a:chOff x="8380271" y="824088"/>
              <a:chExt cx="2038372" cy="1046440"/>
            </a:xfrm>
          </p:grpSpPr>
          <p:sp>
            <p:nvSpPr>
              <p:cNvPr id="7" name="CaixaDeTexto 27">
                <a:extLst>
                  <a:ext uri="{FF2B5EF4-FFF2-40B4-BE49-F238E27FC236}">
                    <a16:creationId xmlns="" xmlns:a16="http://schemas.microsoft.com/office/drawing/2014/main" id="{8E2DF409-3744-4A99-9FC4-3E7E790B8D77}"/>
                  </a:ext>
                </a:extLst>
              </p:cNvPr>
              <p:cNvSpPr txBox="1"/>
              <p:nvPr/>
            </p:nvSpPr>
            <p:spPr>
              <a:xfrm>
                <a:off x="8380271" y="824088"/>
                <a:ext cx="20378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accent1">
                        <a:lumMod val="75000"/>
                      </a:schemeClr>
                    </a:solidFill>
                    <a:latin typeface="Bookman Old Style" panose="02050604050505020204" pitchFamily="18" charset="0"/>
                  </a:rPr>
                  <a:t>1</a:t>
                </a:r>
                <a:endParaRPr lang="pt-BR" sz="3200" b="1" dirty="0">
                  <a:solidFill>
                    <a:schemeClr val="accent1">
                      <a:lumMod val="75000"/>
                    </a:schemeClr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" name="CaixaDeTexto 28">
                <a:extLst>
                  <a:ext uri="{FF2B5EF4-FFF2-40B4-BE49-F238E27FC236}">
                    <a16:creationId xmlns="" xmlns:a16="http://schemas.microsoft.com/office/drawing/2014/main" id="{338FA1CA-131A-4A2B-B585-A7D423BF1EA8}"/>
                  </a:ext>
                </a:extLst>
              </p:cNvPr>
              <p:cNvSpPr txBox="1"/>
              <p:nvPr/>
            </p:nvSpPr>
            <p:spPr>
              <a:xfrm>
                <a:off x="8826283" y="947198"/>
                <a:ext cx="159236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b="1" dirty="0">
                    <a:solidFill>
                      <a:schemeClr val="accent1">
                        <a:lumMod val="75000"/>
                      </a:schemeClr>
                    </a:solidFill>
                    <a:latin typeface="Bookman Old Style" panose="02050604050505020204" pitchFamily="18" charset="0"/>
                  </a:rPr>
                  <a:t>CP</a:t>
                </a:r>
              </a:p>
              <a:p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  <a:latin typeface="Bookman Old Style" panose="02050604050505020204" pitchFamily="18" charset="0"/>
                  </a:rPr>
                  <a:t>C</a:t>
                </a:r>
                <a:r>
                  <a:rPr lang="pt-BR" b="1" dirty="0">
                    <a:solidFill>
                      <a:schemeClr val="accent1">
                        <a:lumMod val="75000"/>
                      </a:schemeClr>
                    </a:solidFill>
                    <a:latin typeface="Bookman Old Style" panose="02050604050505020204" pitchFamily="18" charset="0"/>
                  </a:rPr>
                  <a:t>anais para importação</a:t>
                </a: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64AFD4C3-F0AC-41D0-B292-4A52B3FC0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511" b="93233" l="9211" r="89474">
                          <a14:foregroundMark x1="52632" y1="5263" x2="52632" y2="5263"/>
                          <a14:foregroundMark x1="34211" y1="93233" x2="34211" y2="93233"/>
                          <a14:foregroundMark x1="46053" y1="6015" x2="46053" y2="6015"/>
                          <a14:foregroundMark x1="34211" y1="7519" x2="64474" y2="827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49091" y="2224869"/>
              <a:ext cx="1184592" cy="2073036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2A476BE2-74B9-41C8-8D7B-5CEAA13E647E}"/>
              </a:ext>
            </a:extLst>
          </p:cNvPr>
          <p:cNvGrpSpPr/>
          <p:nvPr/>
        </p:nvGrpSpPr>
        <p:grpSpPr>
          <a:xfrm>
            <a:off x="6375566" y="2060177"/>
            <a:ext cx="5184088" cy="2308324"/>
            <a:chOff x="6375566" y="2060177"/>
            <a:chExt cx="5184088" cy="2308324"/>
          </a:xfrm>
        </p:grpSpPr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BF6CBC75-A5AB-4701-9691-26295433F9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75566" y="2224869"/>
              <a:ext cx="2143125" cy="2143125"/>
            </a:xfrm>
            <a:prstGeom prst="rect">
              <a:avLst/>
            </a:prstGeom>
          </p:spPr>
        </p:pic>
        <p:sp>
          <p:nvSpPr>
            <p:cNvPr id="11" name="CaixaDeTexto 28">
              <a:extLst>
                <a:ext uri="{FF2B5EF4-FFF2-40B4-BE49-F238E27FC236}">
                  <a16:creationId xmlns="" xmlns:a16="http://schemas.microsoft.com/office/drawing/2014/main" id="{3E539F54-37C6-4439-BD53-3B492ADBA5D9}"/>
                </a:ext>
              </a:extLst>
            </p:cNvPr>
            <p:cNvSpPr txBox="1"/>
            <p:nvPr/>
          </p:nvSpPr>
          <p:spPr>
            <a:xfrm>
              <a:off x="8713534" y="2060177"/>
              <a:ext cx="284612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pt-BR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endParaRPr>
            </a:p>
            <a:p>
              <a:r>
                <a:rPr lang="pt-BR" b="1" dirty="0">
                  <a:solidFill>
                    <a:schemeClr val="accent1">
                      <a:lumMod val="75000"/>
                    </a:schemeClr>
                  </a:solidFill>
                  <a:latin typeface="Bookman Old Style" panose="02050604050505020204" pitchFamily="18" charset="0"/>
                </a:rPr>
                <a:t>Simplificação do processo de importação</a:t>
              </a:r>
            </a:p>
            <a:p>
              <a:endParaRPr lang="pt-BR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endParaRPr>
            </a:p>
            <a:p>
              <a:r>
                <a:rPr lang="pt-BR" b="1" dirty="0" smtClean="0">
                  <a:solidFill>
                    <a:schemeClr val="accent1">
                      <a:lumMod val="75000"/>
                    </a:schemeClr>
                  </a:solidFill>
                  <a:latin typeface="Bookman Old Style" panose="02050604050505020204" pitchFamily="18" charset="0"/>
                </a:rPr>
                <a:t>(RDC 208/2018 - revisão parcial </a:t>
              </a:r>
              <a:r>
                <a:rPr lang="pt-BR" b="1" dirty="0">
                  <a:solidFill>
                    <a:schemeClr val="accent1">
                      <a:lumMod val="75000"/>
                    </a:schemeClr>
                  </a:solidFill>
                  <a:latin typeface="Bookman Old Style" panose="02050604050505020204" pitchFamily="18" charset="0"/>
                </a:rPr>
                <a:t>da RDC 81/2008)</a:t>
              </a:r>
            </a:p>
          </p:txBody>
        </p:sp>
      </p:grpSp>
      <p:pic>
        <p:nvPicPr>
          <p:cNvPr id="13" name="Imagem 4">
            <a:extLst>
              <a:ext uri="{FF2B5EF4-FFF2-40B4-BE49-F238E27FC236}">
                <a16:creationId xmlns="" xmlns:a16="http://schemas.microsoft.com/office/drawing/2014/main" id="{B519984C-7F2C-4B91-A119-1E15709797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831" b="89870" l="9980" r="89817">
                        <a14:foregroundMark x1="48473" y1="8831" x2="48473" y2="8831"/>
                        <a14:foregroundMark x1="42770" y1="8831" x2="50713" y2="1090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V="1">
            <a:off x="-330966" y="4865644"/>
            <a:ext cx="2479376" cy="194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5248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0"/>
            <a:ext cx="12192000" cy="1140823"/>
          </a:xfrm>
          <a:prstGeom prst="rect">
            <a:avLst/>
          </a:prstGeom>
          <a:solidFill>
            <a:srgbClr val="EAB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174" l="0" r="97207">
                        <a14:foregroundMark x1="13966" y1="12785" x2="84916" y2="917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7551" y="84239"/>
            <a:ext cx="794747" cy="972344"/>
          </a:xfrm>
          <a:prstGeom prst="rect">
            <a:avLst/>
          </a:prstGeom>
        </p:spPr>
      </p:pic>
      <p:sp>
        <p:nvSpPr>
          <p:cNvPr id="8" name="Retângulo de cantos arredondados 27"/>
          <p:cNvSpPr/>
          <p:nvPr/>
        </p:nvSpPr>
        <p:spPr>
          <a:xfrm>
            <a:off x="3318461" y="280970"/>
            <a:ext cx="5555077" cy="578882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accent1">
                    <a:lumMod val="50000"/>
                  </a:schemeClr>
                </a:solidFill>
                <a:latin typeface="Berlin Sans FB" panose="020E0602020502020306" pitchFamily="34" charset="0"/>
              </a:rPr>
              <a:t>Lista de Temas da AR 2017/2020</a:t>
            </a:r>
          </a:p>
        </p:txBody>
      </p:sp>
      <p:grpSp>
        <p:nvGrpSpPr>
          <p:cNvPr id="3" name="Agrupar 2"/>
          <p:cNvGrpSpPr/>
          <p:nvPr/>
        </p:nvGrpSpPr>
        <p:grpSpPr>
          <a:xfrm>
            <a:off x="-327781" y="2494792"/>
            <a:ext cx="2743311" cy="1015663"/>
            <a:chOff x="-486848" y="1357581"/>
            <a:chExt cx="2743311" cy="1015663"/>
          </a:xfrm>
        </p:grpSpPr>
        <p:sp>
          <p:nvSpPr>
            <p:cNvPr id="11" name="CaixaDeTexto 10"/>
            <p:cNvSpPr txBox="1"/>
            <p:nvPr/>
          </p:nvSpPr>
          <p:spPr>
            <a:xfrm>
              <a:off x="-486848" y="1357581"/>
              <a:ext cx="165462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60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15</a:t>
              </a:r>
            </a:p>
          </p:txBody>
        </p:sp>
        <p:sp>
          <p:nvSpPr>
            <p:cNvPr id="29" name="CaixaDeTexto 28"/>
            <p:cNvSpPr txBox="1"/>
            <p:nvPr/>
          </p:nvSpPr>
          <p:spPr>
            <a:xfrm>
              <a:off x="601835" y="1496330"/>
              <a:ext cx="16546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Macrotemas</a:t>
              </a:r>
            </a:p>
          </p:txBody>
        </p:sp>
      </p:grpSp>
      <p:grpSp>
        <p:nvGrpSpPr>
          <p:cNvPr id="30" name="Agrupar 29"/>
          <p:cNvGrpSpPr/>
          <p:nvPr/>
        </p:nvGrpSpPr>
        <p:grpSpPr>
          <a:xfrm>
            <a:off x="587734" y="4080092"/>
            <a:ext cx="2621498" cy="1015663"/>
            <a:chOff x="-486848" y="1357581"/>
            <a:chExt cx="2621498" cy="1015663"/>
          </a:xfrm>
        </p:grpSpPr>
        <p:sp>
          <p:nvSpPr>
            <p:cNvPr id="31" name="CaixaDeTexto 30"/>
            <p:cNvSpPr txBox="1"/>
            <p:nvPr/>
          </p:nvSpPr>
          <p:spPr>
            <a:xfrm>
              <a:off x="-486848" y="1357581"/>
              <a:ext cx="165462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60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126</a:t>
              </a:r>
            </a:p>
          </p:txBody>
        </p:sp>
        <p:sp>
          <p:nvSpPr>
            <p:cNvPr id="32" name="CaixaDeTexto 31"/>
            <p:cNvSpPr txBox="1"/>
            <p:nvPr/>
          </p:nvSpPr>
          <p:spPr>
            <a:xfrm>
              <a:off x="480022" y="1491884"/>
              <a:ext cx="16546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temas</a:t>
              </a:r>
            </a:p>
          </p:txBody>
        </p:sp>
      </p:grpSp>
      <p:grpSp>
        <p:nvGrpSpPr>
          <p:cNvPr id="6" name="Agrupar 5"/>
          <p:cNvGrpSpPr/>
          <p:nvPr/>
        </p:nvGrpSpPr>
        <p:grpSpPr>
          <a:xfrm>
            <a:off x="3209232" y="1421793"/>
            <a:ext cx="8982768" cy="5445825"/>
            <a:chOff x="3209232" y="1421793"/>
            <a:chExt cx="8982768" cy="5445825"/>
          </a:xfrm>
        </p:grpSpPr>
        <p:grpSp>
          <p:nvGrpSpPr>
            <p:cNvPr id="35" name="Agrupar 34"/>
            <p:cNvGrpSpPr/>
            <p:nvPr/>
          </p:nvGrpSpPr>
          <p:grpSpPr>
            <a:xfrm>
              <a:off x="3209232" y="1421793"/>
              <a:ext cx="8982768" cy="5143501"/>
              <a:chOff x="3209232" y="1421793"/>
              <a:chExt cx="8982768" cy="5143501"/>
            </a:xfrm>
          </p:grpSpPr>
          <p:pic>
            <p:nvPicPr>
              <p:cNvPr id="15" name="Imagem 1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17814" y="2122283"/>
                <a:ext cx="310937" cy="325752"/>
              </a:xfrm>
              <a:prstGeom prst="rect">
                <a:avLst/>
              </a:prstGeom>
            </p:spPr>
          </p:pic>
          <p:pic>
            <p:nvPicPr>
              <p:cNvPr id="16" name="Imagem 15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09938" y="2463916"/>
                <a:ext cx="318813" cy="358217"/>
              </a:xfrm>
              <a:prstGeom prst="rect">
                <a:avLst/>
              </a:prstGeom>
            </p:spPr>
          </p:pic>
          <p:grpSp>
            <p:nvGrpSpPr>
              <p:cNvPr id="34" name="Agrupar 33"/>
              <p:cNvGrpSpPr/>
              <p:nvPr/>
            </p:nvGrpSpPr>
            <p:grpSpPr>
              <a:xfrm>
                <a:off x="3209232" y="1421793"/>
                <a:ext cx="8982768" cy="5143501"/>
                <a:chOff x="1821186" y="1421793"/>
                <a:chExt cx="8982768" cy="5143501"/>
              </a:xfrm>
            </p:grpSpPr>
            <p:grpSp>
              <p:nvGrpSpPr>
                <p:cNvPr id="4" name="Agrupar 3"/>
                <p:cNvGrpSpPr/>
                <p:nvPr/>
              </p:nvGrpSpPr>
              <p:grpSpPr>
                <a:xfrm>
                  <a:off x="1821186" y="1421793"/>
                  <a:ext cx="8982768" cy="5143501"/>
                  <a:chOff x="1395977" y="1357581"/>
                  <a:chExt cx="8982768" cy="5143501"/>
                </a:xfrm>
                <a:solidFill>
                  <a:schemeClr val="bg1"/>
                </a:solidFill>
              </p:grpSpPr>
              <p:graphicFrame>
                <p:nvGraphicFramePr>
                  <p:cNvPr id="10" name="Gráfico 9">
                    <a:extLst>
                      <a:ext uri="{FF2B5EF4-FFF2-40B4-BE49-F238E27FC236}">
                        <a16:creationId xmlns="" xmlns:a16="http://schemas.microsoft.com/office/drawing/2014/main" id="{D0768F3D-708D-48A2-AEB8-1F69426F7F6E}"/>
                      </a:ext>
                    </a:extLst>
                  </p:cNvPr>
                  <p:cNvGraphicFramePr>
                    <a:graphicFrameLocks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514200067"/>
                      </p:ext>
                    </p:extLst>
                  </p:nvPr>
                </p:nvGraphicFramePr>
                <p:xfrm>
                  <a:off x="1606220" y="1357581"/>
                  <a:ext cx="8772525" cy="5143501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7"/>
                  </a:graphicData>
                </a:graphic>
              </p:graphicFrame>
              <p:pic>
                <p:nvPicPr>
                  <p:cNvPr id="13" name="Imagem 12"/>
                  <p:cNvPicPr>
                    <a:picLocks noChangeAspect="1"/>
                  </p:cNvPicPr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2298734" y="1452935"/>
                    <a:ext cx="268911" cy="337456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14" name="Imagem 13"/>
                  <p:cNvPicPr>
                    <a:picLocks noChangeAspect="1"/>
                  </p:cNvPicPr>
                  <p:nvPr/>
                </p:nvPicPr>
                <p:blipFill>
                  <a:blip r:embed="rId9">
                    <a:extLst>
                      <a:ext uri="{BEBA8EAE-BF5A-486C-A8C5-ECC9F3942E4B}">
                        <a14:imgProps xmlns:a14="http://schemas.microsoft.com/office/drawing/2010/main">
                          <a14:imgLayer r:embed="rId10">
                            <a14:imgEffect>
                              <a14:backgroundRemoval t="10000" b="90000" l="10000" r="9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090383" y="1766929"/>
                    <a:ext cx="339552" cy="329565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17" name="Imagem 16"/>
                  <p:cNvPicPr>
                    <a:picLocks noChangeAspect="1"/>
                  </p:cNvPicPr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2813717" y="2714780"/>
                    <a:ext cx="242162" cy="299626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18" name="Imagem 17"/>
                  <p:cNvPicPr>
                    <a:picLocks noChangeAspect="1"/>
                  </p:cNvPicPr>
                  <p:nvPr/>
                </p:nvPicPr>
                <p:blipFill>
                  <a:blip r:embed="rId12">
                    <a:extLst>
                      <a:ext uri="{BEBA8EAE-BF5A-486C-A8C5-ECC9F3942E4B}">
                        <a14:imgProps xmlns:a14="http://schemas.microsoft.com/office/drawing/2010/main">
                          <a14:imgLayer r:embed="rId13">
                            <a14:imgEffect>
                              <a14:backgroundRemoval t="9322" b="89831" l="9890" r="96703">
                                <a14:foregroundMark x1="50549" y1="38983" x2="50549" y2="38983"/>
                                <a14:foregroundMark x1="52747" y1="29661" x2="52747" y2="29661"/>
                                <a14:foregroundMark x1="69231" y1="38983" x2="69231" y2="38983"/>
                                <a14:foregroundMark x1="56044" y1="50000" x2="56044" y2="50000"/>
                              </a14:backgroundRemoval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875555" y="2864593"/>
                    <a:ext cx="458572" cy="594632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19" name="Imagem 18"/>
                  <p:cNvPicPr>
                    <a:picLocks noChangeAspect="1"/>
                  </p:cNvPicPr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2433189" y="3366456"/>
                    <a:ext cx="423834" cy="331272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20" name="Imagem 19"/>
                  <p:cNvPicPr>
                    <a:picLocks noChangeAspect="1"/>
                  </p:cNvPicPr>
                  <p:nvPr/>
                </p:nvPicPr>
                <p:blipFill>
                  <a:blip r:embed="rId15">
                    <a:extLst>
                      <a:ext uri="{BEBA8EAE-BF5A-486C-A8C5-ECC9F3942E4B}">
                        <a14:imgProps xmlns:a14="http://schemas.microsoft.com/office/drawing/2010/main">
                          <a14:imgLayer r:embed="rId16">
                            <a14:imgEffect>
                              <a14:backgroundRemoval t="1471" b="100000" l="0" r="10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948910" y="3596429"/>
                    <a:ext cx="434748" cy="404971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21" name="Imagem 20"/>
                  <p:cNvPicPr>
                    <a:picLocks noChangeAspect="1"/>
                  </p:cNvPicPr>
                  <p:nvPr/>
                </p:nvPicPr>
                <p:blipFill>
                  <a:blip r:embed="rId17">
                    <a:extLst>
                      <a:ext uri="{BEBA8EAE-BF5A-486C-A8C5-ECC9F3942E4B}">
                        <a14:imgProps xmlns:a14="http://schemas.microsoft.com/office/drawing/2010/main">
                          <a14:imgLayer r:embed="rId18">
                            <a14:imgEffect>
                              <a14:backgroundRemoval t="0" b="96053" l="0" r="95775">
                                <a14:foregroundMark x1="67606" y1="59211" x2="80282" y2="89474"/>
                              </a14:backgroundRemoval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791711" y="3961048"/>
                    <a:ext cx="359758" cy="385093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22" name="Imagem 21"/>
                  <p:cNvPicPr>
                    <a:picLocks noChangeAspect="1"/>
                  </p:cNvPicPr>
                  <p:nvPr/>
                </p:nvPicPr>
                <p:blipFill>
                  <a:blip r:embed="rId19">
                    <a:extLst>
                      <a:ext uri="{BEBA8EAE-BF5A-486C-A8C5-ECC9F3942E4B}">
                        <a14:imgProps xmlns:a14="http://schemas.microsoft.com/office/drawing/2010/main">
                          <a14:imgLayer r:embed="rId20">
                            <a14:imgEffect>
                              <a14:backgroundRemoval t="0" b="100000" l="8696" r="86957">
                                <a14:foregroundMark x1="47826" y1="55882" x2="47826" y2="55882"/>
                                <a14:foregroundMark x1="63043" y1="91176" x2="63043" y2="91176"/>
                              </a14:backgroundRemoval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95977" y="4282784"/>
                    <a:ext cx="233893" cy="345755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23" name="Imagem 22"/>
                  <p:cNvPicPr>
                    <a:picLocks noChangeAspect="1"/>
                  </p:cNvPicPr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2916797" y="4628539"/>
                    <a:ext cx="401664" cy="296227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24" name="Imagem 23"/>
                  <p:cNvPicPr>
                    <a:picLocks noChangeAspect="1"/>
                  </p:cNvPicPr>
                  <p:nvPr/>
                </p:nvPicPr>
                <p:blipFill>
                  <a:blip r:embed="rId22">
                    <a:extLst>
                      <a:ext uri="{BEBA8EAE-BF5A-486C-A8C5-ECC9F3942E4B}">
                        <a14:imgProps xmlns:a14="http://schemas.microsoft.com/office/drawing/2010/main">
                          <a14:imgLayer r:embed="rId23">
                            <a14:imgEffect>
                              <a14:backgroundRemoval t="0" b="100000" l="0" r="10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561238" y="4915868"/>
                    <a:ext cx="393833" cy="336548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25" name="Imagem 24"/>
                  <p:cNvPicPr>
                    <a:picLocks noChangeAspect="1"/>
                  </p:cNvPicPr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2036546" y="5250660"/>
                    <a:ext cx="294667" cy="324633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26" name="Imagem 25"/>
                  <p:cNvPicPr>
                    <a:picLocks noChangeAspect="1"/>
                  </p:cNvPicPr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2226754" y="5853483"/>
                    <a:ext cx="412869" cy="369409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27" name="Imagem 26"/>
                  <p:cNvPicPr>
                    <a:picLocks noChangeAspect="1"/>
                  </p:cNvPicPr>
                  <p:nvPr/>
                </p:nvPicPr>
                <p:blipFill>
                  <a:blip r:embed="rId26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27">
                            <a14:imgEffect>
                              <a14:backgroundRemoval t="2667" b="89778" l="1778" r="89778">
                                <a14:foregroundMark x1="45778" y1="32889" x2="46222" y2="61333"/>
                                <a14:foregroundMark x1="73333" y1="40444" x2="73333" y2="40444"/>
                                <a14:foregroundMark x1="12889" y1="28889" x2="80889" y2="77778"/>
                                <a14:foregroundMark x1="18667" y1="71556" x2="79111" y2="34667"/>
                              </a14:backgroundRemoval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419823" y="5514938"/>
                    <a:ext cx="447622" cy="447622"/>
                  </a:xfrm>
                  <a:prstGeom prst="rect">
                    <a:avLst/>
                  </a:prstGeom>
                  <a:grpFill/>
                </p:spPr>
              </p:pic>
            </p:grpSp>
            <p:sp>
              <p:nvSpPr>
                <p:cNvPr id="33" name="Retângulo 32"/>
                <p:cNvSpPr/>
                <p:nvPr/>
              </p:nvSpPr>
              <p:spPr>
                <a:xfrm>
                  <a:off x="10403457" y="1421793"/>
                  <a:ext cx="301924" cy="511703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</p:grpSp>
        <p:sp>
          <p:nvSpPr>
            <p:cNvPr id="2" name="CaixaDeTexto 1"/>
            <p:cNvSpPr txBox="1"/>
            <p:nvPr/>
          </p:nvSpPr>
          <p:spPr>
            <a:xfrm>
              <a:off x="3918096" y="6590619"/>
              <a:ext cx="74480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Legenda: PAF - PORTOS, AEROPORTOS, FRONTEIRAS E RECINTOS ALFANDEGÁRIOS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186202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3">
            <a:extLst>
              <a:ext uri="{FF2B5EF4-FFF2-40B4-BE49-F238E27FC236}">
                <a16:creationId xmlns="" xmlns:a16="http://schemas.microsoft.com/office/drawing/2014/main" id="{151DB9C6-8D98-4491-A7FC-2334D66D3058}"/>
              </a:ext>
            </a:extLst>
          </p:cNvPr>
          <p:cNvSpPr/>
          <p:nvPr/>
        </p:nvSpPr>
        <p:spPr>
          <a:xfrm>
            <a:off x="0" y="-5747"/>
            <a:ext cx="4095750" cy="67536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Retângulo de cantos arredondados 27">
            <a:extLst>
              <a:ext uri="{FF2B5EF4-FFF2-40B4-BE49-F238E27FC236}">
                <a16:creationId xmlns="" xmlns:a16="http://schemas.microsoft.com/office/drawing/2014/main" id="{FE796D90-269E-44D9-8523-B84A357794DD}"/>
              </a:ext>
            </a:extLst>
          </p:cNvPr>
          <p:cNvSpPr/>
          <p:nvPr/>
        </p:nvSpPr>
        <p:spPr>
          <a:xfrm>
            <a:off x="-266700" y="48242"/>
            <a:ext cx="4362450" cy="578882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accent1">
                    <a:lumMod val="50000"/>
                  </a:schemeClr>
                </a:solidFill>
                <a:latin typeface="Berlin Sans FB" panose="020E0602020502020306" pitchFamily="34" charset="0"/>
              </a:rPr>
              <a:t>Agrotóxicos</a:t>
            </a:r>
          </a:p>
        </p:txBody>
      </p:sp>
      <p:pic>
        <p:nvPicPr>
          <p:cNvPr id="4" name="Imagem 78">
            <a:extLst>
              <a:ext uri="{FF2B5EF4-FFF2-40B4-BE49-F238E27FC236}">
                <a16:creationId xmlns="" xmlns:a16="http://schemas.microsoft.com/office/drawing/2014/main" id="{5EC5D964-FD0A-4AC7-95D3-E47AA645A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24"/>
            <a:ext cx="331176" cy="37781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BA3BB46B-8DF5-420B-9E2D-E7299F5D3AC7}"/>
              </a:ext>
            </a:extLst>
          </p:cNvPr>
          <p:cNvGrpSpPr/>
          <p:nvPr/>
        </p:nvGrpSpPr>
        <p:grpSpPr>
          <a:xfrm>
            <a:off x="92070" y="173405"/>
            <a:ext cx="11556268" cy="5324535"/>
            <a:chOff x="139000" y="481519"/>
            <a:chExt cx="11556268" cy="5324535"/>
          </a:xfrm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2B45EBE3-D211-4214-ABC2-59E26DD37EDF}"/>
                </a:ext>
              </a:extLst>
            </p:cNvPr>
            <p:cNvSpPr/>
            <p:nvPr/>
          </p:nvSpPr>
          <p:spPr>
            <a:xfrm>
              <a:off x="3622153" y="481519"/>
              <a:ext cx="8073115" cy="53245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742950" lvl="1" indent="-285750" algn="just">
                <a:buFont typeface="Arial" panose="020B0604020202020204" pitchFamily="34" charset="0"/>
                <a:buChar char="•"/>
              </a:pPr>
              <a:r>
                <a:rPr lang="pt-BR" sz="2400" dirty="0">
                  <a:solidFill>
                    <a:schemeClr val="accent2"/>
                  </a:solidFill>
                </a:rPr>
                <a:t>Critérios para avaliação e classificação toxicológica </a:t>
              </a:r>
              <a:r>
                <a:rPr lang="pt-BR" sz="2400" dirty="0">
                  <a:solidFill>
                    <a:srgbClr val="002060"/>
                  </a:solidFill>
                </a:rPr>
                <a:t>de agrotóxicos, componentes, afins e preservativos de madeira, no âmbito da Anvisa</a:t>
              </a:r>
            </a:p>
            <a:p>
              <a:pPr marL="742950" lvl="1" indent="-285750" algn="just">
                <a:buFont typeface="Arial" panose="020B0604020202020204" pitchFamily="34" charset="0"/>
                <a:buChar char="•"/>
              </a:pPr>
              <a:r>
                <a:rPr lang="pt-BR" sz="2400" dirty="0">
                  <a:solidFill>
                    <a:srgbClr val="002060"/>
                  </a:solidFill>
                </a:rPr>
                <a:t>Diretrizes relacionadas às informações toxicológicas para </a:t>
              </a:r>
              <a:r>
                <a:rPr lang="pt-BR" sz="2400" dirty="0">
                  <a:solidFill>
                    <a:schemeClr val="accent2"/>
                  </a:solidFill>
                </a:rPr>
                <a:t>rótulos e bulas de agrotóxicos</a:t>
              </a:r>
              <a:r>
                <a:rPr lang="pt-BR" sz="2400" dirty="0">
                  <a:solidFill>
                    <a:srgbClr val="002060"/>
                  </a:solidFill>
                </a:rPr>
                <a:t>, afins e preservativos de madeira, no âmbito da Anvisa</a:t>
              </a:r>
            </a:p>
            <a:p>
              <a:pPr marL="742950" lvl="1" indent="-285750" algn="just">
                <a:buFont typeface="Arial" panose="020B0604020202020204" pitchFamily="34" charset="0"/>
                <a:buChar char="•"/>
              </a:pPr>
              <a:r>
                <a:rPr lang="pt-BR" sz="2400" dirty="0">
                  <a:solidFill>
                    <a:srgbClr val="002060"/>
                  </a:solidFill>
                </a:rPr>
                <a:t>Proposta de Instrução Normativa (IN) que estabelece e dá publicidade à </a:t>
              </a:r>
              <a:r>
                <a:rPr lang="pt-BR" sz="2400" dirty="0">
                  <a:solidFill>
                    <a:schemeClr val="accent2"/>
                  </a:solidFill>
                </a:rPr>
                <a:t>lista de componentes não ativos de agrotóxicos</a:t>
              </a:r>
              <a:r>
                <a:rPr lang="pt-BR" sz="2400" dirty="0">
                  <a:solidFill>
                    <a:srgbClr val="002060"/>
                  </a:solidFill>
                </a:rPr>
                <a:t> e afins considerados avaliados e à lista de componentes não autorizados para uso em agrotóxicos e afins</a:t>
              </a:r>
            </a:p>
            <a:p>
              <a:pPr marL="742950" lvl="1" indent="-285750" algn="just">
                <a:buFont typeface="Arial" panose="020B0604020202020204" pitchFamily="34" charset="0"/>
                <a:buChar char="•"/>
              </a:pPr>
              <a:r>
                <a:rPr lang="pt-BR" sz="2400" dirty="0">
                  <a:solidFill>
                    <a:schemeClr val="accent2"/>
                  </a:solidFill>
                </a:rPr>
                <a:t>Critérios para avaliação do risco dietético e ocupacional </a:t>
              </a:r>
              <a:r>
                <a:rPr lang="pt-BR" sz="2400" dirty="0">
                  <a:solidFill>
                    <a:srgbClr val="002060"/>
                  </a:solidFill>
                </a:rPr>
                <a:t>decorrente da exposição humana no âmbito da Anvisa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endParaRPr lang="pt-BR" sz="2800" dirty="0">
                <a:solidFill>
                  <a:srgbClr val="002060"/>
                </a:solidFill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988754BE-DAB1-4A75-B40C-6D39AACD21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grayscl/>
            </a:blip>
            <a:stretch>
              <a:fillRect/>
            </a:stretch>
          </p:blipFill>
          <p:spPr>
            <a:xfrm>
              <a:off x="139000" y="1495891"/>
              <a:ext cx="2847975" cy="1609725"/>
            </a:xfrm>
            <a:prstGeom prst="rect">
              <a:avLst/>
            </a:prstGeom>
          </p:spPr>
        </p:pic>
        <p:sp>
          <p:nvSpPr>
            <p:cNvPr id="11" name="CaixaDeTexto 36">
              <a:extLst>
                <a:ext uri="{FF2B5EF4-FFF2-40B4-BE49-F238E27FC236}">
                  <a16:creationId xmlns="" xmlns:a16="http://schemas.microsoft.com/office/drawing/2014/main" id="{95C0837E-B785-40E1-B1FA-FB38E73F80DA}"/>
                </a:ext>
              </a:extLst>
            </p:cNvPr>
            <p:cNvSpPr txBox="1"/>
            <p:nvPr/>
          </p:nvSpPr>
          <p:spPr>
            <a:xfrm rot="16200000">
              <a:off x="2082835" y="1497618"/>
              <a:ext cx="229266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5400" b="1" dirty="0" err="1">
                  <a:solidFill>
                    <a:schemeClr val="accent6">
                      <a:lumMod val="75000"/>
                    </a:schemeClr>
                  </a:solidFill>
                  <a:latin typeface="Bookman Old Style" panose="02050604050505020204" pitchFamily="18" charset="0"/>
                </a:rPr>
                <a:t>CPs</a:t>
              </a:r>
              <a:endParaRPr lang="pt-BR" sz="5400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endParaRPr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FB22D5AA-8CE9-4720-A4CA-2DF317004E16}"/>
              </a:ext>
            </a:extLst>
          </p:cNvPr>
          <p:cNvCxnSpPr>
            <a:cxnSpLocks/>
          </p:cNvCxnSpPr>
          <p:nvPr/>
        </p:nvCxnSpPr>
        <p:spPr>
          <a:xfrm flipH="1">
            <a:off x="555780" y="5179485"/>
            <a:ext cx="10975048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31E0CFAC-12FA-4642-B9A2-080B4F4C5828}"/>
              </a:ext>
            </a:extLst>
          </p:cNvPr>
          <p:cNvGrpSpPr/>
          <p:nvPr/>
        </p:nvGrpSpPr>
        <p:grpSpPr>
          <a:xfrm>
            <a:off x="1812007" y="5304013"/>
            <a:ext cx="9576429" cy="1505745"/>
            <a:chOff x="1812007" y="5304013"/>
            <a:chExt cx="9576429" cy="1505745"/>
          </a:xfrm>
        </p:grpSpPr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1CD48CE2-ACC9-4F31-BC12-4BA7FA9E2874}"/>
                </a:ext>
              </a:extLst>
            </p:cNvPr>
            <p:cNvSpPr/>
            <p:nvPr/>
          </p:nvSpPr>
          <p:spPr>
            <a:xfrm>
              <a:off x="1812007" y="5599918"/>
              <a:ext cx="776481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pt-BR" sz="2400" dirty="0">
                  <a:solidFill>
                    <a:srgbClr val="002060"/>
                  </a:solidFill>
                </a:rPr>
                <a:t>Publicação de Rastreabilidade de alimentos in natura (INC)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9184536A-D569-472F-B93D-68A2DD0DA4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36727" y="5304013"/>
              <a:ext cx="1551709" cy="1505745"/>
            </a:xfrm>
            <a:prstGeom prst="rect">
              <a:avLst/>
            </a:prstGeom>
          </p:spPr>
        </p:pic>
      </p:grpSp>
      <p:pic>
        <p:nvPicPr>
          <p:cNvPr id="16" name="Imagem 4">
            <a:extLst>
              <a:ext uri="{FF2B5EF4-FFF2-40B4-BE49-F238E27FC236}">
                <a16:creationId xmlns="" xmlns:a16="http://schemas.microsoft.com/office/drawing/2014/main" id="{A8EE1B98-A66F-40B3-9018-AC85711B31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831" b="89870" l="9980" r="89817">
                        <a14:foregroundMark x1="48473" y1="8831" x2="48473" y2="8831"/>
                        <a14:foregroundMark x1="42770" y1="8831" x2="50713" y2="1090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V="1">
            <a:off x="-330966" y="4865644"/>
            <a:ext cx="2479376" cy="194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43711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3">
            <a:extLst>
              <a:ext uri="{FF2B5EF4-FFF2-40B4-BE49-F238E27FC236}">
                <a16:creationId xmlns="" xmlns:a16="http://schemas.microsoft.com/office/drawing/2014/main" id="{F7F20425-5C1E-4E2A-A591-48562FB40807}"/>
              </a:ext>
            </a:extLst>
          </p:cNvPr>
          <p:cNvSpPr/>
          <p:nvPr/>
        </p:nvSpPr>
        <p:spPr>
          <a:xfrm>
            <a:off x="0" y="0"/>
            <a:ext cx="4095750" cy="67536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de cantos arredondados 27">
            <a:extLst>
              <a:ext uri="{FF2B5EF4-FFF2-40B4-BE49-F238E27FC236}">
                <a16:creationId xmlns="" xmlns:a16="http://schemas.microsoft.com/office/drawing/2014/main" id="{39931E0D-6195-418D-8ED9-F86C891FBBB4}"/>
              </a:ext>
            </a:extLst>
          </p:cNvPr>
          <p:cNvSpPr/>
          <p:nvPr/>
        </p:nvSpPr>
        <p:spPr>
          <a:xfrm>
            <a:off x="-266700" y="48242"/>
            <a:ext cx="4362450" cy="578882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accent1">
                    <a:lumMod val="50000"/>
                  </a:schemeClr>
                </a:solidFill>
                <a:latin typeface="Berlin Sans FB" panose="020E0602020502020306" pitchFamily="34" charset="0"/>
              </a:rPr>
              <a:t>Alimentos</a:t>
            </a:r>
          </a:p>
        </p:txBody>
      </p:sp>
      <p:pic>
        <p:nvPicPr>
          <p:cNvPr id="4" name="Imagem 79">
            <a:extLst>
              <a:ext uri="{FF2B5EF4-FFF2-40B4-BE49-F238E27FC236}">
                <a16:creationId xmlns="" xmlns:a16="http://schemas.microsoft.com/office/drawing/2014/main" id="{38774D88-3674-432D-B32A-CAD85408C2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5236"/>
            <a:ext cx="464345" cy="568136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99C3974E-326D-451F-9324-0B3EAD9E38D6}"/>
              </a:ext>
            </a:extLst>
          </p:cNvPr>
          <p:cNvGrpSpPr/>
          <p:nvPr/>
        </p:nvGrpSpPr>
        <p:grpSpPr>
          <a:xfrm>
            <a:off x="536422" y="1558120"/>
            <a:ext cx="4305397" cy="2057400"/>
            <a:chOff x="536422" y="1558120"/>
            <a:chExt cx="4305397" cy="2057400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DC726246-734F-4408-8C97-0A03C4A19B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6422" y="1558120"/>
              <a:ext cx="1628775" cy="2057400"/>
            </a:xfrm>
            <a:prstGeom prst="rect">
              <a:avLst/>
            </a:prstGeom>
          </p:spPr>
        </p:pic>
        <p:grpSp>
          <p:nvGrpSpPr>
            <p:cNvPr id="6" name="Agrupar 26">
              <a:extLst>
                <a:ext uri="{FF2B5EF4-FFF2-40B4-BE49-F238E27FC236}">
                  <a16:creationId xmlns="" xmlns:a16="http://schemas.microsoft.com/office/drawing/2014/main" id="{4C9803D9-6142-46EF-830C-A5420BE331A1}"/>
                </a:ext>
              </a:extLst>
            </p:cNvPr>
            <p:cNvGrpSpPr/>
            <p:nvPr/>
          </p:nvGrpSpPr>
          <p:grpSpPr>
            <a:xfrm>
              <a:off x="2144548" y="2167116"/>
              <a:ext cx="2697271" cy="1446550"/>
              <a:chOff x="8380271" y="777921"/>
              <a:chExt cx="2537085" cy="1446550"/>
            </a:xfrm>
          </p:grpSpPr>
          <p:sp>
            <p:nvSpPr>
              <p:cNvPr id="7" name="CaixaDeTexto 27">
                <a:extLst>
                  <a:ext uri="{FF2B5EF4-FFF2-40B4-BE49-F238E27FC236}">
                    <a16:creationId xmlns="" xmlns:a16="http://schemas.microsoft.com/office/drawing/2014/main" id="{1BDFB188-EEFB-46FE-97CE-FE914391148C}"/>
                  </a:ext>
                </a:extLst>
              </p:cNvPr>
              <p:cNvSpPr txBox="1"/>
              <p:nvPr/>
            </p:nvSpPr>
            <p:spPr>
              <a:xfrm>
                <a:off x="8380271" y="824088"/>
                <a:ext cx="20378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3200" b="1" dirty="0">
                    <a:solidFill>
                      <a:srgbClr val="FF0000"/>
                    </a:solidFill>
                    <a:latin typeface="Bookman Old Style" panose="02050604050505020204" pitchFamily="18" charset="0"/>
                  </a:rPr>
                  <a:t>6</a:t>
                </a:r>
              </a:p>
            </p:txBody>
          </p:sp>
          <p:sp>
            <p:nvSpPr>
              <p:cNvPr id="8" name="CaixaDeTexto 28">
                <a:extLst>
                  <a:ext uri="{FF2B5EF4-FFF2-40B4-BE49-F238E27FC236}">
                    <a16:creationId xmlns="" xmlns:a16="http://schemas.microsoft.com/office/drawing/2014/main" id="{4B0A1104-9987-490C-B6C5-D078ACFE5A71}"/>
                  </a:ext>
                </a:extLst>
              </p:cNvPr>
              <p:cNvSpPr txBox="1"/>
              <p:nvPr/>
            </p:nvSpPr>
            <p:spPr>
              <a:xfrm>
                <a:off x="8790936" y="777921"/>
                <a:ext cx="2126420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4000" b="1" dirty="0" err="1">
                    <a:solidFill>
                      <a:srgbClr val="FF0000"/>
                    </a:solidFill>
                    <a:latin typeface="Bookman Old Style" panose="02050604050505020204" pitchFamily="18" charset="0"/>
                  </a:rPr>
                  <a:t>CPs</a:t>
                </a:r>
                <a:r>
                  <a:rPr lang="pt-BR" b="1" dirty="0">
                    <a:solidFill>
                      <a:srgbClr val="FF0000"/>
                    </a:solidFill>
                    <a:latin typeface="Bookman Old Style" panose="02050604050505020204" pitchFamily="18" charset="0"/>
                  </a:rPr>
                  <a:t> </a:t>
                </a:r>
                <a:r>
                  <a:rPr lang="pt-BR" sz="2400" b="1" dirty="0">
                    <a:solidFill>
                      <a:srgbClr val="FF0000"/>
                    </a:solidFill>
                    <a:latin typeface="Bookman Old Style" panose="02050604050505020204" pitchFamily="18" charset="0"/>
                  </a:rPr>
                  <a:t>Suplementos Alimentares</a:t>
                </a:r>
                <a:endParaRPr lang="pt-BR" b="1" dirty="0">
                  <a:solidFill>
                    <a:srgbClr val="FF0000"/>
                  </a:solidFill>
                  <a:latin typeface="Bookman Old Style" panose="02050604050505020204" pitchFamily="18" charset="0"/>
                </a:endParaRP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F830D357-0DF5-4B4E-B305-6F82C02064D5}"/>
              </a:ext>
            </a:extLst>
          </p:cNvPr>
          <p:cNvGrpSpPr/>
          <p:nvPr/>
        </p:nvGrpSpPr>
        <p:grpSpPr>
          <a:xfrm>
            <a:off x="-498861" y="1972537"/>
            <a:ext cx="12809141" cy="9057542"/>
            <a:chOff x="-498861" y="1972537"/>
            <a:chExt cx="12809141" cy="9057542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737EFEE8-B55B-4215-BCC6-8C7D0F5A3A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98861" y="1972537"/>
              <a:ext cx="12809141" cy="9057542"/>
            </a:xfrm>
            <a:prstGeom prst="rect">
              <a:avLst/>
            </a:prstGeom>
          </p:spPr>
        </p:pic>
        <p:grpSp>
          <p:nvGrpSpPr>
            <p:cNvPr id="10" name="Agrupar 26">
              <a:extLst>
                <a:ext uri="{FF2B5EF4-FFF2-40B4-BE49-F238E27FC236}">
                  <a16:creationId xmlns="" xmlns:a16="http://schemas.microsoft.com/office/drawing/2014/main" id="{27E4C6BF-2BAA-456C-AC3D-B80738AAC5F3}"/>
                </a:ext>
              </a:extLst>
            </p:cNvPr>
            <p:cNvGrpSpPr/>
            <p:nvPr/>
          </p:nvGrpSpPr>
          <p:grpSpPr>
            <a:xfrm>
              <a:off x="6095999" y="3429000"/>
              <a:ext cx="6214281" cy="1077218"/>
              <a:chOff x="8380271" y="777921"/>
              <a:chExt cx="4807782" cy="1077218"/>
            </a:xfrm>
          </p:grpSpPr>
          <p:sp>
            <p:nvSpPr>
              <p:cNvPr id="11" name="CaixaDeTexto 27">
                <a:extLst>
                  <a:ext uri="{FF2B5EF4-FFF2-40B4-BE49-F238E27FC236}">
                    <a16:creationId xmlns="" xmlns:a16="http://schemas.microsoft.com/office/drawing/2014/main" id="{A43B8DC4-E634-402B-A7C2-5461C7E43667}"/>
                  </a:ext>
                </a:extLst>
              </p:cNvPr>
              <p:cNvSpPr txBox="1"/>
              <p:nvPr/>
            </p:nvSpPr>
            <p:spPr>
              <a:xfrm>
                <a:off x="8380271" y="824088"/>
                <a:ext cx="20378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pt-BR" sz="3200" b="1" dirty="0">
                  <a:solidFill>
                    <a:schemeClr val="accent6">
                      <a:lumMod val="75000"/>
                    </a:schemeClr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12" name="CaixaDeTexto 28">
                <a:extLst>
                  <a:ext uri="{FF2B5EF4-FFF2-40B4-BE49-F238E27FC236}">
                    <a16:creationId xmlns="" xmlns:a16="http://schemas.microsoft.com/office/drawing/2014/main" id="{E0665B50-4409-4172-A1CD-E13BF9064631}"/>
                  </a:ext>
                </a:extLst>
              </p:cNvPr>
              <p:cNvSpPr txBox="1"/>
              <p:nvPr/>
            </p:nvSpPr>
            <p:spPr>
              <a:xfrm>
                <a:off x="8790937" y="777921"/>
                <a:ext cx="439711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4000" b="1" dirty="0">
                    <a:solidFill>
                      <a:schemeClr val="accent6">
                        <a:lumMod val="75000"/>
                      </a:schemeClr>
                    </a:solidFill>
                    <a:latin typeface="Bookman Old Style" panose="02050604050505020204" pitchFamily="18" charset="0"/>
                  </a:rPr>
                  <a:t>Relatório de AIR</a:t>
                </a:r>
              </a:p>
              <a:p>
                <a:r>
                  <a:rPr lang="pt-BR" sz="2400" b="1" dirty="0">
                    <a:solidFill>
                      <a:schemeClr val="accent6">
                        <a:lumMod val="75000"/>
                      </a:schemeClr>
                    </a:solidFill>
                    <a:latin typeface="Bookman Old Style" panose="02050604050505020204" pitchFamily="18" charset="0"/>
                  </a:rPr>
                  <a:t>Rotulagem de alimentos</a:t>
                </a:r>
              </a:p>
            </p:txBody>
          </p:sp>
        </p:grpSp>
      </p:grpSp>
      <p:pic>
        <p:nvPicPr>
          <p:cNvPr id="13" name="Imagem 4">
            <a:extLst>
              <a:ext uri="{FF2B5EF4-FFF2-40B4-BE49-F238E27FC236}">
                <a16:creationId xmlns="" xmlns:a16="http://schemas.microsoft.com/office/drawing/2014/main" id="{0319F4D2-CFC6-4F8F-822D-2130FD0700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831" b="89870" l="9980" r="89817">
                        <a14:foregroundMark x1="48473" y1="8831" x2="48473" y2="8831"/>
                        <a14:foregroundMark x1="42770" y1="8831" x2="50713" y2="1090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V="1">
            <a:off x="-330966" y="4865644"/>
            <a:ext cx="2479376" cy="194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19328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3">
            <a:extLst>
              <a:ext uri="{FF2B5EF4-FFF2-40B4-BE49-F238E27FC236}">
                <a16:creationId xmlns="" xmlns:a16="http://schemas.microsoft.com/office/drawing/2014/main" id="{D7C2BA76-15BB-49E6-A596-BFCCB96D6644}"/>
              </a:ext>
            </a:extLst>
          </p:cNvPr>
          <p:cNvSpPr/>
          <p:nvPr/>
        </p:nvSpPr>
        <p:spPr>
          <a:xfrm>
            <a:off x="0" y="0"/>
            <a:ext cx="4095750" cy="67536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de cantos arredondados 27">
            <a:extLst>
              <a:ext uri="{FF2B5EF4-FFF2-40B4-BE49-F238E27FC236}">
                <a16:creationId xmlns="" xmlns:a16="http://schemas.microsoft.com/office/drawing/2014/main" id="{7667EABA-BE51-46C0-81BE-E07F0DE382DE}"/>
              </a:ext>
            </a:extLst>
          </p:cNvPr>
          <p:cNvSpPr/>
          <p:nvPr/>
        </p:nvSpPr>
        <p:spPr>
          <a:xfrm>
            <a:off x="0" y="48242"/>
            <a:ext cx="4362450" cy="578882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accent1">
                    <a:lumMod val="50000"/>
                  </a:schemeClr>
                </a:solidFill>
                <a:latin typeface="Berlin Sans FB" panose="020E0602020502020306" pitchFamily="34" charset="0"/>
              </a:rPr>
              <a:t>Cosméticos</a:t>
            </a:r>
          </a:p>
        </p:txBody>
      </p:sp>
      <p:pic>
        <p:nvPicPr>
          <p:cNvPr id="4" name="Imagem 100">
            <a:extLst>
              <a:ext uri="{FF2B5EF4-FFF2-40B4-BE49-F238E27FC236}">
                <a16:creationId xmlns="" xmlns:a16="http://schemas.microsoft.com/office/drawing/2014/main" id="{98E66417-D674-49FA-89CE-820A60D95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796"/>
            <a:ext cx="333375" cy="36702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5A4217C-1B72-4DA3-8C29-12E1C0B4C1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847" y="2357437"/>
            <a:ext cx="2143125" cy="21431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0FA2B20-B3D4-4579-AC39-1B4C089216E2}"/>
              </a:ext>
            </a:extLst>
          </p:cNvPr>
          <p:cNvSpPr/>
          <p:nvPr/>
        </p:nvSpPr>
        <p:spPr>
          <a:xfrm>
            <a:off x="3311572" y="1185018"/>
            <a:ext cx="81977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solidFill>
                  <a:srgbClr val="002060"/>
                </a:solidFill>
              </a:rPr>
              <a:t>Revisão da RDC 142/2017 que trata da regularização de escovas e hastes para higiene bucal, fios e fitas dentais, absorventes higiênicos descartáveis, coletores menstruais e hastes flexíveis (RDC 178/2017, antes da AR 17/20)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DF755F4-46A0-4476-8848-F57BCA7B3EF3}"/>
              </a:ext>
            </a:extLst>
          </p:cNvPr>
          <p:cNvSpPr/>
          <p:nvPr/>
        </p:nvSpPr>
        <p:spPr>
          <a:xfrm>
            <a:off x="3757683" y="2707912"/>
            <a:ext cx="6096000" cy="70788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Revogação de obrigatoriedade de indicação da espessura do fio ou fita dental;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FA0948ED-E0FE-4A34-8514-0A1008710363}"/>
              </a:ext>
            </a:extLst>
          </p:cNvPr>
          <p:cNvSpPr/>
          <p:nvPr/>
        </p:nvSpPr>
        <p:spPr>
          <a:xfrm>
            <a:off x="5413327" y="4865902"/>
            <a:ext cx="6096000" cy="101566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Determina a responsabilidade do fabricante a determinação da localização dos requisitos de acordo com a especificidade do seu produto.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A8A7F0B-653C-4C4D-AC41-A6F77E8D04C8}"/>
              </a:ext>
            </a:extLst>
          </p:cNvPr>
          <p:cNvSpPr/>
          <p:nvPr/>
        </p:nvSpPr>
        <p:spPr>
          <a:xfrm>
            <a:off x="4362450" y="3611659"/>
            <a:ext cx="6096000" cy="101566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Especifica que devem ser informados, minimamente, os ingredientes que possam migrar para a pele e ou mucosas</a:t>
            </a:r>
          </a:p>
        </p:txBody>
      </p:sp>
      <p:pic>
        <p:nvPicPr>
          <p:cNvPr id="11" name="Imagem 4">
            <a:extLst>
              <a:ext uri="{FF2B5EF4-FFF2-40B4-BE49-F238E27FC236}">
                <a16:creationId xmlns="" xmlns:a16="http://schemas.microsoft.com/office/drawing/2014/main" id="{7DFD21FF-019E-4856-8BDC-D6BD2D7B84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31" b="89870" l="9980" r="89817">
                        <a14:foregroundMark x1="48473" y1="8831" x2="48473" y2="8831"/>
                        <a14:foregroundMark x1="42770" y1="8831" x2="50713" y2="1090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V="1">
            <a:off x="-330966" y="4865644"/>
            <a:ext cx="2479376" cy="194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08058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3">
            <a:extLst>
              <a:ext uri="{FF2B5EF4-FFF2-40B4-BE49-F238E27FC236}">
                <a16:creationId xmlns="" xmlns:a16="http://schemas.microsoft.com/office/drawing/2014/main" id="{6313DAB8-BE6B-4D1C-9928-E22BB2DE707F}"/>
              </a:ext>
            </a:extLst>
          </p:cNvPr>
          <p:cNvSpPr/>
          <p:nvPr/>
        </p:nvSpPr>
        <p:spPr>
          <a:xfrm>
            <a:off x="0" y="0"/>
            <a:ext cx="4095750" cy="67536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Retângulo de cantos arredondados 27">
            <a:extLst>
              <a:ext uri="{FF2B5EF4-FFF2-40B4-BE49-F238E27FC236}">
                <a16:creationId xmlns="" xmlns:a16="http://schemas.microsoft.com/office/drawing/2014/main" id="{9FA9A60E-B4AF-4768-A58A-BB4F306D980C}"/>
              </a:ext>
            </a:extLst>
          </p:cNvPr>
          <p:cNvSpPr/>
          <p:nvPr/>
        </p:nvSpPr>
        <p:spPr>
          <a:xfrm>
            <a:off x="-266700" y="20948"/>
            <a:ext cx="4362450" cy="578882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accent1">
                    <a:lumMod val="50000"/>
                  </a:schemeClr>
                </a:solidFill>
                <a:latin typeface="Berlin Sans FB" panose="020E0602020502020306" pitchFamily="34" charset="0"/>
              </a:rPr>
              <a:t>Medicamentos</a:t>
            </a:r>
          </a:p>
        </p:txBody>
      </p:sp>
      <p:pic>
        <p:nvPicPr>
          <p:cNvPr id="4" name="Imagem 90">
            <a:extLst>
              <a:ext uri="{FF2B5EF4-FFF2-40B4-BE49-F238E27FC236}">
                <a16:creationId xmlns="" xmlns:a16="http://schemas.microsoft.com/office/drawing/2014/main" id="{F10F3114-75D0-4221-BC6C-738825933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279"/>
            <a:ext cx="423834" cy="360733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1D760B9A-1996-4641-8A07-95B9965A91D8}"/>
              </a:ext>
            </a:extLst>
          </p:cNvPr>
          <p:cNvGrpSpPr/>
          <p:nvPr/>
        </p:nvGrpSpPr>
        <p:grpSpPr>
          <a:xfrm>
            <a:off x="-365444" y="2898530"/>
            <a:ext cx="11463627" cy="1905000"/>
            <a:chOff x="649412" y="3021686"/>
            <a:chExt cx="11463627" cy="1905000"/>
          </a:xfrm>
        </p:grpSpPr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DC09B691-AE79-49B3-8580-41B8CA1F30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08039" y="3021686"/>
              <a:ext cx="1905000" cy="1905000"/>
            </a:xfrm>
            <a:prstGeom prst="rect">
              <a:avLst/>
            </a:prstGeom>
          </p:spPr>
        </p:pic>
        <p:grpSp>
          <p:nvGrpSpPr>
            <p:cNvPr id="5" name="Agrupar 26">
              <a:extLst>
                <a:ext uri="{FF2B5EF4-FFF2-40B4-BE49-F238E27FC236}">
                  <a16:creationId xmlns="" xmlns:a16="http://schemas.microsoft.com/office/drawing/2014/main" id="{17111D07-07AD-4A38-BB92-ED4A54EFB593}"/>
                </a:ext>
              </a:extLst>
            </p:cNvPr>
            <p:cNvGrpSpPr/>
            <p:nvPr/>
          </p:nvGrpSpPr>
          <p:grpSpPr>
            <a:xfrm>
              <a:off x="649412" y="3035468"/>
              <a:ext cx="9536329" cy="1502501"/>
              <a:chOff x="8380271" y="824088"/>
              <a:chExt cx="7377940" cy="1502501"/>
            </a:xfrm>
          </p:grpSpPr>
          <p:sp>
            <p:nvSpPr>
              <p:cNvPr id="6" name="CaixaDeTexto 27">
                <a:extLst>
                  <a:ext uri="{FF2B5EF4-FFF2-40B4-BE49-F238E27FC236}">
                    <a16:creationId xmlns="" xmlns:a16="http://schemas.microsoft.com/office/drawing/2014/main" id="{7E2AC368-CD28-440A-9D7A-AE5C141A03CA}"/>
                  </a:ext>
                </a:extLst>
              </p:cNvPr>
              <p:cNvSpPr txBox="1"/>
              <p:nvPr/>
            </p:nvSpPr>
            <p:spPr>
              <a:xfrm>
                <a:off x="8380271" y="824088"/>
                <a:ext cx="20378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pt-BR" sz="3200" b="1" dirty="0">
                  <a:solidFill>
                    <a:schemeClr val="accent5">
                      <a:lumMod val="50000"/>
                    </a:schemeClr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" name="CaixaDeTexto 28">
                <a:extLst>
                  <a:ext uri="{FF2B5EF4-FFF2-40B4-BE49-F238E27FC236}">
                    <a16:creationId xmlns="" xmlns:a16="http://schemas.microsoft.com/office/drawing/2014/main" id="{1711B587-14BE-410B-A417-B8E2BA1956AB}"/>
                  </a:ext>
                </a:extLst>
              </p:cNvPr>
              <p:cNvSpPr txBox="1"/>
              <p:nvPr/>
            </p:nvSpPr>
            <p:spPr>
              <a:xfrm>
                <a:off x="9532214" y="1064705"/>
                <a:ext cx="6225997" cy="1261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err="1" smtClean="0">
                    <a:solidFill>
                      <a:schemeClr val="accent5">
                        <a:lumMod val="50000"/>
                      </a:schemeClr>
                    </a:solidFill>
                    <a:latin typeface="Bookman Old Style" panose="02050604050505020204" pitchFamily="18" charset="0"/>
                  </a:rPr>
                  <a:t>Medicamentos</a:t>
                </a:r>
                <a:r>
                  <a:rPr lang="en-US" sz="4000" b="1" dirty="0" smtClean="0">
                    <a:solidFill>
                      <a:schemeClr val="accent5">
                        <a:lumMod val="50000"/>
                      </a:schemeClr>
                    </a:solidFill>
                    <a:latin typeface="Bookman Old Style" panose="02050604050505020204" pitchFamily="18" charset="0"/>
                  </a:rPr>
                  <a:t> </a:t>
                </a:r>
                <a:r>
                  <a:rPr lang="en-US" sz="4000" b="1" dirty="0" err="1" smtClean="0">
                    <a:solidFill>
                      <a:schemeClr val="accent5">
                        <a:lumMod val="50000"/>
                      </a:schemeClr>
                    </a:solidFill>
                    <a:latin typeface="Bookman Old Style" panose="02050604050505020204" pitchFamily="18" charset="0"/>
                  </a:rPr>
                  <a:t>inovadores</a:t>
                </a:r>
                <a:endParaRPr lang="en-US" sz="4000" b="1" dirty="0" smtClean="0">
                  <a:solidFill>
                    <a:schemeClr val="accent5">
                      <a:lumMod val="50000"/>
                    </a:schemeClr>
                  </a:solidFill>
                  <a:latin typeface="Bookman Old Style" panose="02050604050505020204" pitchFamily="18" charset="0"/>
                </a:endParaRPr>
              </a:p>
              <a:p>
                <a:r>
                  <a:rPr lang="pt-BR" b="1" dirty="0" smtClean="0">
                    <a:solidFill>
                      <a:schemeClr val="accent5">
                        <a:lumMod val="50000"/>
                      </a:schemeClr>
                    </a:solidFill>
                    <a:latin typeface="Bookman Old Style" panose="02050604050505020204" pitchFamily="18" charset="0"/>
                  </a:rPr>
                  <a:t>Requisitos específicos para renovação de registro </a:t>
                </a:r>
              </a:p>
              <a:p>
                <a:r>
                  <a:rPr lang="pt-BR" b="1" dirty="0" smtClean="0">
                    <a:solidFill>
                      <a:schemeClr val="accent5">
                        <a:lumMod val="50000"/>
                      </a:schemeClr>
                    </a:solidFill>
                    <a:latin typeface="Bookman Old Style" panose="02050604050505020204" pitchFamily="18" charset="0"/>
                  </a:rPr>
                  <a:t>(</a:t>
                </a:r>
                <a:r>
                  <a:rPr lang="pt-BR" b="1" dirty="0">
                    <a:solidFill>
                      <a:schemeClr val="accent5">
                        <a:lumMod val="50000"/>
                      </a:schemeClr>
                    </a:solidFill>
                    <a:latin typeface="Bookman Old Style" panose="02050604050505020204" pitchFamily="18" charset="0"/>
                  </a:rPr>
                  <a:t>RDC 200/2017)</a:t>
                </a:r>
              </a:p>
            </p:txBody>
          </p:sp>
        </p:grpSp>
      </p:grpSp>
      <p:sp>
        <p:nvSpPr>
          <p:cNvPr id="8" name="AutoShape 2" descr="Resultado de imagem para priorizaÃ§Ã£o">
            <a:extLst>
              <a:ext uri="{FF2B5EF4-FFF2-40B4-BE49-F238E27FC236}">
                <a16:creationId xmlns="" xmlns:a16="http://schemas.microsoft.com/office/drawing/2014/main" id="{A2B328DA-9B6E-464F-8FDA-EE820D42B9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595750BF-68CE-4F3B-A38D-9BFB64F64166}"/>
              </a:ext>
            </a:extLst>
          </p:cNvPr>
          <p:cNvGrpSpPr/>
          <p:nvPr/>
        </p:nvGrpSpPr>
        <p:grpSpPr>
          <a:xfrm>
            <a:off x="211917" y="1391633"/>
            <a:ext cx="9628119" cy="1590675"/>
            <a:chOff x="211917" y="1173352"/>
            <a:chExt cx="9628119" cy="1590675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C8EFF19D-ED21-4AE9-8077-41E3FEF107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1917" y="1173352"/>
              <a:ext cx="2867025" cy="1590675"/>
            </a:xfrm>
            <a:prstGeom prst="rect">
              <a:avLst/>
            </a:prstGeom>
          </p:spPr>
        </p:pic>
        <p:grpSp>
          <p:nvGrpSpPr>
            <p:cNvPr id="11" name="Agrupar 26">
              <a:extLst>
                <a:ext uri="{FF2B5EF4-FFF2-40B4-BE49-F238E27FC236}">
                  <a16:creationId xmlns="" xmlns:a16="http://schemas.microsoft.com/office/drawing/2014/main" id="{063EFFB0-F49F-4373-BB30-D5DE43222FAF}"/>
                </a:ext>
              </a:extLst>
            </p:cNvPr>
            <p:cNvGrpSpPr/>
            <p:nvPr/>
          </p:nvGrpSpPr>
          <p:grpSpPr>
            <a:xfrm>
              <a:off x="2649662" y="1250215"/>
              <a:ext cx="7190374" cy="1261884"/>
              <a:chOff x="8380271" y="824088"/>
              <a:chExt cx="5562953" cy="1261884"/>
            </a:xfrm>
          </p:grpSpPr>
          <p:sp>
            <p:nvSpPr>
              <p:cNvPr id="12" name="CaixaDeTexto 27">
                <a:extLst>
                  <a:ext uri="{FF2B5EF4-FFF2-40B4-BE49-F238E27FC236}">
                    <a16:creationId xmlns="" xmlns:a16="http://schemas.microsoft.com/office/drawing/2014/main" id="{AA5A5B95-F8CC-4B5A-A976-5723C9367C5D}"/>
                  </a:ext>
                </a:extLst>
              </p:cNvPr>
              <p:cNvSpPr txBox="1"/>
              <p:nvPr/>
            </p:nvSpPr>
            <p:spPr>
              <a:xfrm>
                <a:off x="8380271" y="824088"/>
                <a:ext cx="20378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pt-BR" sz="3200" b="1" dirty="0">
                  <a:solidFill>
                    <a:schemeClr val="accent6">
                      <a:lumMod val="75000"/>
                    </a:schemeClr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13" name="CaixaDeTexto 28">
                <a:extLst>
                  <a:ext uri="{FF2B5EF4-FFF2-40B4-BE49-F238E27FC236}">
                    <a16:creationId xmlns="" xmlns:a16="http://schemas.microsoft.com/office/drawing/2014/main" id="{CF33E714-9B30-46F9-93D6-4DDCABBAE972}"/>
                  </a:ext>
                </a:extLst>
              </p:cNvPr>
              <p:cNvSpPr txBox="1"/>
              <p:nvPr/>
            </p:nvSpPr>
            <p:spPr>
              <a:xfrm>
                <a:off x="8567872" y="824088"/>
                <a:ext cx="5375352" cy="1261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4000" b="1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Priorização de análise</a:t>
                </a:r>
              </a:p>
              <a:p>
                <a:r>
                  <a:rPr lang="pt-BR" b="1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De registro, pós-registro e anuência de pesquisa clínica (RDC 204/2017)</a:t>
                </a:r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45D0F497-D98B-4FA4-931D-F8C4B6E92AAA}"/>
              </a:ext>
            </a:extLst>
          </p:cNvPr>
          <p:cNvGrpSpPr/>
          <p:nvPr/>
        </p:nvGrpSpPr>
        <p:grpSpPr>
          <a:xfrm>
            <a:off x="891895" y="4647496"/>
            <a:ext cx="10203735" cy="2154436"/>
            <a:chOff x="891895" y="4647496"/>
            <a:chExt cx="10203735" cy="2154436"/>
          </a:xfrm>
        </p:grpSpPr>
        <p:grpSp>
          <p:nvGrpSpPr>
            <p:cNvPr id="15" name="Agrupar 26">
              <a:extLst>
                <a:ext uri="{FF2B5EF4-FFF2-40B4-BE49-F238E27FC236}">
                  <a16:creationId xmlns="" xmlns:a16="http://schemas.microsoft.com/office/drawing/2014/main" id="{5C54F7F6-C177-412D-AB58-3FBAA362282F}"/>
                </a:ext>
              </a:extLst>
            </p:cNvPr>
            <p:cNvGrpSpPr/>
            <p:nvPr/>
          </p:nvGrpSpPr>
          <p:grpSpPr>
            <a:xfrm>
              <a:off x="2513233" y="4647496"/>
              <a:ext cx="8582397" cy="2154436"/>
              <a:chOff x="8380271" y="824088"/>
              <a:chExt cx="6639914" cy="2154436"/>
            </a:xfrm>
          </p:grpSpPr>
          <p:sp>
            <p:nvSpPr>
              <p:cNvPr id="16" name="CaixaDeTexto 27">
                <a:extLst>
                  <a:ext uri="{FF2B5EF4-FFF2-40B4-BE49-F238E27FC236}">
                    <a16:creationId xmlns="" xmlns:a16="http://schemas.microsoft.com/office/drawing/2014/main" id="{B4A4BA9F-5068-4C75-96CD-5067AA6357F8}"/>
                  </a:ext>
                </a:extLst>
              </p:cNvPr>
              <p:cNvSpPr txBox="1"/>
              <p:nvPr/>
            </p:nvSpPr>
            <p:spPr>
              <a:xfrm>
                <a:off x="8380271" y="824088"/>
                <a:ext cx="20378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pt-BR" sz="3200" b="1" dirty="0">
                  <a:solidFill>
                    <a:schemeClr val="accent1">
                      <a:lumMod val="75000"/>
                    </a:schemeClr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17" name="CaixaDeTexto 28">
                <a:extLst>
                  <a:ext uri="{FF2B5EF4-FFF2-40B4-BE49-F238E27FC236}">
                    <a16:creationId xmlns="" xmlns:a16="http://schemas.microsoft.com/office/drawing/2014/main" id="{44675816-5B28-45E6-BA39-9F354BA762C4}"/>
                  </a:ext>
                </a:extLst>
              </p:cNvPr>
              <p:cNvSpPr txBox="1"/>
              <p:nvPr/>
            </p:nvSpPr>
            <p:spPr>
              <a:xfrm>
                <a:off x="8567871" y="824088"/>
                <a:ext cx="6452314" cy="21544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err="1">
                    <a:solidFill>
                      <a:schemeClr val="accent1">
                        <a:lumMod val="75000"/>
                      </a:schemeClr>
                    </a:solidFill>
                    <a:latin typeface="Bookman Old Style" panose="02050604050505020204" pitchFamily="18" charset="0"/>
                  </a:rPr>
                  <a:t>Previsão</a:t>
                </a:r>
                <a:r>
                  <a:rPr lang="en-US" sz="4000" b="1" dirty="0">
                    <a:solidFill>
                      <a:schemeClr val="accent1">
                        <a:lumMod val="75000"/>
                      </a:schemeClr>
                    </a:solidFill>
                    <a:latin typeface="Bookman Old Style" panose="02050604050505020204" pitchFamily="18" charset="0"/>
                  </a:rPr>
                  <a:t> de </a:t>
                </a:r>
                <a:r>
                  <a:rPr lang="en-US" sz="4000" b="1" dirty="0" err="1">
                    <a:solidFill>
                      <a:schemeClr val="accent1">
                        <a:lumMod val="75000"/>
                      </a:schemeClr>
                    </a:solidFill>
                    <a:latin typeface="Bookman Old Style" panose="02050604050505020204" pitchFamily="18" charset="0"/>
                  </a:rPr>
                  <a:t>aprovação</a:t>
                </a:r>
                <a:r>
                  <a:rPr lang="en-US" sz="4000" b="1" dirty="0">
                    <a:solidFill>
                      <a:schemeClr val="accent1">
                        <a:lumMod val="75000"/>
                      </a:schemeClr>
                    </a:solidFill>
                    <a:latin typeface="Bookman Old Style" panose="020506040505050202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accent1">
                        <a:lumMod val="75000"/>
                      </a:schemeClr>
                    </a:solidFill>
                    <a:latin typeface="Bookman Old Style" panose="02050604050505020204" pitchFamily="18" charset="0"/>
                  </a:rPr>
                  <a:t>condicional</a:t>
                </a:r>
                <a:r>
                  <a:rPr lang="en-US" sz="4000" b="1" dirty="0">
                    <a:solidFill>
                      <a:schemeClr val="accent1">
                        <a:lumMod val="75000"/>
                      </a:schemeClr>
                    </a:solidFill>
                    <a:latin typeface="Bookman Old Style" panose="02050604050505020204" pitchFamily="18" charset="0"/>
                  </a:rPr>
                  <a:t> </a:t>
                </a:r>
                <a:r>
                  <a:rPr lang="pt-BR" b="1" dirty="0">
                    <a:solidFill>
                      <a:schemeClr val="accent1">
                        <a:lumMod val="75000"/>
                      </a:schemeClr>
                    </a:solidFill>
                    <a:latin typeface="Bookman Old Style" panose="02050604050505020204" pitchFamily="18" charset="0"/>
                  </a:rPr>
                  <a:t>das petições de alteração pós-registro de medicamentos </a:t>
                </a:r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  <a:latin typeface="Bookman Old Style" panose="02050604050505020204" pitchFamily="18" charset="0"/>
                  </a:rPr>
                  <a:t>(</a:t>
                </a:r>
                <a:r>
                  <a:rPr lang="pt-BR" b="1" dirty="0">
                    <a:solidFill>
                      <a:schemeClr val="accent1">
                        <a:lumMod val="75000"/>
                      </a:schemeClr>
                    </a:solidFill>
                    <a:latin typeface="Bookman Old Style" panose="02050604050505020204" pitchFamily="18" charset="0"/>
                  </a:rPr>
                  <a:t>RDC 219/2018) para casos em que a Anvisa não se manifestar nos prazos da Lei nº </a:t>
                </a:r>
                <a:r>
                  <a:rPr lang="pt-BR" b="1" dirty="0" smtClean="0">
                    <a:solidFill>
                      <a:schemeClr val="accent1">
                        <a:lumMod val="75000"/>
                      </a:schemeClr>
                    </a:solidFill>
                    <a:latin typeface="Bookman Old Style" panose="02050604050505020204" pitchFamily="18" charset="0"/>
                  </a:rPr>
                  <a:t>13.411/2016. </a:t>
                </a:r>
                <a:r>
                  <a:rPr lang="pt-BR" dirty="0" smtClean="0">
                    <a:solidFill>
                      <a:schemeClr val="accent5">
                        <a:lumMod val="50000"/>
                      </a:schemeClr>
                    </a:solidFill>
                    <a:latin typeface="Bookman Old Style" panose="02050604050505020204" pitchFamily="18" charset="0"/>
                  </a:rPr>
                  <a:t>(relacionado à AR 17/20, n</a:t>
                </a:r>
                <a:r>
                  <a:rPr lang="en-US" dirty="0" err="1" smtClean="0">
                    <a:solidFill>
                      <a:schemeClr val="accent5">
                        <a:lumMod val="50000"/>
                      </a:schemeClr>
                    </a:solidFill>
                    <a:latin typeface="Bookman Old Style" panose="02050604050505020204" pitchFamily="18" charset="0"/>
                  </a:rPr>
                  <a:t>orma</a:t>
                </a:r>
                <a:r>
                  <a:rPr lang="en-US" dirty="0" smtClean="0">
                    <a:solidFill>
                      <a:schemeClr val="accent5">
                        <a:lumMod val="50000"/>
                      </a:schemeClr>
                    </a:solidFill>
                    <a:latin typeface="Bookman Old Style" panose="02050604050505020204" pitchFamily="18" charset="0"/>
                  </a:rPr>
                  <a:t> </a:t>
                </a:r>
                <a:r>
                  <a:rPr lang="en-US" dirty="0" err="1" smtClean="0">
                    <a:solidFill>
                      <a:schemeClr val="accent5">
                        <a:lumMod val="50000"/>
                      </a:schemeClr>
                    </a:solidFill>
                    <a:latin typeface="Bookman Old Style" panose="02050604050505020204" pitchFamily="18" charset="0"/>
                  </a:rPr>
                  <a:t>regulamentada</a:t>
                </a:r>
                <a:r>
                  <a:rPr lang="en-US" dirty="0" smtClean="0">
                    <a:solidFill>
                      <a:schemeClr val="accent5">
                        <a:lumMod val="50000"/>
                      </a:schemeClr>
                    </a:solidFill>
                    <a:latin typeface="Bookman Old Style" panose="02050604050505020204" pitchFamily="18" charset="0"/>
                  </a:rPr>
                  <a:t> </a:t>
                </a:r>
                <a:r>
                  <a:rPr lang="en-US" dirty="0" err="1" smtClean="0">
                    <a:solidFill>
                      <a:schemeClr val="accent5">
                        <a:lumMod val="50000"/>
                      </a:schemeClr>
                    </a:solidFill>
                    <a:latin typeface="Bookman Old Style" panose="02050604050505020204" pitchFamily="18" charset="0"/>
                  </a:rPr>
                  <a:t>sem</a:t>
                </a:r>
                <a:r>
                  <a:rPr lang="en-US" dirty="0" smtClean="0">
                    <a:solidFill>
                      <a:schemeClr val="accent5">
                        <a:lumMod val="50000"/>
                      </a:schemeClr>
                    </a:solidFill>
                    <a:latin typeface="Bookman Old Style" panose="02050604050505020204" pitchFamily="18" charset="0"/>
                  </a:rPr>
                  <a:t> </a:t>
                </a:r>
                <a:r>
                  <a:rPr lang="en-US" dirty="0" err="1" smtClean="0">
                    <a:solidFill>
                      <a:schemeClr val="accent5">
                        <a:lumMod val="50000"/>
                      </a:schemeClr>
                    </a:solidFill>
                    <a:latin typeface="Bookman Old Style" panose="02050604050505020204" pitchFamily="18" charset="0"/>
                  </a:rPr>
                  <a:t>iniciativa</a:t>
                </a:r>
                <a:r>
                  <a:rPr lang="en-US" dirty="0" smtClean="0">
                    <a:solidFill>
                      <a:schemeClr val="accent5">
                        <a:lumMod val="50000"/>
                      </a:schemeClr>
                    </a:solidFill>
                    <a:latin typeface="Bookman Old Style" panose="02050604050505020204" pitchFamily="18" charset="0"/>
                  </a:rPr>
                  <a:t> </a:t>
                </a:r>
                <a:r>
                  <a:rPr lang="en-US" dirty="0" err="1" smtClean="0">
                    <a:solidFill>
                      <a:schemeClr val="accent5">
                        <a:lumMod val="50000"/>
                      </a:schemeClr>
                    </a:solidFill>
                    <a:latin typeface="Bookman Old Style" panose="02050604050505020204" pitchFamily="18" charset="0"/>
                  </a:rPr>
                  <a:t>regulatória</a:t>
                </a:r>
                <a:r>
                  <a:rPr lang="en-US" dirty="0" smtClean="0">
                    <a:solidFill>
                      <a:schemeClr val="accent5">
                        <a:lumMod val="50000"/>
                      </a:schemeClr>
                    </a:solidFill>
                    <a:latin typeface="Bookman Old Style" panose="02050604050505020204" pitchFamily="18" charset="0"/>
                  </a:rPr>
                  <a:t> e </a:t>
                </a:r>
                <a:r>
                  <a:rPr lang="en-US" dirty="0" err="1" smtClean="0">
                    <a:solidFill>
                      <a:schemeClr val="accent5">
                        <a:lumMod val="50000"/>
                      </a:schemeClr>
                    </a:solidFill>
                    <a:latin typeface="Bookman Old Style" panose="02050604050505020204" pitchFamily="18" charset="0"/>
                  </a:rPr>
                  <a:t>sem</a:t>
                </a:r>
                <a:r>
                  <a:rPr lang="en-US" dirty="0" smtClean="0">
                    <a:solidFill>
                      <a:schemeClr val="accent5">
                        <a:lumMod val="50000"/>
                      </a:schemeClr>
                    </a:solidFill>
                    <a:latin typeface="Bookman Old Style" panose="02050604050505020204" pitchFamily="18" charset="0"/>
                  </a:rPr>
                  <a:t> CP)</a:t>
                </a:r>
                <a:endParaRPr lang="pt-BR" dirty="0">
                  <a:solidFill>
                    <a:schemeClr val="accent5">
                      <a:lumMod val="50000"/>
                    </a:schemeClr>
                  </a:solidFill>
                  <a:latin typeface="Bookman Old Style" panose="02050604050505020204" pitchFamily="18" charset="0"/>
                </a:endParaRPr>
              </a:p>
            </p:txBody>
          </p:sp>
        </p:grpSp>
        <p:pic>
          <p:nvPicPr>
            <p:cNvPr id="21" name="Picture 20">
              <a:extLst>
                <a:ext uri="{FF2B5EF4-FFF2-40B4-BE49-F238E27FC236}">
                  <a16:creationId xmlns="" xmlns:a16="http://schemas.microsoft.com/office/drawing/2014/main" id="{F11C2BC5-42CB-47E4-BAD5-7BAD1B0F4E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1895" y="4820721"/>
              <a:ext cx="1584676" cy="1679175"/>
            </a:xfrm>
            <a:prstGeom prst="rect">
              <a:avLst/>
            </a:prstGeom>
          </p:spPr>
        </p:pic>
      </p:grpSp>
      <p:pic>
        <p:nvPicPr>
          <p:cNvPr id="25" name="Imagem 4">
            <a:extLst>
              <a:ext uri="{FF2B5EF4-FFF2-40B4-BE49-F238E27FC236}">
                <a16:creationId xmlns="" xmlns:a16="http://schemas.microsoft.com/office/drawing/2014/main" id="{4D934D14-BE02-449B-B9C2-D3AC64F48A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831" b="89870" l="9980" r="89817">
                        <a14:foregroundMark x1="48473" y1="8831" x2="48473" y2="8831"/>
                        <a14:foregroundMark x1="42770" y1="8831" x2="50713" y2="1090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V="1">
            <a:off x="10215334" y="-522933"/>
            <a:ext cx="2479376" cy="1944114"/>
          </a:xfrm>
          <a:prstGeom prst="rect">
            <a:avLst/>
          </a:prstGeom>
        </p:spPr>
      </p:pic>
      <p:grpSp>
        <p:nvGrpSpPr>
          <p:cNvPr id="18" name="Grupo 17"/>
          <p:cNvGrpSpPr/>
          <p:nvPr/>
        </p:nvGrpSpPr>
        <p:grpSpPr>
          <a:xfrm>
            <a:off x="4075129" y="8689"/>
            <a:ext cx="7468699" cy="1261884"/>
            <a:chOff x="4157017" y="63281"/>
            <a:chExt cx="7468699" cy="1261884"/>
          </a:xfrm>
        </p:grpSpPr>
        <p:pic>
          <p:nvPicPr>
            <p:cNvPr id="14" name="Imagem 1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157017" y="208105"/>
              <a:ext cx="919163" cy="915078"/>
            </a:xfrm>
            <a:prstGeom prst="rect">
              <a:avLst/>
            </a:prstGeom>
          </p:spPr>
        </p:pic>
        <p:sp>
          <p:nvSpPr>
            <p:cNvPr id="23" name="CaixaDeTexto 28">
              <a:extLst>
                <a:ext uri="{FF2B5EF4-FFF2-40B4-BE49-F238E27FC236}">
                  <a16:creationId xmlns="" xmlns:a16="http://schemas.microsoft.com/office/drawing/2014/main" id="{CF33E714-9B30-46F9-93D6-4DDCABBAE972}"/>
                </a:ext>
              </a:extLst>
            </p:cNvPr>
            <p:cNvSpPr txBox="1"/>
            <p:nvPr/>
          </p:nvSpPr>
          <p:spPr>
            <a:xfrm>
              <a:off x="4975523" y="63281"/>
              <a:ext cx="6650193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4000" b="1" dirty="0" smtClean="0">
                  <a:solidFill>
                    <a:srgbClr val="0070C0"/>
                  </a:solidFill>
                  <a:latin typeface="Bookman Old Style" panose="02050604050505020204" pitchFamily="18" charset="0"/>
                </a:rPr>
                <a:t>Doenças Raras</a:t>
              </a:r>
              <a:endParaRPr lang="pt-BR" sz="4000" b="1" dirty="0">
                <a:solidFill>
                  <a:srgbClr val="0070C0"/>
                </a:solidFill>
                <a:latin typeface="Bookman Old Style" panose="02050604050505020204" pitchFamily="18" charset="0"/>
              </a:endParaRPr>
            </a:p>
            <a:p>
              <a:r>
                <a:rPr lang="pt-BR" b="1" dirty="0">
                  <a:solidFill>
                    <a:srgbClr val="0070C0"/>
                  </a:solidFill>
                  <a:latin typeface="Bookman Old Style" panose="02050604050505020204" pitchFamily="18" charset="0"/>
                </a:rPr>
                <a:t>procedimento especial para anuência de </a:t>
              </a:r>
              <a:endParaRPr lang="pt-BR" b="1" dirty="0" smtClean="0">
                <a:solidFill>
                  <a:srgbClr val="0070C0"/>
                </a:solidFill>
                <a:latin typeface="Bookman Old Style" panose="02050604050505020204" pitchFamily="18" charset="0"/>
              </a:endParaRPr>
            </a:p>
            <a:p>
              <a:r>
                <a:rPr lang="pt-BR" b="1" dirty="0" smtClean="0">
                  <a:solidFill>
                    <a:srgbClr val="0070C0"/>
                  </a:solidFill>
                  <a:latin typeface="Bookman Old Style" panose="02050604050505020204" pitchFamily="18" charset="0"/>
                </a:rPr>
                <a:t>ensaios </a:t>
              </a:r>
              <a:r>
                <a:rPr lang="pt-BR" b="1" dirty="0">
                  <a:solidFill>
                    <a:srgbClr val="0070C0"/>
                  </a:solidFill>
                  <a:latin typeface="Bookman Old Style" panose="02050604050505020204" pitchFamily="18" charset="0"/>
                </a:rPr>
                <a:t>clínicos, CBPF e registro (RDC </a:t>
              </a:r>
              <a:r>
                <a:rPr lang="pt-BR" b="1" dirty="0" smtClean="0">
                  <a:solidFill>
                    <a:srgbClr val="0070C0"/>
                  </a:solidFill>
                  <a:latin typeface="Bookman Old Style" panose="02050604050505020204" pitchFamily="18" charset="0"/>
                </a:rPr>
                <a:t>205/2017</a:t>
              </a:r>
              <a:r>
                <a:rPr lang="pt-BR" b="1" dirty="0">
                  <a:solidFill>
                    <a:srgbClr val="0070C0"/>
                  </a:solidFill>
                  <a:latin typeface="Bookman Old Style" panose="02050604050505020204" pitchFamily="18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823241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3">
            <a:extLst>
              <a:ext uri="{FF2B5EF4-FFF2-40B4-BE49-F238E27FC236}">
                <a16:creationId xmlns="" xmlns:a16="http://schemas.microsoft.com/office/drawing/2014/main" id="{CFF15514-52ED-4AD5-85E9-241D5196E24E}"/>
              </a:ext>
            </a:extLst>
          </p:cNvPr>
          <p:cNvSpPr/>
          <p:nvPr/>
        </p:nvSpPr>
        <p:spPr>
          <a:xfrm>
            <a:off x="0" y="0"/>
            <a:ext cx="4095750" cy="67536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de cantos arredondados 27">
            <a:extLst>
              <a:ext uri="{FF2B5EF4-FFF2-40B4-BE49-F238E27FC236}">
                <a16:creationId xmlns="" xmlns:a16="http://schemas.microsoft.com/office/drawing/2014/main" id="{B51CC5CF-C639-4CD4-BE3C-A4568916FB9A}"/>
              </a:ext>
            </a:extLst>
          </p:cNvPr>
          <p:cNvSpPr/>
          <p:nvPr/>
        </p:nvSpPr>
        <p:spPr>
          <a:xfrm>
            <a:off x="-57150" y="48242"/>
            <a:ext cx="4362450" cy="578882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accent1">
                    <a:lumMod val="50000"/>
                  </a:schemeClr>
                </a:solidFill>
                <a:latin typeface="Berlin Sans FB" panose="020E0602020502020306" pitchFamily="34" charset="0"/>
              </a:rPr>
              <a:t>Produtos para saúde</a:t>
            </a:r>
          </a:p>
        </p:txBody>
      </p:sp>
      <p:pic>
        <p:nvPicPr>
          <p:cNvPr id="4" name="Imagem 79">
            <a:extLst>
              <a:ext uri="{FF2B5EF4-FFF2-40B4-BE49-F238E27FC236}">
                <a16:creationId xmlns="" xmlns:a16="http://schemas.microsoft.com/office/drawing/2014/main" id="{8BE2EC5B-1A4E-4855-B70B-DA025AC08C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71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7934" y="81888"/>
            <a:ext cx="434748" cy="44098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2CC7A63-4D76-4BE2-BB91-3DFE005AA8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867" y="2476500"/>
            <a:ext cx="1905000" cy="1905000"/>
          </a:xfrm>
          <a:prstGeom prst="rect">
            <a:avLst/>
          </a:prstGeom>
        </p:spPr>
      </p:pic>
      <p:grpSp>
        <p:nvGrpSpPr>
          <p:cNvPr id="6" name="Agrupar 26">
            <a:extLst>
              <a:ext uri="{FF2B5EF4-FFF2-40B4-BE49-F238E27FC236}">
                <a16:creationId xmlns="" xmlns:a16="http://schemas.microsoft.com/office/drawing/2014/main" id="{73D883AC-2E5E-446B-9C4B-07DF553A32E6}"/>
              </a:ext>
            </a:extLst>
          </p:cNvPr>
          <p:cNvGrpSpPr/>
          <p:nvPr/>
        </p:nvGrpSpPr>
        <p:grpSpPr>
          <a:xfrm>
            <a:off x="2649662" y="3736975"/>
            <a:ext cx="6892676" cy="2831544"/>
            <a:chOff x="8380271" y="824088"/>
            <a:chExt cx="5332634" cy="2831544"/>
          </a:xfrm>
        </p:grpSpPr>
        <p:sp>
          <p:nvSpPr>
            <p:cNvPr id="7" name="CaixaDeTexto 27">
              <a:extLst>
                <a:ext uri="{FF2B5EF4-FFF2-40B4-BE49-F238E27FC236}">
                  <a16:creationId xmlns="" xmlns:a16="http://schemas.microsoft.com/office/drawing/2014/main" id="{9EFCC5D3-B35E-4954-BC4A-0DE80E74EC59}"/>
                </a:ext>
              </a:extLst>
            </p:cNvPr>
            <p:cNvSpPr txBox="1"/>
            <p:nvPr/>
          </p:nvSpPr>
          <p:spPr>
            <a:xfrm>
              <a:off x="8380271" y="824088"/>
              <a:ext cx="20378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pt-BR" sz="3200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8" name="CaixaDeTexto 28">
              <a:extLst>
                <a:ext uri="{FF2B5EF4-FFF2-40B4-BE49-F238E27FC236}">
                  <a16:creationId xmlns="" xmlns:a16="http://schemas.microsoft.com/office/drawing/2014/main" id="{97DE96D3-203A-4B2F-9B0D-2A1919C1C8F7}"/>
                </a:ext>
              </a:extLst>
            </p:cNvPr>
            <p:cNvSpPr txBox="1"/>
            <p:nvPr/>
          </p:nvSpPr>
          <p:spPr>
            <a:xfrm>
              <a:off x="8567872" y="824088"/>
              <a:ext cx="5145033" cy="2831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4000" b="1" dirty="0">
                  <a:solidFill>
                    <a:schemeClr val="accent6">
                      <a:lumMod val="75000"/>
                    </a:schemeClr>
                  </a:solidFill>
                  <a:latin typeface="Bookman Old Style" panose="02050604050505020204" pitchFamily="18" charset="0"/>
                </a:rPr>
                <a:t>Atualização de procedimentos de revalidação de produtos para saúde</a:t>
              </a:r>
              <a:r>
                <a:rPr lang="pt-BR" b="1" dirty="0">
                  <a:solidFill>
                    <a:schemeClr val="accent6">
                      <a:lumMod val="75000"/>
                    </a:schemeClr>
                  </a:solidFill>
                  <a:latin typeface="Bookman Old Style" panose="02050604050505020204" pitchFamily="18" charset="0"/>
                </a:rPr>
                <a:t> </a:t>
              </a:r>
            </a:p>
            <a:p>
              <a:r>
                <a:rPr lang="pt-BR" b="1" dirty="0">
                  <a:solidFill>
                    <a:schemeClr val="accent6">
                      <a:lumMod val="75000"/>
                    </a:schemeClr>
                  </a:solidFill>
                  <a:latin typeface="Bookman Old Style" panose="02050604050505020204" pitchFamily="18" charset="0"/>
                </a:rPr>
                <a:t>(RDC 212/2018)</a:t>
              </a:r>
            </a:p>
          </p:txBody>
        </p:sp>
      </p:grpSp>
      <p:grpSp>
        <p:nvGrpSpPr>
          <p:cNvPr id="9" name="Agrupar 26">
            <a:extLst>
              <a:ext uri="{FF2B5EF4-FFF2-40B4-BE49-F238E27FC236}">
                <a16:creationId xmlns="" xmlns:a16="http://schemas.microsoft.com/office/drawing/2014/main" id="{F5A3A8FB-69F7-4FDF-8488-ACFC253C518B}"/>
              </a:ext>
            </a:extLst>
          </p:cNvPr>
          <p:cNvGrpSpPr/>
          <p:nvPr/>
        </p:nvGrpSpPr>
        <p:grpSpPr>
          <a:xfrm>
            <a:off x="2649662" y="1250215"/>
            <a:ext cx="6892676" cy="2215991"/>
            <a:chOff x="8380271" y="824088"/>
            <a:chExt cx="5332634" cy="2215991"/>
          </a:xfrm>
        </p:grpSpPr>
        <p:sp>
          <p:nvSpPr>
            <p:cNvPr id="10" name="CaixaDeTexto 27">
              <a:extLst>
                <a:ext uri="{FF2B5EF4-FFF2-40B4-BE49-F238E27FC236}">
                  <a16:creationId xmlns="" xmlns:a16="http://schemas.microsoft.com/office/drawing/2014/main" id="{51AD5817-EF9D-47DD-9CC7-6B1E12ED59B4}"/>
                </a:ext>
              </a:extLst>
            </p:cNvPr>
            <p:cNvSpPr txBox="1"/>
            <p:nvPr/>
          </p:nvSpPr>
          <p:spPr>
            <a:xfrm>
              <a:off x="8380271" y="824088"/>
              <a:ext cx="20378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pt-BR" sz="3200" b="1" dirty="0">
                <a:solidFill>
                  <a:schemeClr val="accent6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11" name="CaixaDeTexto 28">
              <a:extLst>
                <a:ext uri="{FF2B5EF4-FFF2-40B4-BE49-F238E27FC236}">
                  <a16:creationId xmlns="" xmlns:a16="http://schemas.microsoft.com/office/drawing/2014/main" id="{1DE7F677-01F1-4990-9881-5681644DFFA8}"/>
                </a:ext>
              </a:extLst>
            </p:cNvPr>
            <p:cNvSpPr txBox="1"/>
            <p:nvPr/>
          </p:nvSpPr>
          <p:spPr>
            <a:xfrm>
              <a:off x="8567872" y="824088"/>
              <a:ext cx="5145033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4000" b="1" dirty="0">
                  <a:solidFill>
                    <a:schemeClr val="accent6"/>
                  </a:solidFill>
                  <a:latin typeface="Bookman Old Style" panose="02050604050505020204" pitchFamily="18" charset="0"/>
                </a:rPr>
                <a:t>Prazo de validade do registro de dispositivos médicos</a:t>
              </a:r>
            </a:p>
            <a:p>
              <a:r>
                <a:rPr lang="pt-BR" b="1" dirty="0">
                  <a:solidFill>
                    <a:schemeClr val="accent6"/>
                  </a:solidFill>
                  <a:latin typeface="Bookman Old Style" panose="02050604050505020204" pitchFamily="18" charset="0"/>
                </a:rPr>
                <a:t>(RDC 211/2018)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8C17ED29-506A-4A78-AB5A-5B37EBE3ACE1}"/>
              </a:ext>
            </a:extLst>
          </p:cNvPr>
          <p:cNvSpPr/>
          <p:nvPr/>
        </p:nvSpPr>
        <p:spPr>
          <a:xfrm>
            <a:off x="8203885" y="5734725"/>
            <a:ext cx="3875462" cy="11045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n>
                  <a:solidFill>
                    <a:schemeClr val="bg1"/>
                  </a:solidFill>
                </a:ln>
              </a:rPr>
              <a:t>Demanda</a:t>
            </a:r>
            <a:r>
              <a:rPr lang="en-US" sz="3600" dirty="0">
                <a:ln>
                  <a:solidFill>
                    <a:schemeClr val="bg1"/>
                  </a:solidFill>
                </a:ln>
              </a:rPr>
              <a:t> Lei n</a:t>
            </a:r>
            <a:r>
              <a:rPr lang="en-US" sz="3600" baseline="30000" dirty="0">
                <a:ln>
                  <a:solidFill>
                    <a:schemeClr val="bg1"/>
                  </a:solidFill>
                </a:ln>
              </a:rPr>
              <a:t>o </a:t>
            </a:r>
            <a:r>
              <a:rPr lang="en-US" sz="3600" dirty="0">
                <a:ln>
                  <a:solidFill>
                    <a:schemeClr val="bg1"/>
                  </a:solidFill>
                </a:ln>
              </a:rPr>
              <a:t>13.097/2015 </a:t>
            </a:r>
            <a:endParaRPr lang="pt-BR" sz="3600" dirty="0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13" name="Imagem 4">
            <a:extLst>
              <a:ext uri="{FF2B5EF4-FFF2-40B4-BE49-F238E27FC236}">
                <a16:creationId xmlns="" xmlns:a16="http://schemas.microsoft.com/office/drawing/2014/main" id="{71832A22-341F-4573-B2EC-277E4A5D4D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831" b="89870" l="9980" r="89817">
                        <a14:foregroundMark x1="48473" y1="8831" x2="48473" y2="8831"/>
                        <a14:foregroundMark x1="42770" y1="8831" x2="50713" y2="1090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V="1">
            <a:off x="10215334" y="-522933"/>
            <a:ext cx="2479376" cy="194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90267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4095750" cy="67536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de cantos arredondados 27"/>
          <p:cNvSpPr/>
          <p:nvPr/>
        </p:nvSpPr>
        <p:spPr>
          <a:xfrm>
            <a:off x="-266700" y="48242"/>
            <a:ext cx="4362450" cy="578882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accent1">
                    <a:lumMod val="50000"/>
                  </a:schemeClr>
                </a:solidFill>
                <a:latin typeface="Berlin Sans FB" panose="020E0602020502020306" pitchFamily="34" charset="0"/>
              </a:rPr>
              <a:t>Tabaco</a:t>
            </a:r>
          </a:p>
        </p:txBody>
      </p:sp>
      <p:pic>
        <p:nvPicPr>
          <p:cNvPr id="34" name="Imagem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88"/>
            <a:ext cx="401664" cy="32257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310B84D-716B-4CA5-A33F-7C60857D9F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1219" y="2603097"/>
            <a:ext cx="2143125" cy="2143125"/>
          </a:xfrm>
          <a:prstGeom prst="rect">
            <a:avLst/>
          </a:prstGeom>
        </p:spPr>
      </p:pic>
      <p:grpSp>
        <p:nvGrpSpPr>
          <p:cNvPr id="24" name="Agrupar 26">
            <a:extLst>
              <a:ext uri="{FF2B5EF4-FFF2-40B4-BE49-F238E27FC236}">
                <a16:creationId xmlns="" xmlns:a16="http://schemas.microsoft.com/office/drawing/2014/main" id="{59806E5E-4508-4F42-9F6E-81C23F185380}"/>
              </a:ext>
            </a:extLst>
          </p:cNvPr>
          <p:cNvGrpSpPr/>
          <p:nvPr/>
        </p:nvGrpSpPr>
        <p:grpSpPr>
          <a:xfrm>
            <a:off x="649412" y="3752271"/>
            <a:ext cx="6892676" cy="1631216"/>
            <a:chOff x="8380271" y="824088"/>
            <a:chExt cx="5332634" cy="1631216"/>
          </a:xfrm>
        </p:grpSpPr>
        <p:sp>
          <p:nvSpPr>
            <p:cNvPr id="25" name="CaixaDeTexto 27">
              <a:extLst>
                <a:ext uri="{FF2B5EF4-FFF2-40B4-BE49-F238E27FC236}">
                  <a16:creationId xmlns="" xmlns:a16="http://schemas.microsoft.com/office/drawing/2014/main" id="{5D47D9F9-7277-417C-8063-695DE95DEF2C}"/>
                </a:ext>
              </a:extLst>
            </p:cNvPr>
            <p:cNvSpPr txBox="1"/>
            <p:nvPr/>
          </p:nvSpPr>
          <p:spPr>
            <a:xfrm>
              <a:off x="8380271" y="824088"/>
              <a:ext cx="20378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pt-BR" sz="3200" b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26" name="CaixaDeTexto 28">
              <a:extLst>
                <a:ext uri="{FF2B5EF4-FFF2-40B4-BE49-F238E27FC236}">
                  <a16:creationId xmlns="" xmlns:a16="http://schemas.microsoft.com/office/drawing/2014/main" id="{AF0407DC-652B-4A8B-B287-79F27FDE98B8}"/>
                </a:ext>
              </a:extLst>
            </p:cNvPr>
            <p:cNvSpPr txBox="1"/>
            <p:nvPr/>
          </p:nvSpPr>
          <p:spPr>
            <a:xfrm>
              <a:off x="8567872" y="824088"/>
              <a:ext cx="5145033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4000" b="1" dirty="0">
                  <a:solidFill>
                    <a:schemeClr val="accent5">
                      <a:lumMod val="50000"/>
                    </a:schemeClr>
                  </a:solidFill>
                  <a:latin typeface="Bookman Old Style" panose="02050604050505020204" pitchFamily="18" charset="0"/>
                </a:rPr>
                <a:t>Frases de advertência sanitária</a:t>
              </a:r>
            </a:p>
            <a:p>
              <a:r>
                <a:rPr lang="pt-BR" sz="2000" b="1" dirty="0">
                  <a:solidFill>
                    <a:schemeClr val="accent5">
                      <a:lumMod val="50000"/>
                    </a:schemeClr>
                  </a:solidFill>
                  <a:latin typeface="Bookman Old Style" panose="02050604050505020204" pitchFamily="18" charset="0"/>
                </a:rPr>
                <a:t>(RDC 213/2018)</a:t>
              </a:r>
              <a:endParaRPr lang="pt-BR" b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27" name="Agrupar 26">
            <a:extLst>
              <a:ext uri="{FF2B5EF4-FFF2-40B4-BE49-F238E27FC236}">
                <a16:creationId xmlns="" xmlns:a16="http://schemas.microsoft.com/office/drawing/2014/main" id="{ECF1CD66-96C8-49DD-BCA8-76702BF2FEDA}"/>
              </a:ext>
            </a:extLst>
          </p:cNvPr>
          <p:cNvGrpSpPr/>
          <p:nvPr/>
        </p:nvGrpSpPr>
        <p:grpSpPr>
          <a:xfrm>
            <a:off x="649412" y="1229413"/>
            <a:ext cx="9037371" cy="2769989"/>
            <a:chOff x="8380271" y="824088"/>
            <a:chExt cx="5332634" cy="2769989"/>
          </a:xfrm>
        </p:grpSpPr>
        <p:sp>
          <p:nvSpPr>
            <p:cNvPr id="28" name="CaixaDeTexto 27">
              <a:extLst>
                <a:ext uri="{FF2B5EF4-FFF2-40B4-BE49-F238E27FC236}">
                  <a16:creationId xmlns="" xmlns:a16="http://schemas.microsoft.com/office/drawing/2014/main" id="{FEDE7C4F-F70C-4A77-B4EE-4E3E1F58D1CB}"/>
                </a:ext>
              </a:extLst>
            </p:cNvPr>
            <p:cNvSpPr txBox="1"/>
            <p:nvPr/>
          </p:nvSpPr>
          <p:spPr>
            <a:xfrm>
              <a:off x="8380271" y="824088"/>
              <a:ext cx="20378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pt-BR" sz="3200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29" name="CaixaDeTexto 28">
              <a:extLst>
                <a:ext uri="{FF2B5EF4-FFF2-40B4-BE49-F238E27FC236}">
                  <a16:creationId xmlns="" xmlns:a16="http://schemas.microsoft.com/office/drawing/2014/main" id="{D062A779-46CF-45A9-B08E-36C15E123F2A}"/>
                </a:ext>
              </a:extLst>
            </p:cNvPr>
            <p:cNvSpPr txBox="1"/>
            <p:nvPr/>
          </p:nvSpPr>
          <p:spPr>
            <a:xfrm>
              <a:off x="8567872" y="824088"/>
              <a:ext cx="5145033" cy="276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4000" b="1" dirty="0">
                  <a:solidFill>
                    <a:srgbClr val="0070C0"/>
                  </a:solidFill>
                  <a:latin typeface="Bookman Old Style" panose="02050604050505020204" pitchFamily="18" charset="0"/>
                </a:rPr>
                <a:t>Regras para exposição de cigarros em locais de venda</a:t>
              </a:r>
            </a:p>
            <a:p>
              <a:r>
                <a:rPr lang="pt-BR" b="1" dirty="0">
                  <a:solidFill>
                    <a:srgbClr val="0070C0"/>
                  </a:solidFill>
                  <a:latin typeface="Bookman Old Style" panose="02050604050505020204" pitchFamily="18" charset="0"/>
                </a:rPr>
                <a:t>Advertências Sanitárias sobre os Malefícios dos Produtos </a:t>
              </a:r>
              <a:r>
                <a:rPr lang="pt-BR" b="1" dirty="0" err="1">
                  <a:solidFill>
                    <a:srgbClr val="0070C0"/>
                  </a:solidFill>
                  <a:latin typeface="Bookman Old Style" panose="02050604050505020204" pitchFamily="18" charset="0"/>
                </a:rPr>
                <a:t>Fumígenos</a:t>
              </a:r>
              <a:r>
                <a:rPr lang="pt-BR" b="1" dirty="0">
                  <a:solidFill>
                    <a:srgbClr val="0070C0"/>
                  </a:solidFill>
                  <a:latin typeface="Bookman Old Style" panose="02050604050505020204" pitchFamily="18" charset="0"/>
                </a:rPr>
                <a:t> Derivados do Tabaco (RDC 195/2017)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79CB256-3A9F-4717-A3DF-0D9C7C14E3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0392" y="4787689"/>
            <a:ext cx="3861654" cy="595798"/>
          </a:xfrm>
          <a:prstGeom prst="rect">
            <a:avLst/>
          </a:prstGeom>
        </p:spPr>
      </p:pic>
      <p:pic>
        <p:nvPicPr>
          <p:cNvPr id="30" name="Imagem 4">
            <a:extLst>
              <a:ext uri="{FF2B5EF4-FFF2-40B4-BE49-F238E27FC236}">
                <a16:creationId xmlns="" xmlns:a16="http://schemas.microsoft.com/office/drawing/2014/main" id="{2372B693-D69F-4AD6-BF87-75E5CEE899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831" b="89870" l="9980" r="89817">
                        <a14:foregroundMark x1="48473" y1="8831" x2="48473" y2="8831"/>
                        <a14:foregroundMark x1="42770" y1="8831" x2="50713" y2="1090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V="1">
            <a:off x="10215334" y="-522933"/>
            <a:ext cx="2479376" cy="194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19189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3">
            <a:extLst>
              <a:ext uri="{FF2B5EF4-FFF2-40B4-BE49-F238E27FC236}">
                <a16:creationId xmlns="" xmlns:a16="http://schemas.microsoft.com/office/drawing/2014/main" id="{0276453F-20CD-45E6-A4AD-54BCA9892613}"/>
              </a:ext>
            </a:extLst>
          </p:cNvPr>
          <p:cNvSpPr/>
          <p:nvPr/>
        </p:nvSpPr>
        <p:spPr>
          <a:xfrm>
            <a:off x="0" y="0"/>
            <a:ext cx="4095750" cy="67536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de cantos arredondados 27">
            <a:extLst>
              <a:ext uri="{FF2B5EF4-FFF2-40B4-BE49-F238E27FC236}">
                <a16:creationId xmlns="" xmlns:a16="http://schemas.microsoft.com/office/drawing/2014/main" id="{CF09B149-3507-4AD0-9AA9-1147C0D27866}"/>
              </a:ext>
            </a:extLst>
          </p:cNvPr>
          <p:cNvSpPr/>
          <p:nvPr/>
        </p:nvSpPr>
        <p:spPr>
          <a:xfrm>
            <a:off x="0" y="-15802"/>
            <a:ext cx="4362450" cy="578882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accent1">
                    <a:lumMod val="50000"/>
                  </a:schemeClr>
                </a:solidFill>
                <a:latin typeface="Berlin Sans FB" panose="020E0602020502020306" pitchFamily="34" charset="0"/>
              </a:rPr>
              <a:t>Serviços de saúde</a:t>
            </a:r>
          </a:p>
        </p:txBody>
      </p:sp>
      <p:pic>
        <p:nvPicPr>
          <p:cNvPr id="4" name="Imagem 63">
            <a:extLst>
              <a:ext uri="{FF2B5EF4-FFF2-40B4-BE49-F238E27FC236}">
                <a16:creationId xmlns="" xmlns:a16="http://schemas.microsoft.com/office/drawing/2014/main" id="{732B6E8B-565D-45B0-AB6A-EB385A92C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199"/>
            <a:ext cx="412869" cy="40226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36366CD-6C3D-4FC1-9B1D-5374E4197D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4582" y="1859149"/>
            <a:ext cx="1348569" cy="1360195"/>
          </a:xfrm>
          <a:prstGeom prst="rect">
            <a:avLst/>
          </a:prstGeom>
        </p:spPr>
      </p:pic>
      <p:grpSp>
        <p:nvGrpSpPr>
          <p:cNvPr id="6" name="Agrupar 26">
            <a:extLst>
              <a:ext uri="{FF2B5EF4-FFF2-40B4-BE49-F238E27FC236}">
                <a16:creationId xmlns="" xmlns:a16="http://schemas.microsoft.com/office/drawing/2014/main" id="{559F02B5-586D-430B-9755-A9B8102FCA41}"/>
              </a:ext>
            </a:extLst>
          </p:cNvPr>
          <p:cNvGrpSpPr/>
          <p:nvPr/>
        </p:nvGrpSpPr>
        <p:grpSpPr>
          <a:xfrm>
            <a:off x="7803151" y="1923693"/>
            <a:ext cx="6892676" cy="1231106"/>
            <a:chOff x="8380271" y="824088"/>
            <a:chExt cx="5332634" cy="1231106"/>
          </a:xfrm>
        </p:grpSpPr>
        <p:sp>
          <p:nvSpPr>
            <p:cNvPr id="7" name="CaixaDeTexto 27">
              <a:extLst>
                <a:ext uri="{FF2B5EF4-FFF2-40B4-BE49-F238E27FC236}">
                  <a16:creationId xmlns="" xmlns:a16="http://schemas.microsoft.com/office/drawing/2014/main" id="{DD2F846F-A9AF-4424-9BDF-C867277B898B}"/>
                </a:ext>
              </a:extLst>
            </p:cNvPr>
            <p:cNvSpPr txBox="1"/>
            <p:nvPr/>
          </p:nvSpPr>
          <p:spPr>
            <a:xfrm>
              <a:off x="8380271" y="824088"/>
              <a:ext cx="20378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pt-BR" sz="3200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8" name="CaixaDeTexto 28">
              <a:extLst>
                <a:ext uri="{FF2B5EF4-FFF2-40B4-BE49-F238E27FC236}">
                  <a16:creationId xmlns="" xmlns:a16="http://schemas.microsoft.com/office/drawing/2014/main" id="{DBEA795B-9266-4F28-9094-476D15028C2C}"/>
                </a:ext>
              </a:extLst>
            </p:cNvPr>
            <p:cNvSpPr txBox="1"/>
            <p:nvPr/>
          </p:nvSpPr>
          <p:spPr>
            <a:xfrm>
              <a:off x="8567872" y="824088"/>
              <a:ext cx="5145033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800" b="1" dirty="0">
                  <a:solidFill>
                    <a:srgbClr val="0070C0"/>
                  </a:solidFill>
                  <a:latin typeface="Bookman Old Style" panose="02050604050505020204" pitchFamily="18" charset="0"/>
                </a:rPr>
                <a:t>Gerenciamento de </a:t>
              </a:r>
            </a:p>
            <a:p>
              <a:r>
                <a:rPr lang="pt-BR" sz="2800" b="1" dirty="0">
                  <a:solidFill>
                    <a:srgbClr val="0070C0"/>
                  </a:solidFill>
                  <a:latin typeface="Bookman Old Style" panose="02050604050505020204" pitchFamily="18" charset="0"/>
                </a:rPr>
                <a:t>resíduos de SS</a:t>
              </a:r>
            </a:p>
            <a:p>
              <a:r>
                <a:rPr lang="pt-BR" b="1" dirty="0">
                  <a:solidFill>
                    <a:srgbClr val="0070C0"/>
                  </a:solidFill>
                  <a:latin typeface="Bookman Old Style" panose="02050604050505020204" pitchFamily="18" charset="0"/>
                </a:rPr>
                <a:t>(RDC 222/2018)</a:t>
              </a:r>
            </a:p>
          </p:txBody>
        </p:sp>
      </p:grpSp>
      <p:grpSp>
        <p:nvGrpSpPr>
          <p:cNvPr id="9" name="Agrupar 26">
            <a:extLst>
              <a:ext uri="{FF2B5EF4-FFF2-40B4-BE49-F238E27FC236}">
                <a16:creationId xmlns="" xmlns:a16="http://schemas.microsoft.com/office/drawing/2014/main" id="{9D9FE0E5-C5A7-4805-8BE2-2BA08780FF3B}"/>
              </a:ext>
            </a:extLst>
          </p:cNvPr>
          <p:cNvGrpSpPr/>
          <p:nvPr/>
        </p:nvGrpSpPr>
        <p:grpSpPr>
          <a:xfrm>
            <a:off x="1166029" y="1862660"/>
            <a:ext cx="6892676" cy="1508105"/>
            <a:chOff x="8380271" y="824088"/>
            <a:chExt cx="5332634" cy="1508105"/>
          </a:xfrm>
        </p:grpSpPr>
        <p:sp>
          <p:nvSpPr>
            <p:cNvPr id="10" name="CaixaDeTexto 27">
              <a:extLst>
                <a:ext uri="{FF2B5EF4-FFF2-40B4-BE49-F238E27FC236}">
                  <a16:creationId xmlns="" xmlns:a16="http://schemas.microsoft.com/office/drawing/2014/main" id="{1F705018-801B-4C35-9146-7C16CD0630B3}"/>
                </a:ext>
              </a:extLst>
            </p:cNvPr>
            <p:cNvSpPr txBox="1"/>
            <p:nvPr/>
          </p:nvSpPr>
          <p:spPr>
            <a:xfrm>
              <a:off x="8380271" y="824088"/>
              <a:ext cx="20378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pt-BR" sz="3200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11" name="CaixaDeTexto 28">
              <a:extLst>
                <a:ext uri="{FF2B5EF4-FFF2-40B4-BE49-F238E27FC236}">
                  <a16:creationId xmlns="" xmlns:a16="http://schemas.microsoft.com/office/drawing/2014/main" id="{124F49DB-81BA-4D0A-B452-2094F91D0A0E}"/>
                </a:ext>
              </a:extLst>
            </p:cNvPr>
            <p:cNvSpPr txBox="1"/>
            <p:nvPr/>
          </p:nvSpPr>
          <p:spPr>
            <a:xfrm>
              <a:off x="8567872" y="824088"/>
              <a:ext cx="5145033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800" b="1" dirty="0">
                  <a:solidFill>
                    <a:srgbClr val="0070C0"/>
                  </a:solidFill>
                  <a:latin typeface="Bookman Old Style" panose="02050604050505020204" pitchFamily="18" charset="0"/>
                </a:rPr>
                <a:t>Assinatura digital para laboratórios Clínicos </a:t>
              </a:r>
            </a:p>
            <a:p>
              <a:r>
                <a:rPr lang="pt-BR" b="1" dirty="0">
                  <a:solidFill>
                    <a:srgbClr val="0070C0"/>
                  </a:solidFill>
                  <a:latin typeface="Bookman Old Style" panose="02050604050505020204" pitchFamily="18" charset="0"/>
                </a:rPr>
                <a:t>Revogação da sua obrigatoriedade</a:t>
              </a:r>
            </a:p>
            <a:p>
              <a:r>
                <a:rPr lang="pt-BR" b="1" dirty="0">
                  <a:solidFill>
                    <a:srgbClr val="0070C0"/>
                  </a:solidFill>
                  <a:latin typeface="Bookman Old Style" panose="02050604050505020204" pitchFamily="18" charset="0"/>
                </a:rPr>
                <a:t>(RDC 199/2017)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BF0146B7-09D3-4481-91C8-F7BBAE63C8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017" y="2141560"/>
            <a:ext cx="939635" cy="9396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DEA8197C-62FF-4836-B9B7-283F314E37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71605" y="4457559"/>
            <a:ext cx="1197804" cy="1197804"/>
          </a:xfrm>
          <a:prstGeom prst="rect">
            <a:avLst/>
          </a:prstGeom>
        </p:spPr>
      </p:pic>
      <p:grpSp>
        <p:nvGrpSpPr>
          <p:cNvPr id="14" name="Agrupar 26">
            <a:extLst>
              <a:ext uri="{FF2B5EF4-FFF2-40B4-BE49-F238E27FC236}">
                <a16:creationId xmlns="" xmlns:a16="http://schemas.microsoft.com/office/drawing/2014/main" id="{7CFBBB4C-E1BC-4E82-9379-B607773DD647}"/>
              </a:ext>
            </a:extLst>
          </p:cNvPr>
          <p:cNvGrpSpPr/>
          <p:nvPr/>
        </p:nvGrpSpPr>
        <p:grpSpPr>
          <a:xfrm>
            <a:off x="1669409" y="4457240"/>
            <a:ext cx="6892676" cy="1231106"/>
            <a:chOff x="8380271" y="824088"/>
            <a:chExt cx="5332634" cy="1231106"/>
          </a:xfrm>
        </p:grpSpPr>
        <p:sp>
          <p:nvSpPr>
            <p:cNvPr id="15" name="CaixaDeTexto 27">
              <a:extLst>
                <a:ext uri="{FF2B5EF4-FFF2-40B4-BE49-F238E27FC236}">
                  <a16:creationId xmlns="" xmlns:a16="http://schemas.microsoft.com/office/drawing/2014/main" id="{8AA0385C-D2F8-4332-AD3A-CCE75231D19D}"/>
                </a:ext>
              </a:extLst>
            </p:cNvPr>
            <p:cNvSpPr txBox="1"/>
            <p:nvPr/>
          </p:nvSpPr>
          <p:spPr>
            <a:xfrm>
              <a:off x="8380271" y="824088"/>
              <a:ext cx="20378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pt-BR" sz="3200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16" name="CaixaDeTexto 28">
              <a:extLst>
                <a:ext uri="{FF2B5EF4-FFF2-40B4-BE49-F238E27FC236}">
                  <a16:creationId xmlns="" xmlns:a16="http://schemas.microsoft.com/office/drawing/2014/main" id="{3BD447F8-2653-456C-B441-560B56EEE6EC}"/>
                </a:ext>
              </a:extLst>
            </p:cNvPr>
            <p:cNvSpPr txBox="1"/>
            <p:nvPr/>
          </p:nvSpPr>
          <p:spPr>
            <a:xfrm>
              <a:off x="8567872" y="824088"/>
              <a:ext cx="5145033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800" b="1" dirty="0">
                  <a:solidFill>
                    <a:srgbClr val="0070C0"/>
                  </a:solidFill>
                  <a:latin typeface="Bookman Old Style" panose="02050604050505020204" pitchFamily="18" charset="0"/>
                </a:rPr>
                <a:t>Serviços de </a:t>
              </a:r>
            </a:p>
            <a:p>
              <a:r>
                <a:rPr lang="pt-BR" sz="2800" b="1" dirty="0">
                  <a:solidFill>
                    <a:srgbClr val="0070C0"/>
                  </a:solidFill>
                  <a:latin typeface="Bookman Old Style" panose="02050604050505020204" pitchFamily="18" charset="0"/>
                </a:rPr>
                <a:t>vacinação</a:t>
              </a:r>
            </a:p>
            <a:p>
              <a:r>
                <a:rPr lang="pt-BR" b="1" dirty="0">
                  <a:solidFill>
                    <a:srgbClr val="0070C0"/>
                  </a:solidFill>
                  <a:latin typeface="Bookman Old Style" panose="02050604050505020204" pitchFamily="18" charset="0"/>
                </a:rPr>
                <a:t>(RDC 197/2017)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F16ED3B0-8DCB-4C9F-967C-D598D83F37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6550" y="4558058"/>
            <a:ext cx="1197805" cy="1437366"/>
          </a:xfrm>
          <a:prstGeom prst="rect">
            <a:avLst/>
          </a:prstGeom>
        </p:spPr>
      </p:pic>
      <p:grpSp>
        <p:nvGrpSpPr>
          <p:cNvPr id="18" name="Agrupar 26">
            <a:extLst>
              <a:ext uri="{FF2B5EF4-FFF2-40B4-BE49-F238E27FC236}">
                <a16:creationId xmlns="" xmlns:a16="http://schemas.microsoft.com/office/drawing/2014/main" id="{7BF227C3-10E8-44A6-A3E8-26438A8FCA6F}"/>
              </a:ext>
            </a:extLst>
          </p:cNvPr>
          <p:cNvGrpSpPr/>
          <p:nvPr/>
        </p:nvGrpSpPr>
        <p:grpSpPr>
          <a:xfrm>
            <a:off x="7725230" y="4406637"/>
            <a:ext cx="3829226" cy="1785104"/>
            <a:chOff x="8380271" y="824088"/>
            <a:chExt cx="2962545" cy="1785104"/>
          </a:xfrm>
        </p:grpSpPr>
        <p:sp>
          <p:nvSpPr>
            <p:cNvPr id="19" name="CaixaDeTexto 27">
              <a:extLst>
                <a:ext uri="{FF2B5EF4-FFF2-40B4-BE49-F238E27FC236}">
                  <a16:creationId xmlns="" xmlns:a16="http://schemas.microsoft.com/office/drawing/2014/main" id="{C786D1A8-C9ED-43AC-9511-76E0208A1B97}"/>
                </a:ext>
              </a:extLst>
            </p:cNvPr>
            <p:cNvSpPr txBox="1"/>
            <p:nvPr/>
          </p:nvSpPr>
          <p:spPr>
            <a:xfrm>
              <a:off x="8380271" y="824088"/>
              <a:ext cx="20378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pt-BR" sz="3200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20" name="CaixaDeTexto 28">
              <a:extLst>
                <a:ext uri="{FF2B5EF4-FFF2-40B4-BE49-F238E27FC236}">
                  <a16:creationId xmlns="" xmlns:a16="http://schemas.microsoft.com/office/drawing/2014/main" id="{7523D261-19A9-47B5-BAAF-F76E518F12BD}"/>
                </a:ext>
              </a:extLst>
            </p:cNvPr>
            <p:cNvSpPr txBox="1"/>
            <p:nvPr/>
          </p:nvSpPr>
          <p:spPr>
            <a:xfrm>
              <a:off x="8567873" y="824088"/>
              <a:ext cx="2774943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  <a:latin typeface="Bookman Old Style" panose="02050604050505020204" pitchFamily="18" charset="0"/>
                </a:rPr>
                <a:t>S</a:t>
              </a:r>
              <a:r>
                <a:rPr lang="pt-BR" sz="2800" b="1" dirty="0" err="1">
                  <a:solidFill>
                    <a:srgbClr val="0070C0"/>
                  </a:solidFill>
                  <a:latin typeface="Bookman Old Style" panose="02050604050505020204" pitchFamily="18" charset="0"/>
                </a:rPr>
                <a:t>erviços</a:t>
              </a:r>
              <a:r>
                <a:rPr lang="pt-BR" sz="2800" b="1" dirty="0">
                  <a:solidFill>
                    <a:srgbClr val="0070C0"/>
                  </a:solidFill>
                  <a:latin typeface="Bookman Old Style" panose="02050604050505020204" pitchFamily="18" charset="0"/>
                </a:rPr>
                <a:t> de Diálise</a:t>
              </a:r>
            </a:p>
            <a:p>
              <a:r>
                <a:rPr lang="pt-BR" b="1" dirty="0">
                  <a:solidFill>
                    <a:srgbClr val="0070C0"/>
                  </a:solidFill>
                  <a:latin typeface="Bookman Old Style" panose="02050604050505020204" pitchFamily="18" charset="0"/>
                </a:rPr>
                <a:t>Suspensão do prazo para </a:t>
              </a:r>
              <a:r>
                <a:rPr lang="pt-BR" b="1" dirty="0" err="1">
                  <a:solidFill>
                    <a:srgbClr val="0070C0"/>
                  </a:solidFill>
                  <a:latin typeface="Bookman Old Style" panose="02050604050505020204" pitchFamily="18" charset="0"/>
                </a:rPr>
                <a:t>probição</a:t>
              </a:r>
              <a:r>
                <a:rPr lang="pt-BR" b="1" dirty="0">
                  <a:solidFill>
                    <a:srgbClr val="0070C0"/>
                  </a:solidFill>
                  <a:latin typeface="Bookman Old Style" panose="02050604050505020204" pitchFamily="18" charset="0"/>
                </a:rPr>
                <a:t> de Reuso de linhas de diálise (RDC 216/2018)</a:t>
              </a:r>
            </a:p>
          </p:txBody>
        </p:sp>
      </p:grpSp>
      <p:pic>
        <p:nvPicPr>
          <p:cNvPr id="21" name="Imagem 4">
            <a:extLst>
              <a:ext uri="{FF2B5EF4-FFF2-40B4-BE49-F238E27FC236}">
                <a16:creationId xmlns="" xmlns:a16="http://schemas.microsoft.com/office/drawing/2014/main" id="{BF8EE0B3-E7C9-4824-8394-7E758ABE64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831" b="89870" l="9980" r="89817">
                        <a14:foregroundMark x1="48473" y1="8831" x2="48473" y2="8831"/>
                        <a14:foregroundMark x1="42770" y1="8831" x2="50713" y2="1090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V="1">
            <a:off x="10215334" y="-522933"/>
            <a:ext cx="2479376" cy="194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97384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tângulo 42"/>
          <p:cNvSpPr/>
          <p:nvPr/>
        </p:nvSpPr>
        <p:spPr>
          <a:xfrm>
            <a:off x="-30022" y="0"/>
            <a:ext cx="5686683" cy="6858000"/>
          </a:xfrm>
          <a:prstGeom prst="rt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990033"/>
              </a:solidFill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0FF813D8-E43F-4E04-A1D8-3E2CEC8DEF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46294" y="-2347016"/>
            <a:ext cx="21396021" cy="15129457"/>
          </a:xfrm>
          <a:prstGeom prst="rect">
            <a:avLst/>
          </a:prstGeom>
        </p:spPr>
      </p:pic>
      <p:sp>
        <p:nvSpPr>
          <p:cNvPr id="47" name="CaixaDeTexto 6">
            <a:extLst>
              <a:ext uri="{FF2B5EF4-FFF2-40B4-BE49-F238E27FC236}">
                <a16:creationId xmlns="" xmlns:a16="http://schemas.microsoft.com/office/drawing/2014/main" id="{528095D2-D864-451B-BFE4-0E18CFED97F3}"/>
              </a:ext>
            </a:extLst>
          </p:cNvPr>
          <p:cNvSpPr txBox="1"/>
          <p:nvPr/>
        </p:nvSpPr>
        <p:spPr>
          <a:xfrm>
            <a:off x="4663584" y="1709125"/>
            <a:ext cx="63343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accent2">
                    <a:lumMod val="75000"/>
                  </a:schemeClr>
                </a:solidFill>
                <a:latin typeface="Berlin Sans FB" panose="020E0602020502020306" pitchFamily="34" charset="0"/>
              </a:rPr>
              <a:t>T</a:t>
            </a:r>
            <a:r>
              <a:rPr lang="pt-BR" sz="6000" dirty="0">
                <a:solidFill>
                  <a:schemeClr val="accent2">
                    <a:lumMod val="75000"/>
                  </a:schemeClr>
                </a:solidFill>
                <a:latin typeface="Berlin Sans FB" panose="020E0602020502020306" pitchFamily="34" charset="0"/>
              </a:rPr>
              <a:t>EMAS DE ALTA URGÊNCIA E RELEVÂNCIA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B9337CC-8629-40E4-84DD-A40EF878F7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160" y="-1662602"/>
            <a:ext cx="7119528" cy="503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98701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aixaDeTexto 87"/>
          <p:cNvSpPr txBox="1">
            <a:spLocks noChangeArrowheads="1"/>
          </p:cNvSpPr>
          <p:nvPr/>
        </p:nvSpPr>
        <p:spPr bwMode="auto">
          <a:xfrm>
            <a:off x="2316586" y="1766585"/>
            <a:ext cx="9121543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pt-BR" altLang="pt-BR" sz="2300" b="0" i="0" u="none" strike="noStrike" kern="0" cap="none" spc="0" normalizeH="0" baseline="0" noProof="0" dirty="0">
                <a:ln>
                  <a:noFill/>
                </a:ln>
                <a:solidFill>
                  <a:srgbClr val="41A7C3"/>
                </a:solidFill>
                <a:effectLst/>
                <a:uLnTx/>
                <a:uFillTx/>
                <a:latin typeface="Berlin Sans FB" panose="020E0602020502020306" pitchFamily="34" charset="0"/>
              </a:rPr>
              <a:t>Matriz GUT</a:t>
            </a:r>
            <a:endParaRPr kumimoji="0" lang="pt-BR" altLang="pt-BR" sz="23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800100" marR="0" lvl="1" indent="-342900" algn="just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pt-BR" altLang="pt-BR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89" name="Retângulo 88"/>
          <p:cNvSpPr/>
          <p:nvPr/>
        </p:nvSpPr>
        <p:spPr>
          <a:xfrm>
            <a:off x="0" y="0"/>
            <a:ext cx="12192000" cy="91605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0" name="Retângulo de cantos arredondados 27"/>
          <p:cNvSpPr/>
          <p:nvPr/>
        </p:nvSpPr>
        <p:spPr>
          <a:xfrm>
            <a:off x="561174" y="81916"/>
            <a:ext cx="11376523" cy="578882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accent1">
                    <a:lumMod val="50000"/>
                  </a:schemeClr>
                </a:solidFill>
                <a:latin typeface="Berlin Sans FB" panose="020E0602020502020306" pitchFamily="34" charset="0"/>
              </a:rPr>
              <a:t>Priorização de temas pela Diretoria Colegiada </a:t>
            </a:r>
          </a:p>
        </p:txBody>
      </p:sp>
      <p:grpSp>
        <p:nvGrpSpPr>
          <p:cNvPr id="159" name="Agrupar 158"/>
          <p:cNvGrpSpPr/>
          <p:nvPr/>
        </p:nvGrpSpPr>
        <p:grpSpPr>
          <a:xfrm>
            <a:off x="-80602" y="2508056"/>
            <a:ext cx="5802814" cy="4086312"/>
            <a:chOff x="-80602" y="2508056"/>
            <a:chExt cx="5802814" cy="4086312"/>
          </a:xfrm>
        </p:grpSpPr>
        <p:grpSp>
          <p:nvGrpSpPr>
            <p:cNvPr id="95" name="Agrupar 94"/>
            <p:cNvGrpSpPr/>
            <p:nvPr/>
          </p:nvGrpSpPr>
          <p:grpSpPr>
            <a:xfrm>
              <a:off x="254075" y="2508056"/>
              <a:ext cx="5468137" cy="3740700"/>
              <a:chOff x="254075" y="2508056"/>
              <a:chExt cx="5468137" cy="3740700"/>
            </a:xfrm>
          </p:grpSpPr>
          <p:grpSp>
            <p:nvGrpSpPr>
              <p:cNvPr id="94" name="Agrupar 93"/>
              <p:cNvGrpSpPr/>
              <p:nvPr/>
            </p:nvGrpSpPr>
            <p:grpSpPr>
              <a:xfrm>
                <a:off x="788131" y="2627895"/>
                <a:ext cx="4663949" cy="3157313"/>
                <a:chOff x="162556" y="2542140"/>
                <a:chExt cx="4663949" cy="3157313"/>
              </a:xfrm>
            </p:grpSpPr>
            <p:sp>
              <p:nvSpPr>
                <p:cNvPr id="81" name="Retângulo 80"/>
                <p:cNvSpPr/>
                <p:nvPr/>
              </p:nvSpPr>
              <p:spPr>
                <a:xfrm>
                  <a:off x="164793" y="2556520"/>
                  <a:ext cx="1494840" cy="1115994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78" name="Retângulo 77"/>
                <p:cNvSpPr/>
                <p:nvPr/>
              </p:nvSpPr>
              <p:spPr>
                <a:xfrm>
                  <a:off x="162556" y="3737233"/>
                  <a:ext cx="1494840" cy="979434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79" name="Retângulo 78"/>
                <p:cNvSpPr/>
                <p:nvPr/>
              </p:nvSpPr>
              <p:spPr>
                <a:xfrm>
                  <a:off x="1729625" y="4751619"/>
                  <a:ext cx="1514921" cy="941411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80" name="Retângulo 79"/>
                <p:cNvSpPr/>
                <p:nvPr/>
              </p:nvSpPr>
              <p:spPr>
                <a:xfrm>
                  <a:off x="3331665" y="4758042"/>
                  <a:ext cx="1494840" cy="941411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82" name="Retângulo 81"/>
                <p:cNvSpPr/>
                <p:nvPr/>
              </p:nvSpPr>
              <p:spPr>
                <a:xfrm>
                  <a:off x="1718240" y="3744272"/>
                  <a:ext cx="1522527" cy="947081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83" name="Retângulo 82"/>
                <p:cNvSpPr/>
                <p:nvPr/>
              </p:nvSpPr>
              <p:spPr>
                <a:xfrm>
                  <a:off x="3314957" y="3727318"/>
                  <a:ext cx="1462917" cy="955148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84" name="Retângulo 83"/>
                <p:cNvSpPr/>
                <p:nvPr/>
              </p:nvSpPr>
              <p:spPr>
                <a:xfrm>
                  <a:off x="1721137" y="2542140"/>
                  <a:ext cx="1523870" cy="113614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85" name="Retângulo 84"/>
                <p:cNvSpPr/>
                <p:nvPr/>
              </p:nvSpPr>
              <p:spPr>
                <a:xfrm>
                  <a:off x="3302592" y="2549228"/>
                  <a:ext cx="1462917" cy="1148969"/>
                </a:xfrm>
                <a:prstGeom prst="rect">
                  <a:avLst/>
                </a:prstGeom>
                <a:solidFill>
                  <a:srgbClr val="FF5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93" name="Agrupar 92"/>
              <p:cNvGrpSpPr/>
              <p:nvPr/>
            </p:nvGrpSpPr>
            <p:grpSpPr>
              <a:xfrm>
                <a:off x="254075" y="2508056"/>
                <a:ext cx="5468137" cy="3740700"/>
                <a:chOff x="3035375" y="2585833"/>
                <a:chExt cx="5468137" cy="3740700"/>
              </a:xfrm>
            </p:grpSpPr>
            <p:sp>
              <p:nvSpPr>
                <p:cNvPr id="71" name="CaixaDeTexto 29"/>
                <p:cNvSpPr txBox="1">
                  <a:spLocks noChangeArrowheads="1"/>
                </p:cNvSpPr>
                <p:nvPr/>
              </p:nvSpPr>
              <p:spPr bwMode="auto">
                <a:xfrm>
                  <a:off x="6740472" y="5102703"/>
                  <a:ext cx="1421790" cy="6001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600"/>
                    </a:spcBef>
                    <a:defRPr/>
                  </a:pPr>
                  <a:r>
                    <a:rPr lang="pt-BR" sz="1400" dirty="0">
                      <a:solidFill>
                        <a:schemeClr val="bg1"/>
                      </a:solidFill>
                      <a:latin typeface="+mn-lt"/>
                    </a:rPr>
                    <a:t>Baixa Relevância</a:t>
                  </a:r>
                </a:p>
                <a:p>
                  <a:pPr algn="ctr">
                    <a:spcBef>
                      <a:spcPts val="600"/>
                    </a:spcBef>
                    <a:defRPr/>
                  </a:pPr>
                  <a:r>
                    <a:rPr lang="pt-BR" sz="1400" dirty="0">
                      <a:solidFill>
                        <a:schemeClr val="bg1"/>
                      </a:solidFill>
                      <a:latin typeface="+mn-lt"/>
                    </a:rPr>
                    <a:t>Alta Urgência</a:t>
                  </a:r>
                </a:p>
              </p:txBody>
            </p:sp>
            <p:grpSp>
              <p:nvGrpSpPr>
                <p:cNvPr id="92" name="Agrupar 91"/>
                <p:cNvGrpSpPr/>
                <p:nvPr/>
              </p:nvGrpSpPr>
              <p:grpSpPr>
                <a:xfrm>
                  <a:off x="3035375" y="2585833"/>
                  <a:ext cx="5468137" cy="3740700"/>
                  <a:chOff x="3035375" y="2585833"/>
                  <a:chExt cx="5468137" cy="3740700"/>
                </a:xfrm>
              </p:grpSpPr>
              <p:grpSp>
                <p:nvGrpSpPr>
                  <p:cNvPr id="91" name="Agrupar 90"/>
                  <p:cNvGrpSpPr/>
                  <p:nvPr/>
                </p:nvGrpSpPr>
                <p:grpSpPr>
                  <a:xfrm>
                    <a:off x="3035375" y="2585833"/>
                    <a:ext cx="5468137" cy="3740700"/>
                    <a:chOff x="3035375" y="2585833"/>
                    <a:chExt cx="5468137" cy="3740700"/>
                  </a:xfrm>
                </p:grpSpPr>
                <p:sp>
                  <p:nvSpPr>
                    <p:cNvPr id="77" name="Retângulo 76"/>
                    <p:cNvSpPr/>
                    <p:nvPr/>
                  </p:nvSpPr>
                  <p:spPr>
                    <a:xfrm>
                      <a:off x="3595453" y="4917793"/>
                      <a:ext cx="1494840" cy="941411"/>
                    </a:xfrm>
                    <a:prstGeom prst="rect">
                      <a:avLst/>
                    </a:prstGeom>
                    <a:solidFill>
                      <a:srgbClr val="DBB7FF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grpSp>
                  <p:nvGrpSpPr>
                    <p:cNvPr id="87" name="Agrupar 86"/>
                    <p:cNvGrpSpPr/>
                    <p:nvPr/>
                  </p:nvGrpSpPr>
                  <p:grpSpPr>
                    <a:xfrm>
                      <a:off x="3035375" y="2585833"/>
                      <a:ext cx="5468137" cy="3740700"/>
                      <a:chOff x="3054425" y="2585833"/>
                      <a:chExt cx="5468137" cy="3740700"/>
                    </a:xfrm>
                  </p:grpSpPr>
                  <p:cxnSp>
                    <p:nvCxnSpPr>
                      <p:cNvPr id="86" name="Conector reto 85"/>
                      <p:cNvCxnSpPr/>
                      <p:nvPr/>
                    </p:nvCxnSpPr>
                    <p:spPr>
                      <a:xfrm>
                        <a:off x="3534977" y="4873934"/>
                        <a:ext cx="4693526" cy="0"/>
                      </a:xfrm>
                      <a:prstGeom prst="line">
                        <a:avLst/>
                      </a:prstGeom>
                      <a:ln w="15875">
                        <a:solidFill>
                          <a:schemeClr val="accent6">
                            <a:lumMod val="75000"/>
                          </a:schemeClr>
                        </a:solidFill>
                        <a:prstDash val="sys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36" name="Grupo 101"/>
                      <p:cNvGrpSpPr/>
                      <p:nvPr/>
                    </p:nvGrpSpPr>
                    <p:grpSpPr>
                      <a:xfrm>
                        <a:off x="3054425" y="2585833"/>
                        <a:ext cx="5468137" cy="3740700"/>
                        <a:chOff x="563177" y="620688"/>
                        <a:chExt cx="7249183" cy="5641247"/>
                      </a:xfrm>
                    </p:grpSpPr>
                    <p:grpSp>
                      <p:nvGrpSpPr>
                        <p:cNvPr id="37" name="Grupo 92"/>
                        <p:cNvGrpSpPr>
                          <a:grpSpLocks noChangeAspect="1"/>
                        </p:cNvGrpSpPr>
                        <p:nvPr/>
                      </p:nvGrpSpPr>
                      <p:grpSpPr>
                        <a:xfrm>
                          <a:off x="563177" y="661471"/>
                          <a:ext cx="6936352" cy="5600464"/>
                          <a:chOff x="479304" y="1628800"/>
                          <a:chExt cx="6180929" cy="4905836"/>
                        </a:xfrm>
                      </p:grpSpPr>
                      <p:sp>
                        <p:nvSpPr>
                          <p:cNvPr id="40" name="CaixaDeTexto 29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47949" y="2059099"/>
                            <a:ext cx="1647798" cy="792832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square">
                            <a:spAutoFit/>
                          </a:bodyPr>
                          <a:lstStyle/>
                          <a:p>
                            <a:pPr algn="ctr">
                              <a:spcBef>
                                <a:spcPts val="600"/>
                              </a:spcBef>
                              <a:defRPr/>
                            </a:pPr>
                            <a:r>
                              <a:rPr lang="pt-BR" sz="1400" dirty="0">
                                <a:solidFill>
                                  <a:schemeClr val="bg1"/>
                                </a:solidFill>
                                <a:latin typeface="+mn-lt"/>
                              </a:rPr>
                              <a:t>Alta Relevância</a:t>
                            </a:r>
                          </a:p>
                          <a:p>
                            <a:pPr algn="ctr">
                              <a:spcBef>
                                <a:spcPts val="600"/>
                              </a:spcBef>
                              <a:defRPr/>
                            </a:pPr>
                            <a:r>
                              <a:rPr lang="pt-BR" sz="1400" dirty="0">
                                <a:solidFill>
                                  <a:schemeClr val="bg1"/>
                                </a:solidFill>
                                <a:latin typeface="+mn-lt"/>
                              </a:rPr>
                              <a:t>Baixa Urgência</a:t>
                            </a:r>
                          </a:p>
                        </p:txBody>
                      </p:sp>
                      <p:sp>
                        <p:nvSpPr>
                          <p:cNvPr id="42" name="CaixaDeTexto 29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768186" y="2049677"/>
                            <a:ext cx="1872206" cy="792832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square">
                            <a:spAutoFit/>
                          </a:bodyPr>
                          <a:lstStyle/>
                          <a:p>
                            <a:pPr algn="ctr">
                              <a:spcBef>
                                <a:spcPts val="600"/>
                              </a:spcBef>
                              <a:defRPr/>
                            </a:pPr>
                            <a:r>
                              <a:rPr lang="pt-BR" sz="1400" dirty="0">
                                <a:solidFill>
                                  <a:schemeClr val="bg1"/>
                                </a:solidFill>
                                <a:latin typeface="+mn-lt"/>
                              </a:rPr>
                              <a:t>Alta Relevância</a:t>
                            </a:r>
                          </a:p>
                          <a:p>
                            <a:pPr algn="ctr">
                              <a:spcBef>
                                <a:spcPts val="600"/>
                              </a:spcBef>
                              <a:defRPr/>
                            </a:pPr>
                            <a:r>
                              <a:rPr lang="pt-BR" sz="1400" dirty="0">
                                <a:solidFill>
                                  <a:schemeClr val="bg1"/>
                                </a:solidFill>
                                <a:latin typeface="+mn-lt"/>
                              </a:rPr>
                              <a:t>Alta Urgência</a:t>
                            </a:r>
                          </a:p>
                        </p:txBody>
                      </p:sp>
                      <p:grpSp>
                        <p:nvGrpSpPr>
                          <p:cNvPr id="44" name="Grupo 86"/>
                          <p:cNvGrpSpPr/>
                          <p:nvPr/>
                        </p:nvGrpSpPr>
                        <p:grpSpPr>
                          <a:xfrm>
                            <a:off x="479304" y="1628800"/>
                            <a:ext cx="6180929" cy="4905836"/>
                            <a:chOff x="479304" y="1628800"/>
                            <a:chExt cx="6180929" cy="4905836"/>
                          </a:xfrm>
                        </p:grpSpPr>
                        <p:cxnSp>
                          <p:nvCxnSpPr>
                            <p:cNvPr id="50" name="Conector reto 49"/>
                            <p:cNvCxnSpPr/>
                            <p:nvPr/>
                          </p:nvCxnSpPr>
                          <p:spPr>
                            <a:xfrm>
                              <a:off x="2915816" y="1700808"/>
                              <a:ext cx="0" cy="4248472"/>
                            </a:xfrm>
                            <a:prstGeom prst="line">
                              <a:avLst/>
                            </a:prstGeom>
                            <a:ln w="15875">
                              <a:solidFill>
                                <a:srgbClr val="C00000"/>
                              </a:solidFill>
                              <a:prstDash val="sysDash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51" name="Conector reto 50"/>
                            <p:cNvCxnSpPr/>
                            <p:nvPr/>
                          </p:nvCxnSpPr>
                          <p:spPr>
                            <a:xfrm>
                              <a:off x="4788024" y="1628800"/>
                              <a:ext cx="15875" cy="4320480"/>
                            </a:xfrm>
                            <a:prstGeom prst="line">
                              <a:avLst/>
                            </a:prstGeom>
                            <a:ln w="15875">
                              <a:solidFill>
                                <a:srgbClr val="C00000"/>
                              </a:solidFill>
                              <a:prstDash val="sysDash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52" name="Conector reto 51"/>
                            <p:cNvCxnSpPr/>
                            <p:nvPr/>
                          </p:nvCxnSpPr>
                          <p:spPr>
                            <a:xfrm>
                              <a:off x="1043608" y="3284984"/>
                              <a:ext cx="5544616" cy="0"/>
                            </a:xfrm>
                            <a:prstGeom prst="line">
                              <a:avLst/>
                            </a:prstGeom>
                            <a:ln w="15875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prstDash val="sysDash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grpSp>
                          <p:nvGrpSpPr>
                            <p:cNvPr id="53" name="Grupo 85"/>
                            <p:cNvGrpSpPr/>
                            <p:nvPr/>
                          </p:nvGrpSpPr>
                          <p:grpSpPr>
                            <a:xfrm>
                              <a:off x="479304" y="1916832"/>
                              <a:ext cx="6180929" cy="4617804"/>
                              <a:chOff x="479304" y="1916832"/>
                              <a:chExt cx="6180929" cy="4617804"/>
                            </a:xfrm>
                          </p:grpSpPr>
                          <p:grpSp>
                            <p:nvGrpSpPr>
                              <p:cNvPr id="54" name="Grupo 81"/>
                              <p:cNvGrpSpPr/>
                              <p:nvPr/>
                            </p:nvGrpSpPr>
                            <p:grpSpPr>
                              <a:xfrm>
                                <a:off x="479304" y="1916832"/>
                                <a:ext cx="492296" cy="4032448"/>
                                <a:chOff x="479304" y="1916832"/>
                                <a:chExt cx="492296" cy="4032448"/>
                              </a:xfrm>
                            </p:grpSpPr>
                            <p:sp>
                              <p:nvSpPr>
                                <p:cNvPr id="62" name="Chave esquerda 37"/>
                                <p:cNvSpPr/>
                                <p:nvPr/>
                              </p:nvSpPr>
                              <p:spPr>
                                <a:xfrm>
                                  <a:off x="755576" y="4653136"/>
                                  <a:ext cx="216024" cy="1296144"/>
                                </a:xfrm>
                                <a:prstGeom prst="leftBrace">
                                  <a:avLst/>
                                </a:prstGeom>
                                <a:ln w="1270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prstDash val="sysDash"/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pt-BR"/>
                                </a:p>
                              </p:txBody>
                            </p:sp>
                            <p:sp>
                              <p:nvSpPr>
                                <p:cNvPr id="63" name="Chave esquerda 38"/>
                                <p:cNvSpPr/>
                                <p:nvPr/>
                              </p:nvSpPr>
                              <p:spPr>
                                <a:xfrm>
                                  <a:off x="755576" y="3284984"/>
                                  <a:ext cx="216024" cy="1296144"/>
                                </a:xfrm>
                                <a:prstGeom prst="leftBrace">
                                  <a:avLst/>
                                </a:prstGeom>
                                <a:ln w="1270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prstDash val="sysDash"/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pt-BR"/>
                                </a:p>
                              </p:txBody>
                            </p:sp>
                            <p:sp>
                              <p:nvSpPr>
                                <p:cNvPr id="64" name="Chave esquerda 39"/>
                                <p:cNvSpPr/>
                                <p:nvPr/>
                              </p:nvSpPr>
                              <p:spPr>
                                <a:xfrm>
                                  <a:off x="755576" y="1916832"/>
                                  <a:ext cx="216024" cy="1296144"/>
                                </a:xfrm>
                                <a:prstGeom prst="leftBrace">
                                  <a:avLst/>
                                </a:prstGeom>
                                <a:ln w="1270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prstDash val="sysDash"/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pt-BR"/>
                                </a:p>
                              </p:txBody>
                            </p:sp>
                            <p:sp>
                              <p:nvSpPr>
                                <p:cNvPr id="65" name="CaixaDeTexto 29"/>
                                <p:cNvSpPr txBox="1"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16200000">
                                  <a:off x="224004" y="5150728"/>
                                  <a:ext cx="837827" cy="327228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noFill/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 wrap="square">
                                  <a:spAutoFit/>
                                </a:bodyPr>
                                <a:lstStyle/>
                                <a:p>
                                  <a:pPr algn="ctr">
                                    <a:spcBef>
                                      <a:spcPts val="600"/>
                                    </a:spcBef>
                                    <a:defRPr/>
                                  </a:pPr>
                                  <a:r>
                                    <a:rPr lang="pt-BR" sz="1200" b="1" dirty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</a:rPr>
                                    <a:t>Baixa</a:t>
                                  </a:r>
                                  <a:endParaRPr lang="pt-BR" sz="1200" dirty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66" name="CaixaDeTexto 29"/>
                                <p:cNvSpPr txBox="1"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16200000">
                                  <a:off x="224004" y="3782576"/>
                                  <a:ext cx="837827" cy="327228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noFill/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 wrap="square">
                                  <a:spAutoFit/>
                                </a:bodyPr>
                                <a:lstStyle/>
                                <a:p>
                                  <a:pPr algn="ctr">
                                    <a:spcBef>
                                      <a:spcPts val="600"/>
                                    </a:spcBef>
                                    <a:defRPr/>
                                  </a:pPr>
                                  <a:r>
                                    <a:rPr lang="pt-BR" sz="1200" b="1" dirty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</a:rPr>
                                    <a:t>Média</a:t>
                                  </a:r>
                                  <a:endParaRPr lang="pt-BR" sz="1200" dirty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67" name="CaixaDeTexto 29"/>
                                <p:cNvSpPr txBox="1"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16200000">
                                  <a:off x="224004" y="2414424"/>
                                  <a:ext cx="837827" cy="327228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noFill/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 wrap="square">
                                  <a:spAutoFit/>
                                </a:bodyPr>
                                <a:lstStyle/>
                                <a:p>
                                  <a:pPr algn="ctr">
                                    <a:spcBef>
                                      <a:spcPts val="600"/>
                                    </a:spcBef>
                                    <a:defRPr/>
                                  </a:pPr>
                                  <a:r>
                                    <a:rPr lang="pt-BR" sz="1200" b="1" dirty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</a:rPr>
                                    <a:t>Alta</a:t>
                                  </a:r>
                                  <a:endParaRPr lang="pt-BR" sz="1200" dirty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</a:endParaRPr>
                                </a:p>
                              </p:txBody>
                            </p:sp>
                          </p:grpSp>
                          <p:grpSp>
                            <p:nvGrpSpPr>
                              <p:cNvPr id="55" name="Grupo 82"/>
                              <p:cNvGrpSpPr/>
                              <p:nvPr/>
                            </p:nvGrpSpPr>
                            <p:grpSpPr>
                              <a:xfrm>
                                <a:off x="1115617" y="6021289"/>
                                <a:ext cx="5544616" cy="513347"/>
                                <a:chOff x="1115617" y="6021289"/>
                                <a:chExt cx="5544616" cy="513347"/>
                              </a:xfrm>
                            </p:grpSpPr>
                            <p:sp>
                              <p:nvSpPr>
                                <p:cNvPr id="56" name="Chave esquerda 31"/>
                                <p:cNvSpPr/>
                                <p:nvPr/>
                              </p:nvSpPr>
                              <p:spPr>
                                <a:xfrm rot="16200000">
                                  <a:off x="1907707" y="5229199"/>
                                  <a:ext cx="216022" cy="1800201"/>
                                </a:xfrm>
                                <a:prstGeom prst="leftBrace">
                                  <a:avLst/>
                                </a:prstGeom>
                                <a:ln w="12700">
                                  <a:solidFill>
                                    <a:srgbClr val="C00000"/>
                                  </a:solidFill>
                                  <a:prstDash val="sysDash"/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pt-BR"/>
                                </a:p>
                              </p:txBody>
                            </p:sp>
                            <p:sp>
                              <p:nvSpPr>
                                <p:cNvPr id="57" name="Chave esquerda 32"/>
                                <p:cNvSpPr/>
                                <p:nvPr/>
                              </p:nvSpPr>
                              <p:spPr>
                                <a:xfrm rot="16200000">
                                  <a:off x="3779912" y="5229199"/>
                                  <a:ext cx="216022" cy="1800201"/>
                                </a:xfrm>
                                <a:prstGeom prst="leftBrace">
                                  <a:avLst/>
                                </a:prstGeom>
                                <a:ln w="12700">
                                  <a:solidFill>
                                    <a:srgbClr val="C00000"/>
                                  </a:solidFill>
                                  <a:prstDash val="sysDash"/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pt-BR"/>
                                </a:p>
                              </p:txBody>
                            </p:sp>
                            <p:sp>
                              <p:nvSpPr>
                                <p:cNvPr id="58" name="Chave esquerda 33"/>
                                <p:cNvSpPr/>
                                <p:nvPr/>
                              </p:nvSpPr>
                              <p:spPr>
                                <a:xfrm rot="16200000">
                                  <a:off x="5652122" y="5229199"/>
                                  <a:ext cx="216022" cy="1800201"/>
                                </a:xfrm>
                                <a:prstGeom prst="leftBrace">
                                  <a:avLst/>
                                </a:prstGeom>
                                <a:ln w="12700">
                                  <a:solidFill>
                                    <a:srgbClr val="C00000"/>
                                  </a:solidFill>
                                  <a:prstDash val="sysDash"/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pt-BR"/>
                                </a:p>
                              </p:txBody>
                            </p:sp>
                            <p:sp>
                              <p:nvSpPr>
                                <p:cNvPr id="59" name="CaixaDeTexto 29"/>
                                <p:cNvSpPr txBox="1"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573932" y="6165304"/>
                                  <a:ext cx="837828" cy="369332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noFill/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 wrap="square">
                                  <a:spAutoFit/>
                                </a:bodyPr>
                                <a:lstStyle/>
                                <a:p>
                                  <a:pPr algn="ctr">
                                    <a:spcBef>
                                      <a:spcPts val="600"/>
                                    </a:spcBef>
                                    <a:defRPr/>
                                  </a:pPr>
                                  <a:r>
                                    <a:rPr lang="pt-BR" sz="1200" b="1" dirty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</a:rPr>
                                    <a:t>Baixa</a:t>
                                  </a:r>
                                  <a:endParaRPr lang="pt-BR" sz="1200" dirty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60" name="CaixaDeTexto 29"/>
                                <p:cNvSpPr txBox="1"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3491880" y="6165304"/>
                                  <a:ext cx="837828" cy="369332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noFill/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 wrap="square">
                                  <a:spAutoFit/>
                                </a:bodyPr>
                                <a:lstStyle/>
                                <a:p>
                                  <a:pPr algn="ctr">
                                    <a:spcBef>
                                      <a:spcPts val="600"/>
                                    </a:spcBef>
                                    <a:defRPr/>
                                  </a:pPr>
                                  <a:r>
                                    <a:rPr lang="pt-BR" sz="1200" b="1" dirty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</a:rPr>
                                    <a:t>Média</a:t>
                                  </a:r>
                                  <a:endParaRPr lang="pt-BR" sz="1200" dirty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61" name="CaixaDeTexto 29"/>
                                <p:cNvSpPr txBox="1"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5364088" y="6165304"/>
                                  <a:ext cx="837828" cy="369332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noFill/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 wrap="square">
                                  <a:spAutoFit/>
                                </a:bodyPr>
                                <a:lstStyle/>
                                <a:p>
                                  <a:pPr algn="ctr">
                                    <a:spcBef>
                                      <a:spcPts val="600"/>
                                    </a:spcBef>
                                    <a:defRPr/>
                                  </a:pPr>
                                  <a:r>
                                    <a:rPr lang="pt-BR" sz="1200" b="1" dirty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</a:rPr>
                                    <a:t>Alta</a:t>
                                  </a:r>
                                  <a:endParaRPr lang="pt-BR" sz="1200" dirty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</a:endParaRPr>
                                </a:p>
                              </p:txBody>
                            </p:sp>
                          </p:grpSp>
                        </p:grpSp>
                      </p:grpSp>
                      <p:sp>
                        <p:nvSpPr>
                          <p:cNvPr id="46" name="CaixaDeTexto 29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88215" y="2070135"/>
                            <a:ext cx="1763387" cy="792832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square">
                            <a:spAutoFit/>
                          </a:bodyPr>
                          <a:lstStyle>
                            <a:defPPr>
                              <a:defRPr lang="pt-BR"/>
                            </a:defPPr>
                            <a:lvl1pPr algn="ctr">
                              <a:spcBef>
                                <a:spcPts val="600"/>
                              </a:spcBef>
                              <a:defRPr sz="1400">
                                <a:solidFill>
                                  <a:schemeClr val="bg1"/>
                                </a:solidFill>
                                <a:latin typeface="+mn-lt"/>
                              </a:defRPr>
                            </a:lvl1pPr>
                          </a:lstStyle>
                          <a:p>
                            <a:r>
                              <a:rPr lang="pt-BR" dirty="0"/>
                              <a:t>Alta Relevância</a:t>
                            </a:r>
                          </a:p>
                          <a:p>
                            <a:r>
                              <a:rPr lang="pt-BR" dirty="0"/>
                              <a:t>Média Urgência</a:t>
                            </a:r>
                          </a:p>
                        </p:txBody>
                      </p:sp>
                      <p:sp>
                        <p:nvSpPr>
                          <p:cNvPr id="47" name="CaixaDeTexto 29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87821" y="3579436"/>
                            <a:ext cx="1798966" cy="792832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square">
                            <a:spAutoFit/>
                          </a:bodyPr>
                          <a:lstStyle/>
                          <a:p>
                            <a:pPr algn="ctr">
                              <a:spcBef>
                                <a:spcPts val="600"/>
                              </a:spcBef>
                              <a:defRPr/>
                            </a:pPr>
                            <a:r>
                              <a:rPr lang="pt-BR" sz="1400" dirty="0">
                                <a:solidFill>
                                  <a:schemeClr val="bg1"/>
                                </a:solidFill>
                                <a:latin typeface="+mn-lt"/>
                              </a:rPr>
                              <a:t>Média Relevância</a:t>
                            </a:r>
                          </a:p>
                          <a:p>
                            <a:pPr algn="ctr">
                              <a:spcBef>
                                <a:spcPts val="600"/>
                              </a:spcBef>
                              <a:defRPr/>
                            </a:pPr>
                            <a:r>
                              <a:rPr lang="pt-BR" sz="1400" dirty="0">
                                <a:solidFill>
                                  <a:schemeClr val="bg1"/>
                                </a:solidFill>
                                <a:latin typeface="+mn-lt"/>
                              </a:rPr>
                              <a:t>Média Urgência</a:t>
                            </a:r>
                          </a:p>
                        </p:txBody>
                      </p:sp>
                      <p:sp>
                        <p:nvSpPr>
                          <p:cNvPr id="49" name="CaixaDeTexto 29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786789" y="3571590"/>
                            <a:ext cx="1810679" cy="792832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square">
                            <a:spAutoFit/>
                          </a:bodyPr>
                          <a:lstStyle/>
                          <a:p>
                            <a:pPr algn="ctr">
                              <a:spcBef>
                                <a:spcPts val="600"/>
                              </a:spcBef>
                              <a:defRPr/>
                            </a:pPr>
                            <a:r>
                              <a:rPr lang="pt-BR" sz="1400" dirty="0">
                                <a:solidFill>
                                  <a:schemeClr val="bg1"/>
                                </a:solidFill>
                              </a:rPr>
                              <a:t>Média</a:t>
                            </a:r>
                            <a:r>
                              <a:rPr lang="pt-BR" sz="1400" dirty="0">
                                <a:solidFill>
                                  <a:schemeClr val="bg1"/>
                                </a:solidFill>
                                <a:latin typeface="+mn-lt"/>
                              </a:rPr>
                              <a:t> Relevância </a:t>
                            </a:r>
                          </a:p>
                          <a:p>
                            <a:pPr algn="ctr">
                              <a:spcBef>
                                <a:spcPts val="600"/>
                              </a:spcBef>
                              <a:defRPr/>
                            </a:pPr>
                            <a:r>
                              <a:rPr lang="pt-BR" sz="1400" dirty="0">
                                <a:solidFill>
                                  <a:schemeClr val="bg1"/>
                                </a:solidFill>
                              </a:rPr>
                              <a:t>Alta </a:t>
                            </a:r>
                            <a:r>
                              <a:rPr lang="pt-BR" sz="1400" dirty="0">
                                <a:solidFill>
                                  <a:schemeClr val="bg1"/>
                                </a:solidFill>
                                <a:latin typeface="+mn-lt"/>
                              </a:rPr>
                              <a:t>Urgência</a:t>
                            </a:r>
                          </a:p>
                        </p:txBody>
                      </p:sp>
                    </p:grpSp>
                    <p:cxnSp>
                      <p:nvCxnSpPr>
                        <p:cNvPr id="38" name="Conector reto 37"/>
                        <p:cNvCxnSpPr/>
                        <p:nvPr/>
                      </p:nvCxnSpPr>
                      <p:spPr>
                        <a:xfrm flipV="1">
                          <a:off x="1187624" y="620688"/>
                          <a:ext cx="0" cy="5040560"/>
                        </a:xfrm>
                        <a:prstGeom prst="line">
                          <a:avLst/>
                        </a:prstGeom>
                        <a:ln w="88900"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9" name="Conector reto 38"/>
                        <p:cNvCxnSpPr/>
                        <p:nvPr/>
                      </p:nvCxnSpPr>
                      <p:spPr>
                        <a:xfrm>
                          <a:off x="1187624" y="5661248"/>
                          <a:ext cx="6624736" cy="0"/>
                        </a:xfrm>
                        <a:prstGeom prst="line">
                          <a:avLst/>
                        </a:prstGeom>
                        <a:ln w="88900"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sp>
                  <p:nvSpPr>
                    <p:cNvPr id="69" name="CaixaDeTexto 2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542526" y="5119734"/>
                      <a:ext cx="1537354" cy="60016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algn="ctr">
                        <a:spcBef>
                          <a:spcPts val="600"/>
                        </a:spcBef>
                        <a:defRPr/>
                      </a:pPr>
                      <a:r>
                        <a:rPr lang="pt-BR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Baixa Relevância </a:t>
                      </a:r>
                    </a:p>
                    <a:p>
                      <a:pPr algn="ctr">
                        <a:spcBef>
                          <a:spcPts val="600"/>
                        </a:spcBef>
                        <a:defRPr/>
                      </a:pPr>
                      <a:r>
                        <a:rPr lang="pt-BR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Baixa Urgência</a:t>
                      </a:r>
                    </a:p>
                  </p:txBody>
                </p:sp>
                <p:sp>
                  <p:nvSpPr>
                    <p:cNvPr id="72" name="CaixaDeTexto 2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155412" y="4088952"/>
                      <a:ext cx="2344967" cy="60016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algn="ctr">
                        <a:spcBef>
                          <a:spcPts val="600"/>
                        </a:spcBef>
                        <a:defRPr/>
                      </a:pPr>
                      <a:r>
                        <a:rPr lang="pt-BR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Média</a:t>
                      </a:r>
                      <a:r>
                        <a:rPr lang="pt-BR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 Relevância</a:t>
                      </a:r>
                    </a:p>
                    <a:p>
                      <a:pPr algn="ctr">
                        <a:spcBef>
                          <a:spcPts val="600"/>
                        </a:spcBef>
                        <a:defRPr/>
                      </a:pPr>
                      <a:r>
                        <a:rPr lang="pt-BR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Baixa Urgência</a:t>
                      </a:r>
                    </a:p>
                  </p:txBody>
                </p:sp>
              </p:grpSp>
              <p:sp>
                <p:nvSpPr>
                  <p:cNvPr id="75" name="CaixaDeTexto 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68794" y="5092198"/>
                    <a:ext cx="1489181" cy="60016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spcBef>
                        <a:spcPts val="600"/>
                      </a:spcBef>
                      <a:defRPr/>
                    </a:pPr>
                    <a:r>
                      <a:rPr lang="pt-BR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rPr>
                      <a:t>Baixa Relevância</a:t>
                    </a:r>
                  </a:p>
                  <a:p>
                    <a:pPr algn="ctr">
                      <a:spcBef>
                        <a:spcPts val="600"/>
                      </a:spcBef>
                      <a:defRPr/>
                    </a:pPr>
                    <a:r>
                      <a:rPr lang="pt-BR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rPr>
                      <a:t>Média Urgência</a:t>
                    </a:r>
                  </a:p>
                </p:txBody>
              </p:sp>
            </p:grpSp>
          </p:grpSp>
        </p:grpSp>
        <p:sp>
          <p:nvSpPr>
            <p:cNvPr id="144" name="CaixaDeTexto 29"/>
            <p:cNvSpPr txBox="1">
              <a:spLocks noChangeArrowheads="1"/>
            </p:cNvSpPr>
            <p:nvPr/>
          </p:nvSpPr>
          <p:spPr bwMode="auto">
            <a:xfrm rot="16200000">
              <a:off x="-700732" y="3834395"/>
              <a:ext cx="170192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pt-BR" sz="2400" b="1" dirty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Relevância</a:t>
              </a:r>
              <a:endParaRPr lang="pt-BR" dirty="0">
                <a:solidFill>
                  <a:schemeClr val="accent6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145" name="CaixaDeTexto 29"/>
            <p:cNvSpPr txBox="1">
              <a:spLocks noChangeArrowheads="1"/>
            </p:cNvSpPr>
            <p:nvPr/>
          </p:nvSpPr>
          <p:spPr bwMode="auto">
            <a:xfrm>
              <a:off x="2550073" y="6132703"/>
              <a:ext cx="170192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pt-BR" sz="2400" b="1" dirty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Urgência</a:t>
              </a:r>
              <a:endParaRPr lang="pt-BR" dirty="0">
                <a:solidFill>
                  <a:schemeClr val="accent6">
                    <a:lumMod val="75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177" name="Agrupar 176"/>
          <p:cNvGrpSpPr/>
          <p:nvPr/>
        </p:nvGrpSpPr>
        <p:grpSpPr>
          <a:xfrm>
            <a:off x="5850282" y="2512327"/>
            <a:ext cx="5699456" cy="4073586"/>
            <a:chOff x="5850282" y="2512327"/>
            <a:chExt cx="5699456" cy="4073586"/>
          </a:xfrm>
        </p:grpSpPr>
        <p:sp>
          <p:nvSpPr>
            <p:cNvPr id="146" name="CaixaDeTexto 29"/>
            <p:cNvSpPr txBox="1">
              <a:spLocks noChangeArrowheads="1"/>
            </p:cNvSpPr>
            <p:nvPr/>
          </p:nvSpPr>
          <p:spPr bwMode="auto">
            <a:xfrm rot="16200000">
              <a:off x="5230152" y="3841206"/>
              <a:ext cx="170192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pt-BR" sz="2400" b="1" dirty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Relevância</a:t>
              </a:r>
              <a:endParaRPr lang="pt-BR" dirty="0">
                <a:solidFill>
                  <a:schemeClr val="accent6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147" name="CaixaDeTexto 29"/>
            <p:cNvSpPr txBox="1">
              <a:spLocks noChangeArrowheads="1"/>
            </p:cNvSpPr>
            <p:nvPr/>
          </p:nvSpPr>
          <p:spPr bwMode="auto">
            <a:xfrm>
              <a:off x="8520629" y="6124248"/>
              <a:ext cx="170192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pt-BR" sz="2400" b="1" dirty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Urgência</a:t>
              </a:r>
              <a:endParaRPr lang="pt-BR" dirty="0">
                <a:solidFill>
                  <a:schemeClr val="accent6">
                    <a:lumMod val="75000"/>
                  </a:schemeClr>
                </a:solidFill>
                <a:latin typeface="+mn-lt"/>
              </a:endParaRPr>
            </a:p>
          </p:txBody>
        </p:sp>
        <p:grpSp>
          <p:nvGrpSpPr>
            <p:cNvPr id="155" name="Agrupar 154"/>
            <p:cNvGrpSpPr/>
            <p:nvPr/>
          </p:nvGrpSpPr>
          <p:grpSpPr>
            <a:xfrm>
              <a:off x="6081601" y="2512327"/>
              <a:ext cx="5468137" cy="3740700"/>
              <a:chOff x="6081601" y="2512327"/>
              <a:chExt cx="5468137" cy="3740700"/>
            </a:xfrm>
          </p:grpSpPr>
          <p:grpSp>
            <p:nvGrpSpPr>
              <p:cNvPr id="96" name="Agrupar 95"/>
              <p:cNvGrpSpPr/>
              <p:nvPr/>
            </p:nvGrpSpPr>
            <p:grpSpPr>
              <a:xfrm>
                <a:off x="6081601" y="2512327"/>
                <a:ext cx="5468137" cy="3740700"/>
                <a:chOff x="254075" y="2508056"/>
                <a:chExt cx="5468137" cy="3740700"/>
              </a:xfrm>
            </p:grpSpPr>
            <p:grpSp>
              <p:nvGrpSpPr>
                <p:cNvPr id="97" name="Agrupar 96"/>
                <p:cNvGrpSpPr/>
                <p:nvPr/>
              </p:nvGrpSpPr>
              <p:grpSpPr>
                <a:xfrm>
                  <a:off x="790967" y="2642275"/>
                  <a:ext cx="4633485" cy="3138060"/>
                  <a:chOff x="165392" y="2556520"/>
                  <a:chExt cx="4633485" cy="3138060"/>
                </a:xfrm>
              </p:grpSpPr>
              <p:sp>
                <p:nvSpPr>
                  <p:cNvPr id="136" name="Retângulo 135"/>
                  <p:cNvSpPr/>
                  <p:nvPr/>
                </p:nvSpPr>
                <p:spPr>
                  <a:xfrm>
                    <a:off x="165392" y="2556520"/>
                    <a:ext cx="1484871" cy="1103167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  <p:sp>
                <p:nvSpPr>
                  <p:cNvPr id="137" name="Retângulo 136"/>
                  <p:cNvSpPr/>
                  <p:nvPr/>
                </p:nvSpPr>
                <p:spPr>
                  <a:xfrm>
                    <a:off x="173830" y="3739668"/>
                    <a:ext cx="1494840" cy="957017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  <p:sp>
                <p:nvSpPr>
                  <p:cNvPr id="138" name="Retângulo 137"/>
                  <p:cNvSpPr/>
                  <p:nvPr/>
                </p:nvSpPr>
                <p:spPr>
                  <a:xfrm>
                    <a:off x="1729674" y="4753169"/>
                    <a:ext cx="1494840" cy="941411"/>
                  </a:xfrm>
                  <a:prstGeom prst="rect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  <p:sp>
                <p:nvSpPr>
                  <p:cNvPr id="139" name="Retângulo 138"/>
                  <p:cNvSpPr/>
                  <p:nvPr/>
                </p:nvSpPr>
                <p:spPr>
                  <a:xfrm>
                    <a:off x="3304037" y="4753169"/>
                    <a:ext cx="1494840" cy="941411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  <p:sp>
                <p:nvSpPr>
                  <p:cNvPr id="140" name="Retângulo 139"/>
                  <p:cNvSpPr/>
                  <p:nvPr/>
                </p:nvSpPr>
                <p:spPr>
                  <a:xfrm>
                    <a:off x="1725735" y="3729192"/>
                    <a:ext cx="1494840" cy="98046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  <p:sp>
                <p:nvSpPr>
                  <p:cNvPr id="141" name="Retângulo 140"/>
                  <p:cNvSpPr/>
                  <p:nvPr/>
                </p:nvSpPr>
                <p:spPr>
                  <a:xfrm>
                    <a:off x="3314468" y="3732962"/>
                    <a:ext cx="1462917" cy="991158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  <p:sp>
                <p:nvSpPr>
                  <p:cNvPr id="142" name="Retângulo 141"/>
                  <p:cNvSpPr/>
                  <p:nvPr/>
                </p:nvSpPr>
                <p:spPr>
                  <a:xfrm>
                    <a:off x="1740442" y="2565956"/>
                    <a:ext cx="1494647" cy="1093731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  <p:sp>
                <p:nvSpPr>
                  <p:cNvPr id="143" name="Retângulo 142"/>
                  <p:cNvSpPr/>
                  <p:nvPr/>
                </p:nvSpPr>
                <p:spPr>
                  <a:xfrm>
                    <a:off x="3326678" y="2565956"/>
                    <a:ext cx="1430762" cy="1099381"/>
                  </a:xfrm>
                  <a:prstGeom prst="rect">
                    <a:avLst/>
                  </a:prstGeom>
                  <a:solidFill>
                    <a:srgbClr val="FF5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</p:grpSp>
            <p:grpSp>
              <p:nvGrpSpPr>
                <p:cNvPr id="100" name="Agrupar 99"/>
                <p:cNvGrpSpPr/>
                <p:nvPr/>
              </p:nvGrpSpPr>
              <p:grpSpPr>
                <a:xfrm>
                  <a:off x="254075" y="2508056"/>
                  <a:ext cx="5468137" cy="3740700"/>
                  <a:chOff x="3035375" y="2585833"/>
                  <a:chExt cx="5468137" cy="3740700"/>
                </a:xfrm>
              </p:grpSpPr>
              <p:grpSp>
                <p:nvGrpSpPr>
                  <p:cNvPr id="101" name="Agrupar 100"/>
                  <p:cNvGrpSpPr/>
                  <p:nvPr/>
                </p:nvGrpSpPr>
                <p:grpSpPr>
                  <a:xfrm>
                    <a:off x="3035375" y="2585833"/>
                    <a:ext cx="5468137" cy="3740700"/>
                    <a:chOff x="3035375" y="2585833"/>
                    <a:chExt cx="5468137" cy="3740700"/>
                  </a:xfrm>
                </p:grpSpPr>
                <p:sp>
                  <p:nvSpPr>
                    <p:cNvPr id="103" name="Retângulo 102"/>
                    <p:cNvSpPr/>
                    <p:nvPr/>
                  </p:nvSpPr>
                  <p:spPr>
                    <a:xfrm>
                      <a:off x="3576185" y="4917303"/>
                      <a:ext cx="1494840" cy="941411"/>
                    </a:xfrm>
                    <a:prstGeom prst="rect">
                      <a:avLst/>
                    </a:prstGeom>
                    <a:solidFill>
                      <a:srgbClr val="DBB7FF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grpSp>
                  <p:nvGrpSpPr>
                    <p:cNvPr id="104" name="Agrupar 103"/>
                    <p:cNvGrpSpPr/>
                    <p:nvPr/>
                  </p:nvGrpSpPr>
                  <p:grpSpPr>
                    <a:xfrm>
                      <a:off x="3035375" y="2585833"/>
                      <a:ext cx="5468137" cy="3740700"/>
                      <a:chOff x="3054425" y="2585833"/>
                      <a:chExt cx="5468137" cy="3740700"/>
                    </a:xfrm>
                  </p:grpSpPr>
                  <p:cxnSp>
                    <p:nvCxnSpPr>
                      <p:cNvPr id="107" name="Conector reto 106"/>
                      <p:cNvCxnSpPr/>
                      <p:nvPr/>
                    </p:nvCxnSpPr>
                    <p:spPr>
                      <a:xfrm>
                        <a:off x="3534977" y="4873934"/>
                        <a:ext cx="4693526" cy="0"/>
                      </a:xfrm>
                      <a:prstGeom prst="line">
                        <a:avLst/>
                      </a:prstGeom>
                      <a:ln w="15875">
                        <a:solidFill>
                          <a:schemeClr val="accent6">
                            <a:lumMod val="75000"/>
                          </a:schemeClr>
                        </a:solidFill>
                        <a:prstDash val="sys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108" name="Grupo 101"/>
                      <p:cNvGrpSpPr/>
                      <p:nvPr/>
                    </p:nvGrpSpPr>
                    <p:grpSpPr>
                      <a:xfrm>
                        <a:off x="3054425" y="2585833"/>
                        <a:ext cx="5468137" cy="3740700"/>
                        <a:chOff x="563177" y="620688"/>
                        <a:chExt cx="7249183" cy="5641247"/>
                      </a:xfrm>
                    </p:grpSpPr>
                    <p:grpSp>
                      <p:nvGrpSpPr>
                        <p:cNvPr id="109" name="Grupo 92"/>
                        <p:cNvGrpSpPr>
                          <a:grpSpLocks noChangeAspect="1"/>
                        </p:cNvGrpSpPr>
                        <p:nvPr/>
                      </p:nvGrpSpPr>
                      <p:grpSpPr>
                        <a:xfrm>
                          <a:off x="563177" y="661471"/>
                          <a:ext cx="6936352" cy="5600464"/>
                          <a:chOff x="479304" y="1628800"/>
                          <a:chExt cx="6180929" cy="4905836"/>
                        </a:xfrm>
                      </p:grpSpPr>
                      <p:sp>
                        <p:nvSpPr>
                          <p:cNvPr id="113" name="CaixaDeTexto 29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768186" y="2049677"/>
                            <a:ext cx="1872206" cy="69118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square">
                            <a:spAutoFit/>
                          </a:bodyPr>
                          <a:lstStyle/>
                          <a:p>
                            <a:pPr algn="ctr">
                              <a:spcBef>
                                <a:spcPts val="600"/>
                              </a:spcBef>
                              <a:defRPr/>
                            </a:pPr>
                            <a:r>
                              <a:rPr lang="pt-BR" sz="2800" b="1" dirty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+mn-lt"/>
                              </a:rPr>
                              <a:t>23</a:t>
                            </a:r>
                            <a:r>
                              <a:rPr lang="pt-BR" sz="2800" b="1" dirty="0">
                                <a:solidFill>
                                  <a:schemeClr val="bg1"/>
                                </a:solidFill>
                                <a:latin typeface="+mn-lt"/>
                              </a:rPr>
                              <a:t> </a:t>
                            </a:r>
                            <a:r>
                              <a:rPr lang="pt-BR" sz="2000" dirty="0">
                                <a:solidFill>
                                  <a:schemeClr val="bg1"/>
                                </a:solidFill>
                                <a:latin typeface="+mn-lt"/>
                              </a:rPr>
                              <a:t>temas</a:t>
                            </a:r>
                            <a:endParaRPr lang="pt-BR" sz="1400" dirty="0">
                              <a:solidFill>
                                <a:schemeClr val="bg1"/>
                              </a:solidFill>
                              <a:latin typeface="+mn-lt"/>
                            </a:endParaRPr>
                          </a:p>
                        </p:txBody>
                      </p:sp>
                      <p:grpSp>
                        <p:nvGrpSpPr>
                          <p:cNvPr id="114" name="Grupo 86"/>
                          <p:cNvGrpSpPr/>
                          <p:nvPr/>
                        </p:nvGrpSpPr>
                        <p:grpSpPr>
                          <a:xfrm>
                            <a:off x="479304" y="1628800"/>
                            <a:ext cx="6180929" cy="4905836"/>
                            <a:chOff x="479304" y="1628800"/>
                            <a:chExt cx="6180929" cy="4905836"/>
                          </a:xfrm>
                        </p:grpSpPr>
                        <p:cxnSp>
                          <p:nvCxnSpPr>
                            <p:cNvPr id="118" name="Conector reto 117"/>
                            <p:cNvCxnSpPr/>
                            <p:nvPr/>
                          </p:nvCxnSpPr>
                          <p:spPr>
                            <a:xfrm>
                              <a:off x="2915816" y="1700808"/>
                              <a:ext cx="0" cy="4248472"/>
                            </a:xfrm>
                            <a:prstGeom prst="line">
                              <a:avLst/>
                            </a:prstGeom>
                            <a:ln w="15875">
                              <a:solidFill>
                                <a:srgbClr val="C00000"/>
                              </a:solidFill>
                              <a:prstDash val="sysDash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19" name="Conector reto 118"/>
                            <p:cNvCxnSpPr/>
                            <p:nvPr/>
                          </p:nvCxnSpPr>
                          <p:spPr>
                            <a:xfrm>
                              <a:off x="4788024" y="1628800"/>
                              <a:ext cx="15875" cy="4320480"/>
                            </a:xfrm>
                            <a:prstGeom prst="line">
                              <a:avLst/>
                            </a:prstGeom>
                            <a:ln w="15875">
                              <a:solidFill>
                                <a:srgbClr val="C00000"/>
                              </a:solidFill>
                              <a:prstDash val="sysDash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20" name="Conector reto 119"/>
                            <p:cNvCxnSpPr/>
                            <p:nvPr/>
                          </p:nvCxnSpPr>
                          <p:spPr>
                            <a:xfrm>
                              <a:off x="1043608" y="3284984"/>
                              <a:ext cx="5544616" cy="0"/>
                            </a:xfrm>
                            <a:prstGeom prst="line">
                              <a:avLst/>
                            </a:prstGeom>
                            <a:ln w="15875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prstDash val="sysDash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grpSp>
                          <p:nvGrpSpPr>
                            <p:cNvPr id="121" name="Grupo 85"/>
                            <p:cNvGrpSpPr/>
                            <p:nvPr/>
                          </p:nvGrpSpPr>
                          <p:grpSpPr>
                            <a:xfrm>
                              <a:off x="479304" y="1916832"/>
                              <a:ext cx="6180929" cy="4617804"/>
                              <a:chOff x="479304" y="1916832"/>
                              <a:chExt cx="6180929" cy="4617804"/>
                            </a:xfrm>
                          </p:grpSpPr>
                          <p:grpSp>
                            <p:nvGrpSpPr>
                              <p:cNvPr id="122" name="Grupo 81"/>
                              <p:cNvGrpSpPr/>
                              <p:nvPr/>
                            </p:nvGrpSpPr>
                            <p:grpSpPr>
                              <a:xfrm>
                                <a:off x="479304" y="1916832"/>
                                <a:ext cx="492296" cy="4032448"/>
                                <a:chOff x="479304" y="1916832"/>
                                <a:chExt cx="492296" cy="4032448"/>
                              </a:xfrm>
                            </p:grpSpPr>
                            <p:sp>
                              <p:nvSpPr>
                                <p:cNvPr id="130" name="Chave esquerda 37"/>
                                <p:cNvSpPr/>
                                <p:nvPr/>
                              </p:nvSpPr>
                              <p:spPr>
                                <a:xfrm>
                                  <a:off x="755576" y="4653136"/>
                                  <a:ext cx="216024" cy="1296144"/>
                                </a:xfrm>
                                <a:prstGeom prst="leftBrace">
                                  <a:avLst/>
                                </a:prstGeom>
                                <a:ln w="1270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prstDash val="sysDash"/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pt-BR"/>
                                </a:p>
                              </p:txBody>
                            </p:sp>
                            <p:sp>
                              <p:nvSpPr>
                                <p:cNvPr id="131" name="Chave esquerda 38"/>
                                <p:cNvSpPr/>
                                <p:nvPr/>
                              </p:nvSpPr>
                              <p:spPr>
                                <a:xfrm>
                                  <a:off x="755576" y="3284984"/>
                                  <a:ext cx="216024" cy="1296144"/>
                                </a:xfrm>
                                <a:prstGeom prst="leftBrace">
                                  <a:avLst/>
                                </a:prstGeom>
                                <a:ln w="1270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prstDash val="sysDash"/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pt-BR"/>
                                </a:p>
                              </p:txBody>
                            </p:sp>
                            <p:sp>
                              <p:nvSpPr>
                                <p:cNvPr id="132" name="Chave esquerda 39"/>
                                <p:cNvSpPr/>
                                <p:nvPr/>
                              </p:nvSpPr>
                              <p:spPr>
                                <a:xfrm>
                                  <a:off x="755576" y="1916832"/>
                                  <a:ext cx="216024" cy="1296144"/>
                                </a:xfrm>
                                <a:prstGeom prst="leftBrace">
                                  <a:avLst/>
                                </a:prstGeom>
                                <a:ln w="1270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prstDash val="sysDash"/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pt-BR"/>
                                </a:p>
                              </p:txBody>
                            </p:sp>
                            <p:sp>
                              <p:nvSpPr>
                                <p:cNvPr id="133" name="CaixaDeTexto 29"/>
                                <p:cNvSpPr txBox="1"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16200000">
                                  <a:off x="224004" y="5150728"/>
                                  <a:ext cx="837827" cy="327228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noFill/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 wrap="square">
                                  <a:spAutoFit/>
                                </a:bodyPr>
                                <a:lstStyle/>
                                <a:p>
                                  <a:pPr algn="ctr">
                                    <a:spcBef>
                                      <a:spcPts val="600"/>
                                    </a:spcBef>
                                    <a:defRPr/>
                                  </a:pPr>
                                  <a:r>
                                    <a:rPr lang="pt-BR" sz="1200" b="1" dirty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</a:rPr>
                                    <a:t>Baixa</a:t>
                                  </a:r>
                                  <a:endParaRPr lang="pt-BR" sz="1200" dirty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34" name="CaixaDeTexto 29"/>
                                <p:cNvSpPr txBox="1"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16200000">
                                  <a:off x="224004" y="3782576"/>
                                  <a:ext cx="837827" cy="327228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noFill/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 wrap="square">
                                  <a:spAutoFit/>
                                </a:bodyPr>
                                <a:lstStyle/>
                                <a:p>
                                  <a:pPr algn="ctr">
                                    <a:spcBef>
                                      <a:spcPts val="600"/>
                                    </a:spcBef>
                                    <a:defRPr/>
                                  </a:pPr>
                                  <a:r>
                                    <a:rPr lang="pt-BR" sz="1200" b="1" dirty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</a:rPr>
                                    <a:t>Média</a:t>
                                  </a:r>
                                  <a:endParaRPr lang="pt-BR" sz="1200" dirty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35" name="CaixaDeTexto 29"/>
                                <p:cNvSpPr txBox="1"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16200000">
                                  <a:off x="224004" y="2414424"/>
                                  <a:ext cx="837827" cy="327228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noFill/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 wrap="square">
                                  <a:spAutoFit/>
                                </a:bodyPr>
                                <a:lstStyle/>
                                <a:p>
                                  <a:pPr algn="ctr">
                                    <a:spcBef>
                                      <a:spcPts val="600"/>
                                    </a:spcBef>
                                    <a:defRPr/>
                                  </a:pPr>
                                  <a:r>
                                    <a:rPr lang="pt-BR" sz="1200" b="1" dirty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</a:rPr>
                                    <a:t>Alta</a:t>
                                  </a:r>
                                  <a:endParaRPr lang="pt-BR" sz="1200" dirty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</a:endParaRPr>
                                </a:p>
                              </p:txBody>
                            </p:sp>
                          </p:grpSp>
                          <p:grpSp>
                            <p:nvGrpSpPr>
                              <p:cNvPr id="123" name="Grupo 82"/>
                              <p:cNvGrpSpPr/>
                              <p:nvPr/>
                            </p:nvGrpSpPr>
                            <p:grpSpPr>
                              <a:xfrm>
                                <a:off x="1115617" y="6021289"/>
                                <a:ext cx="5544616" cy="513347"/>
                                <a:chOff x="1115617" y="6021289"/>
                                <a:chExt cx="5544616" cy="513347"/>
                              </a:xfrm>
                            </p:grpSpPr>
                            <p:sp>
                              <p:nvSpPr>
                                <p:cNvPr id="124" name="Chave esquerda 31"/>
                                <p:cNvSpPr/>
                                <p:nvPr/>
                              </p:nvSpPr>
                              <p:spPr>
                                <a:xfrm rot="16200000">
                                  <a:off x="1907707" y="5229199"/>
                                  <a:ext cx="216022" cy="1800201"/>
                                </a:xfrm>
                                <a:prstGeom prst="leftBrace">
                                  <a:avLst/>
                                </a:prstGeom>
                                <a:ln w="12700">
                                  <a:solidFill>
                                    <a:srgbClr val="C00000"/>
                                  </a:solidFill>
                                  <a:prstDash val="sysDash"/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pt-BR"/>
                                </a:p>
                              </p:txBody>
                            </p:sp>
                            <p:sp>
                              <p:nvSpPr>
                                <p:cNvPr id="125" name="Chave esquerda 32"/>
                                <p:cNvSpPr/>
                                <p:nvPr/>
                              </p:nvSpPr>
                              <p:spPr>
                                <a:xfrm rot="16200000">
                                  <a:off x="3779912" y="5229199"/>
                                  <a:ext cx="216022" cy="1800201"/>
                                </a:xfrm>
                                <a:prstGeom prst="leftBrace">
                                  <a:avLst/>
                                </a:prstGeom>
                                <a:ln w="12700">
                                  <a:solidFill>
                                    <a:srgbClr val="C00000"/>
                                  </a:solidFill>
                                  <a:prstDash val="sysDash"/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pt-BR"/>
                                </a:p>
                              </p:txBody>
                            </p:sp>
                            <p:sp>
                              <p:nvSpPr>
                                <p:cNvPr id="126" name="Chave esquerda 33"/>
                                <p:cNvSpPr/>
                                <p:nvPr/>
                              </p:nvSpPr>
                              <p:spPr>
                                <a:xfrm rot="16200000">
                                  <a:off x="5652122" y="5229199"/>
                                  <a:ext cx="216022" cy="1800201"/>
                                </a:xfrm>
                                <a:prstGeom prst="leftBrace">
                                  <a:avLst/>
                                </a:prstGeom>
                                <a:ln w="12700">
                                  <a:solidFill>
                                    <a:srgbClr val="C00000"/>
                                  </a:solidFill>
                                  <a:prstDash val="sysDash"/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pt-BR"/>
                                </a:p>
                              </p:txBody>
                            </p:sp>
                            <p:sp>
                              <p:nvSpPr>
                                <p:cNvPr id="127" name="CaixaDeTexto 29"/>
                                <p:cNvSpPr txBox="1"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573932" y="6165304"/>
                                  <a:ext cx="837828" cy="369332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noFill/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 wrap="square">
                                  <a:spAutoFit/>
                                </a:bodyPr>
                                <a:lstStyle/>
                                <a:p>
                                  <a:pPr algn="ctr">
                                    <a:spcBef>
                                      <a:spcPts val="600"/>
                                    </a:spcBef>
                                    <a:defRPr/>
                                  </a:pPr>
                                  <a:r>
                                    <a:rPr lang="pt-BR" sz="1200" b="1" dirty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</a:rPr>
                                    <a:t>Baixa</a:t>
                                  </a:r>
                                  <a:endParaRPr lang="pt-BR" sz="1200" dirty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28" name="CaixaDeTexto 29"/>
                                <p:cNvSpPr txBox="1"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3491880" y="6165304"/>
                                  <a:ext cx="837828" cy="369332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noFill/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 wrap="square">
                                  <a:spAutoFit/>
                                </a:bodyPr>
                                <a:lstStyle/>
                                <a:p>
                                  <a:pPr algn="ctr">
                                    <a:spcBef>
                                      <a:spcPts val="600"/>
                                    </a:spcBef>
                                    <a:defRPr/>
                                  </a:pPr>
                                  <a:r>
                                    <a:rPr lang="pt-BR" sz="1200" b="1" dirty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</a:rPr>
                                    <a:t>Média</a:t>
                                  </a:r>
                                  <a:endParaRPr lang="pt-BR" sz="1200" dirty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29" name="CaixaDeTexto 29"/>
                                <p:cNvSpPr txBox="1"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5364088" y="6165304"/>
                                  <a:ext cx="837828" cy="369332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noFill/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 wrap="square">
                                  <a:spAutoFit/>
                                </a:bodyPr>
                                <a:lstStyle/>
                                <a:p>
                                  <a:pPr algn="ctr">
                                    <a:spcBef>
                                      <a:spcPts val="600"/>
                                    </a:spcBef>
                                    <a:defRPr/>
                                  </a:pPr>
                                  <a:r>
                                    <a:rPr lang="pt-BR" sz="1200" b="1" dirty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</a:rPr>
                                    <a:t>Alta</a:t>
                                  </a:r>
                                  <a:endParaRPr lang="pt-BR" sz="1200" dirty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</a:endParaRPr>
                                </a:p>
                              </p:txBody>
                            </p:sp>
                          </p:grpSp>
                        </p:grpSp>
                      </p:grpSp>
                    </p:grpSp>
                    <p:cxnSp>
                      <p:nvCxnSpPr>
                        <p:cNvPr id="110" name="Conector reto 109"/>
                        <p:cNvCxnSpPr/>
                        <p:nvPr/>
                      </p:nvCxnSpPr>
                      <p:spPr>
                        <a:xfrm flipV="1">
                          <a:off x="1187624" y="620688"/>
                          <a:ext cx="0" cy="5040560"/>
                        </a:xfrm>
                        <a:prstGeom prst="line">
                          <a:avLst/>
                        </a:prstGeom>
                        <a:ln w="88900"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11" name="Conector reto 110"/>
                        <p:cNvCxnSpPr/>
                        <p:nvPr/>
                      </p:nvCxnSpPr>
                      <p:spPr>
                        <a:xfrm>
                          <a:off x="1187624" y="5661248"/>
                          <a:ext cx="6624736" cy="0"/>
                        </a:xfrm>
                        <a:prstGeom prst="line">
                          <a:avLst/>
                        </a:prstGeom>
                        <a:ln w="88900"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</p:grpSp>
              <p:sp>
                <p:nvSpPr>
                  <p:cNvPr id="102" name="CaixaDeTexto 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68794" y="5092198"/>
                    <a:ext cx="1493045" cy="52322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spcBef>
                        <a:spcPts val="600"/>
                      </a:spcBef>
                      <a:defRPr/>
                    </a:pPr>
                    <a:r>
                      <a:rPr lang="pt-BR" sz="2800" b="1" dirty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3</a:t>
                    </a:r>
                    <a:r>
                      <a:rPr lang="pt-BR" sz="2800" b="1" dirty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pt-BR" sz="2000" dirty="0">
                        <a:solidFill>
                          <a:schemeClr val="bg2">
                            <a:lumMod val="50000"/>
                          </a:schemeClr>
                        </a:solidFill>
                      </a:rPr>
                      <a:t>temas</a:t>
                    </a:r>
                    <a:endParaRPr lang="pt-BR" sz="1400" dirty="0">
                      <a:solidFill>
                        <a:schemeClr val="bg2">
                          <a:lumMod val="50000"/>
                        </a:schemeClr>
                      </a:solidFill>
                    </a:endParaRPr>
                  </a:p>
                </p:txBody>
              </p:sp>
            </p:grpSp>
          </p:grpSp>
          <p:sp>
            <p:nvSpPr>
              <p:cNvPr id="148" name="CaixaDeTexto 29"/>
              <p:cNvSpPr txBox="1">
                <a:spLocks noChangeArrowheads="1"/>
              </p:cNvSpPr>
              <p:nvPr/>
            </p:nvSpPr>
            <p:spPr bwMode="auto">
              <a:xfrm>
                <a:off x="9769468" y="3980434"/>
                <a:ext cx="1584825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600"/>
                  </a:spcBef>
                  <a:defRPr/>
                </a:pPr>
                <a:r>
                  <a:rPr lang="pt-BR" sz="2800" b="1" dirty="0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  <a:t>15</a:t>
                </a:r>
                <a:r>
                  <a:rPr lang="pt-BR" sz="2800" b="1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pt-BR" sz="2000" dirty="0">
                    <a:solidFill>
                      <a:schemeClr val="bg1"/>
                    </a:solidFill>
                    <a:latin typeface="+mn-lt"/>
                  </a:rPr>
                  <a:t>temas</a:t>
                </a:r>
                <a:endParaRPr lang="pt-BR" sz="1400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149" name="CaixaDeTexto 29"/>
              <p:cNvSpPr txBox="1">
                <a:spLocks noChangeArrowheads="1"/>
              </p:cNvSpPr>
              <p:nvPr/>
            </p:nvSpPr>
            <p:spPr bwMode="auto">
              <a:xfrm>
                <a:off x="8131314" y="2840377"/>
                <a:ext cx="1584825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600"/>
                  </a:spcBef>
                  <a:defRPr/>
                </a:pPr>
                <a:r>
                  <a:rPr lang="pt-BR" sz="2800" b="1" dirty="0">
                    <a:solidFill>
                      <a:schemeClr val="bg1"/>
                    </a:solidFill>
                    <a:latin typeface="+mn-lt"/>
                  </a:rPr>
                  <a:t>1 </a:t>
                </a:r>
                <a:r>
                  <a:rPr lang="pt-BR" sz="2000" dirty="0">
                    <a:solidFill>
                      <a:schemeClr val="bg1"/>
                    </a:solidFill>
                    <a:latin typeface="+mn-lt"/>
                  </a:rPr>
                  <a:t>temas</a:t>
                </a:r>
                <a:endParaRPr lang="pt-BR" sz="1400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150" name="CaixaDeTexto 29"/>
              <p:cNvSpPr txBox="1">
                <a:spLocks noChangeArrowheads="1"/>
              </p:cNvSpPr>
              <p:nvPr/>
            </p:nvSpPr>
            <p:spPr bwMode="auto">
              <a:xfrm>
                <a:off x="8200376" y="3992665"/>
                <a:ext cx="1584825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600"/>
                  </a:spcBef>
                  <a:defRPr/>
                </a:pPr>
                <a:r>
                  <a:rPr lang="pt-BR" sz="2800" b="1" dirty="0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  <a:t>70</a:t>
                </a:r>
                <a:r>
                  <a:rPr lang="pt-BR" sz="2800" b="1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pt-BR" sz="2000" dirty="0">
                    <a:solidFill>
                      <a:schemeClr val="bg1"/>
                    </a:solidFill>
                    <a:latin typeface="+mn-lt"/>
                  </a:rPr>
                  <a:t>temas</a:t>
                </a:r>
                <a:endParaRPr lang="pt-BR" sz="1400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154" name="CaixaDeTexto 29"/>
              <p:cNvSpPr txBox="1">
                <a:spLocks noChangeArrowheads="1"/>
              </p:cNvSpPr>
              <p:nvPr/>
            </p:nvSpPr>
            <p:spPr bwMode="auto">
              <a:xfrm>
                <a:off x="6640998" y="5022775"/>
                <a:ext cx="1493045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600"/>
                  </a:spcBef>
                  <a:defRPr/>
                </a:pPr>
                <a:r>
                  <a:rPr lang="pt-BR" sz="2800" b="1" dirty="0">
                    <a:solidFill>
                      <a:schemeClr val="accent5">
                        <a:lumMod val="50000"/>
                      </a:schemeClr>
                    </a:solidFill>
                  </a:rPr>
                  <a:t>5</a:t>
                </a:r>
                <a:r>
                  <a:rPr lang="pt-BR" sz="2800" b="1" dirty="0">
                    <a:solidFill>
                      <a:schemeClr val="bg1"/>
                    </a:solidFill>
                  </a:rPr>
                  <a:t> </a:t>
                </a:r>
                <a:r>
                  <a:rPr lang="pt-BR" sz="2000" dirty="0">
                    <a:solidFill>
                      <a:schemeClr val="bg2">
                        <a:lumMod val="50000"/>
                      </a:schemeClr>
                    </a:solidFill>
                  </a:rPr>
                  <a:t>temas</a:t>
                </a:r>
                <a:endParaRPr lang="pt-BR" sz="14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178" name="Agrupar 177"/>
          <p:cNvGrpSpPr/>
          <p:nvPr/>
        </p:nvGrpSpPr>
        <p:grpSpPr>
          <a:xfrm>
            <a:off x="7395175" y="1748110"/>
            <a:ext cx="9121543" cy="1169551"/>
            <a:chOff x="7395175" y="1748110"/>
            <a:chExt cx="9121543" cy="1169551"/>
          </a:xfrm>
        </p:grpSpPr>
        <p:sp>
          <p:nvSpPr>
            <p:cNvPr id="156" name="CaixaDeTexto 155"/>
            <p:cNvSpPr txBox="1">
              <a:spLocks noChangeArrowheads="1"/>
            </p:cNvSpPr>
            <p:nvPr/>
          </p:nvSpPr>
          <p:spPr bwMode="auto">
            <a:xfrm>
              <a:off x="7395175" y="1748110"/>
              <a:ext cx="9121543" cy="1169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800100" indent="-3429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None/>
                <a:tabLst/>
                <a:defRPr/>
              </a:pPr>
              <a:r>
                <a:rPr kumimoji="0" lang="pt-BR" altLang="pt-BR" sz="2300" b="0" i="0" u="none" strike="noStrike" kern="0" cap="none" spc="0" normalizeH="0" baseline="0" noProof="0" dirty="0">
                  <a:ln>
                    <a:noFill/>
                  </a:ln>
                  <a:solidFill>
                    <a:srgbClr val="41A7C3"/>
                  </a:solidFill>
                  <a:effectLst/>
                  <a:uLnTx/>
                  <a:uFillTx/>
                  <a:latin typeface="Berlin Sans FB" panose="020E0602020502020306" pitchFamily="34" charset="0"/>
                </a:rPr>
                <a:t>Lista AR 2017/2020 (n</a:t>
              </a:r>
              <a:r>
                <a:rPr kumimoji="0" lang="pt-BR" altLang="pt-BR" sz="2300" b="0" i="0" u="none" strike="noStrike" kern="0" cap="none" spc="0" normalizeH="0" noProof="0" dirty="0">
                  <a:ln>
                    <a:noFill/>
                  </a:ln>
                  <a:solidFill>
                    <a:srgbClr val="41A7C3"/>
                  </a:solidFill>
                  <a:effectLst/>
                  <a:uLnTx/>
                  <a:uFillTx/>
                  <a:latin typeface="Berlin Sans FB" panose="020E0602020502020306" pitchFamily="34" charset="0"/>
                </a:rPr>
                <a:t> = 117)</a:t>
              </a:r>
            </a:p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None/>
                <a:tabLst/>
                <a:defRPr/>
              </a:pPr>
              <a:endParaRPr kumimoji="0" lang="pt-BR" altLang="pt-BR" sz="23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  <a:p>
              <a:pPr marL="800100" marR="0" lvl="1" indent="-342900" algn="just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Blip>
                  <a:blip r:embed="rId2"/>
                </a:buBlip>
                <a:tabLst/>
                <a:defRPr/>
              </a:pPr>
              <a:endParaRPr kumimoji="0" lang="pt-BR" altLang="pt-BR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157" name="CaixaDeTexto 156"/>
            <p:cNvSpPr txBox="1"/>
            <p:nvPr/>
          </p:nvSpPr>
          <p:spPr>
            <a:xfrm>
              <a:off x="7432370" y="2079526"/>
              <a:ext cx="36928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>
                  <a:latin typeface="Bookman Old Style" panose="02050604050505020204" pitchFamily="18" charset="0"/>
                </a:rPr>
                <a:t>Atualizações Periódicas não são objeto de priorização</a:t>
              </a:r>
            </a:p>
            <a:p>
              <a:endParaRPr lang="pt-BR" sz="1200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endParaRPr>
            </a:p>
          </p:txBody>
        </p:sp>
      </p:grpSp>
      <p:pic>
        <p:nvPicPr>
          <p:cNvPr id="112" name="Imagem 4">
            <a:extLst>
              <a:ext uri="{FF2B5EF4-FFF2-40B4-BE49-F238E27FC236}">
                <a16:creationId xmlns="" xmlns:a16="http://schemas.microsoft.com/office/drawing/2014/main" id="{0B312473-CEA4-40A3-83E1-4DDCFE0A35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31" b="89870" l="9980" r="89817">
                        <a14:foregroundMark x1="48473" y1="8831" x2="48473" y2="8831"/>
                        <a14:foregroundMark x1="42770" y1="8831" x2="50713" y2="1090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V="1">
            <a:off x="10624301" y="-374174"/>
            <a:ext cx="1627655" cy="127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44954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D1A4B7EE-8464-4FE2-9768-93102ABEB5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648683"/>
              </p:ext>
            </p:extLst>
          </p:nvPr>
        </p:nvGraphicFramePr>
        <p:xfrm>
          <a:off x="436727" y="1055995"/>
          <a:ext cx="11306095" cy="5453066"/>
        </p:xfrm>
        <a:graphic>
          <a:graphicData uri="http://schemas.openxmlformats.org/drawingml/2006/table">
            <a:tbl>
              <a:tblPr/>
              <a:tblGrid>
                <a:gridCol w="743822">
                  <a:extLst>
                    <a:ext uri="{9D8B030D-6E8A-4147-A177-3AD203B41FA5}">
                      <a16:colId xmlns="" xmlns:a16="http://schemas.microsoft.com/office/drawing/2014/main" val="3382570112"/>
                    </a:ext>
                  </a:extLst>
                </a:gridCol>
                <a:gridCol w="1586821">
                  <a:extLst>
                    <a:ext uri="{9D8B030D-6E8A-4147-A177-3AD203B41FA5}">
                      <a16:colId xmlns="" xmlns:a16="http://schemas.microsoft.com/office/drawing/2014/main" val="2701075522"/>
                    </a:ext>
                  </a:extLst>
                </a:gridCol>
                <a:gridCol w="793409">
                  <a:extLst>
                    <a:ext uri="{9D8B030D-6E8A-4147-A177-3AD203B41FA5}">
                      <a16:colId xmlns="" xmlns:a16="http://schemas.microsoft.com/office/drawing/2014/main" val="4024089292"/>
                    </a:ext>
                  </a:extLst>
                </a:gridCol>
                <a:gridCol w="4446403">
                  <a:extLst>
                    <a:ext uri="{9D8B030D-6E8A-4147-A177-3AD203B41FA5}">
                      <a16:colId xmlns="" xmlns:a16="http://schemas.microsoft.com/office/drawing/2014/main" val="349490369"/>
                    </a:ext>
                  </a:extLst>
                </a:gridCol>
                <a:gridCol w="2479407">
                  <a:extLst>
                    <a:ext uri="{9D8B030D-6E8A-4147-A177-3AD203B41FA5}">
                      <a16:colId xmlns="" xmlns:a16="http://schemas.microsoft.com/office/drawing/2014/main" val="1417979853"/>
                    </a:ext>
                  </a:extLst>
                </a:gridCol>
                <a:gridCol w="1256233">
                  <a:extLst>
                    <a:ext uri="{9D8B030D-6E8A-4147-A177-3AD203B41FA5}">
                      <a16:colId xmlns="" xmlns:a16="http://schemas.microsoft.com/office/drawing/2014/main" val="3690831950"/>
                    </a:ext>
                  </a:extLst>
                </a:gridCol>
              </a:tblGrid>
              <a:tr h="37989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nº macro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Macrotema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nº tema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Tema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Observações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Situação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88911177"/>
                  </a:ext>
                </a:extLst>
              </a:tr>
              <a:tr h="68742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EE8036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TEMAS TRANSVERSAIS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1.5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Autorização de funcionamento de empresas (AFE) e autorização especial (AE)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 smtClean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Formação de GT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interno </a:t>
                      </a:r>
                      <a:r>
                        <a:rPr lang="pt-BR" sz="1000" b="1" i="0" u="none" strike="noStrike" dirty="0" smtClean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GGFIS/GGPAF</a:t>
                      </a:r>
                    </a:p>
                    <a:p>
                      <a:pPr algn="ctr" fontAlgn="ctr"/>
                      <a:r>
                        <a:rPr lang="en-US" sz="1000" b="1" i="0" u="none" strike="noStrike" dirty="0" err="1" smtClean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Processos</a:t>
                      </a:r>
                      <a:r>
                        <a:rPr lang="en-US" sz="1000" b="1" i="0" u="none" strike="noStrike" baseline="0" dirty="0" smtClean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000" b="1" i="0" u="none" strike="noStrike" baseline="0" dirty="0" err="1" smtClean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aberto</a:t>
                      </a:r>
                      <a:r>
                        <a:rPr lang="en-US" sz="1000" b="1" i="0" u="none" strike="noStrike" baseline="0" dirty="0" smtClean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000" b="1" i="0" u="none" strike="noStrike" baseline="0" dirty="0" err="1" smtClean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em</a:t>
                      </a:r>
                      <a:r>
                        <a:rPr lang="en-US" sz="1000" b="1" i="0" u="none" strike="noStrike" baseline="0" dirty="0" smtClean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 2011 (AFE de PAF) e </a:t>
                      </a:r>
                      <a:r>
                        <a:rPr lang="en-US" sz="1000" b="1" i="0" u="none" strike="noStrike" baseline="0" dirty="0" err="1" smtClean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em</a:t>
                      </a:r>
                      <a:r>
                        <a:rPr lang="en-US" sz="1000" b="1" i="0" u="none" strike="noStrike" baseline="0" dirty="0" smtClean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 2015 (AFE)</a:t>
                      </a:r>
                      <a:endParaRPr lang="pt-BR" sz="1000" b="1" i="0" u="none" strike="noStrike" dirty="0">
                        <a:solidFill>
                          <a:srgbClr val="40404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Em andamento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58716384"/>
                  </a:ext>
                </a:extLst>
              </a:tr>
              <a:tr h="68742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EE8036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TEMAS TRANSVERSAIS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1.7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Certificação de boas práticas de fabricação para produtos sob regime de vigilância sanitária (CBPF)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Publicação RDC 183/2017</a:t>
                      </a:r>
                      <a:b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 Arquivamento </a:t>
                      </a:r>
                      <a:r>
                        <a:rPr lang="pt-BR" sz="1000" b="1" i="0" u="none" strike="noStrike" dirty="0" smtClean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de</a:t>
                      </a:r>
                      <a:r>
                        <a:rPr lang="pt-BR" sz="1000" b="1" i="0" u="none" strike="noStrike" baseline="0" dirty="0" smtClean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 processos</a:t>
                      </a:r>
                      <a:endParaRPr lang="pt-BR" sz="1000" b="1" i="0" u="none" strike="noStrike" dirty="0">
                        <a:solidFill>
                          <a:srgbClr val="40404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 smtClean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Concluído</a:t>
                      </a:r>
                      <a:endParaRPr lang="pt-BR" sz="1000" b="1" i="0" u="none" strike="noStrike" dirty="0">
                        <a:solidFill>
                          <a:srgbClr val="40404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38731623"/>
                  </a:ext>
                </a:extLst>
              </a:tr>
              <a:tr h="68742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EE8036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TEMAS TRANSVERSAIS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1.4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Peticionamento e arrecadação de taxa de fiscalização de vigilância sanitária (TFVS)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RDC 198/2017; RDC 206/2017</a:t>
                      </a:r>
                      <a:b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Tema segue em </a:t>
                      </a:r>
                      <a:r>
                        <a:rPr lang="pt-BR" sz="1000" b="1" i="0" u="none" strike="noStrike" dirty="0" smtClean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andamento</a:t>
                      </a:r>
                    </a:p>
                    <a:p>
                      <a:pPr algn="ctr" fontAlgn="ctr"/>
                      <a:r>
                        <a:rPr lang="pt-BR" sz="1000" b="1" i="0" u="none" strike="noStrike" dirty="0" smtClean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Processo aberto em 2016</a:t>
                      </a:r>
                      <a:endParaRPr lang="pt-BR" sz="1000" b="1" i="0" u="none" strike="noStrike" dirty="0">
                        <a:solidFill>
                          <a:srgbClr val="40404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Em andamento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83589976"/>
                  </a:ext>
                </a:extLst>
              </a:tr>
              <a:tr h="68742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EE8036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TEMAS TRANSVERSAIS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1.14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Regularização do cultivo de plantas controladas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Tema não </a:t>
                      </a:r>
                      <a:r>
                        <a:rPr lang="pt-BR" sz="1000" b="1" i="0" u="none" strike="noStrike" dirty="0" smtClean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iniciado</a:t>
                      </a:r>
                    </a:p>
                    <a:p>
                      <a:pPr algn="ctr" fontAlgn="ctr"/>
                      <a:r>
                        <a:rPr lang="en-US" sz="1000" b="1" i="0" u="none" strike="noStrike" dirty="0" err="1" smtClean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Formulário</a:t>
                      </a:r>
                      <a:r>
                        <a:rPr lang="en-US" sz="1000" b="1" i="0" u="none" strike="noStrike" dirty="0" smtClean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 de </a:t>
                      </a:r>
                      <a:r>
                        <a:rPr lang="en-US" sz="1000" b="1" i="0" u="none" strike="noStrike" dirty="0" err="1" smtClean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Iniciativa</a:t>
                      </a:r>
                      <a:r>
                        <a:rPr lang="en-US" sz="1000" b="1" i="0" u="none" strike="noStrike" dirty="0" smtClean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000" b="1" i="0" u="none" strike="noStrike" dirty="0" err="1" smtClean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preenchido</a:t>
                      </a:r>
                      <a:endParaRPr lang="pt-BR" sz="1000" b="1" i="0" u="none" strike="noStrike" dirty="0">
                        <a:solidFill>
                          <a:srgbClr val="40404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Não iniciado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52549372"/>
                  </a:ext>
                </a:extLst>
              </a:tr>
              <a:tr h="126631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EE8036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PORTOS, AEROPORTOS E FRONTEIRAS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2.4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Controle sanitário na importação de bens e produtos para fins de Vigilância Sanitária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Simplificação de procedimentos para a importação (RDC 208/2018)</a:t>
                      </a:r>
                      <a:b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CP de Canais de </a:t>
                      </a:r>
                      <a:r>
                        <a:rPr lang="pt-BR" sz="1000" b="1" i="0" u="none" strike="noStrike" dirty="0" smtClean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Importação</a:t>
                      </a:r>
                    </a:p>
                    <a:p>
                      <a:pPr algn="ctr" fontAlgn="ctr"/>
                      <a:r>
                        <a:rPr lang="en-US" sz="1000" b="1" i="0" u="none" strike="noStrike" dirty="0" err="1" smtClean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Processos</a:t>
                      </a:r>
                      <a:r>
                        <a:rPr lang="en-US" sz="1000" b="1" i="0" u="none" strike="noStrike" baseline="0" dirty="0" smtClean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000" b="1" i="0" u="none" strike="noStrike" baseline="0" dirty="0" err="1" smtClean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aberto</a:t>
                      </a:r>
                      <a:r>
                        <a:rPr lang="en-US" sz="1000" b="1" i="0" u="none" strike="noStrike" baseline="0" dirty="0" smtClean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000" b="1" i="0" u="none" strike="noStrike" baseline="0" dirty="0" err="1" smtClean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em</a:t>
                      </a:r>
                      <a:r>
                        <a:rPr lang="en-US" sz="1000" b="1" i="0" u="none" strike="noStrike" baseline="0" dirty="0" smtClean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 2012, 2013, 2016</a:t>
                      </a:r>
                      <a:endParaRPr lang="pt-BR" sz="1000" b="1" i="0" u="none" strike="noStrike" dirty="0">
                        <a:solidFill>
                          <a:srgbClr val="40404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Em andamento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04960268"/>
                  </a:ext>
                </a:extLst>
              </a:tr>
              <a:tr h="10130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EE8036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PORTOS, AEROPORTOS E FRONTEIRAS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2.7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Procedimentos para importação em caráter excepcional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RDC 203/2017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Concluído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86341974"/>
                  </a:ext>
                </a:extLst>
              </a:tr>
            </a:tbl>
          </a:graphicData>
        </a:graphic>
      </p:graphicFrame>
      <p:sp>
        <p:nvSpPr>
          <p:cNvPr id="5" name="Retângulo 88">
            <a:extLst>
              <a:ext uri="{FF2B5EF4-FFF2-40B4-BE49-F238E27FC236}">
                <a16:creationId xmlns="" xmlns:a16="http://schemas.microsoft.com/office/drawing/2014/main" id="{60EA08A2-CD2A-4984-839B-693476C6324A}"/>
              </a:ext>
            </a:extLst>
          </p:cNvPr>
          <p:cNvSpPr/>
          <p:nvPr/>
        </p:nvSpPr>
        <p:spPr>
          <a:xfrm>
            <a:off x="0" y="-48126"/>
            <a:ext cx="12192000" cy="91605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4">
            <a:extLst>
              <a:ext uri="{FF2B5EF4-FFF2-40B4-BE49-F238E27FC236}">
                <a16:creationId xmlns="" xmlns:a16="http://schemas.microsoft.com/office/drawing/2014/main" id="{2E27017C-B2B2-45A3-AD27-D4F20765C3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31" b="89870" l="9980" r="89817">
                        <a14:foregroundMark x1="48473" y1="8831" x2="48473" y2="8831"/>
                        <a14:foregroundMark x1="42770" y1="8831" x2="50713" y2="1090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V="1">
            <a:off x="10624301" y="-374174"/>
            <a:ext cx="1627655" cy="1276267"/>
          </a:xfrm>
          <a:prstGeom prst="rect">
            <a:avLst/>
          </a:prstGeom>
        </p:spPr>
      </p:pic>
      <p:sp>
        <p:nvSpPr>
          <p:cNvPr id="7" name="Retângulo de cantos arredondados 27">
            <a:extLst>
              <a:ext uri="{FF2B5EF4-FFF2-40B4-BE49-F238E27FC236}">
                <a16:creationId xmlns="" xmlns:a16="http://schemas.microsoft.com/office/drawing/2014/main" id="{F95EE6D4-E191-41DB-9B58-FB15081A9480}"/>
              </a:ext>
            </a:extLst>
          </p:cNvPr>
          <p:cNvSpPr/>
          <p:nvPr/>
        </p:nvSpPr>
        <p:spPr>
          <a:xfrm>
            <a:off x="561174" y="33790"/>
            <a:ext cx="11376523" cy="578882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accent1">
                    <a:lumMod val="50000"/>
                  </a:schemeClr>
                </a:solidFill>
                <a:latin typeface="Berlin Sans FB" panose="020E0602020502020306" pitchFamily="34" charset="0"/>
              </a:rPr>
              <a:t>Situação dos temas de </a:t>
            </a:r>
            <a:r>
              <a:rPr lang="pt-BR" sz="2800" dirty="0" smtClean="0">
                <a:solidFill>
                  <a:schemeClr val="accent1">
                    <a:lumMod val="50000"/>
                  </a:schemeClr>
                </a:solidFill>
                <a:latin typeface="Berlin Sans FB" panose="020E0602020502020306" pitchFamily="34" charset="0"/>
              </a:rPr>
              <a:t>alta </a:t>
            </a:r>
            <a:r>
              <a:rPr lang="pt-BR" sz="2800" dirty="0">
                <a:solidFill>
                  <a:schemeClr val="accent1">
                    <a:lumMod val="50000"/>
                  </a:schemeClr>
                </a:solidFill>
                <a:latin typeface="Berlin Sans FB" panose="020E0602020502020306" pitchFamily="34" charset="0"/>
              </a:rPr>
              <a:t>urgência e relevância</a:t>
            </a:r>
          </a:p>
        </p:txBody>
      </p:sp>
    </p:spTree>
    <p:extLst>
      <p:ext uri="{BB962C8B-B14F-4D97-AF65-F5344CB8AC3E}">
        <p14:creationId xmlns:p14="http://schemas.microsoft.com/office/powerpoint/2010/main" val="242887436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tângulo 42"/>
          <p:cNvSpPr/>
          <p:nvPr/>
        </p:nvSpPr>
        <p:spPr>
          <a:xfrm>
            <a:off x="-30022" y="0"/>
            <a:ext cx="5686683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990033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0" y="1069852"/>
            <a:ext cx="5660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C000"/>
                </a:solidFill>
                <a:latin typeface="Berlin Sans FB" panose="020E0602020502020306" pitchFamily="34" charset="0"/>
              </a:rPr>
              <a:t>Lista Preliminar AR 2017/2020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2049" y="1131526"/>
            <a:ext cx="919838" cy="919838"/>
          </a:xfrm>
          <a:prstGeom prst="rect">
            <a:avLst/>
          </a:prstGeom>
        </p:spPr>
      </p:pic>
      <p:grpSp>
        <p:nvGrpSpPr>
          <p:cNvPr id="15" name="Agrupar 14"/>
          <p:cNvGrpSpPr/>
          <p:nvPr/>
        </p:nvGrpSpPr>
        <p:grpSpPr>
          <a:xfrm>
            <a:off x="6003369" y="100164"/>
            <a:ext cx="6816080" cy="1077218"/>
            <a:chOff x="6096000" y="124817"/>
            <a:chExt cx="6816080" cy="1077218"/>
          </a:xfrm>
        </p:grpSpPr>
        <p:pic>
          <p:nvPicPr>
            <p:cNvPr id="13" name="Espaço Reservado para Conteúdo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388967"/>
              <a:ext cx="720080" cy="720080"/>
            </a:xfrm>
            <a:prstGeom prst="rect">
              <a:avLst/>
            </a:prstGeom>
          </p:spPr>
        </p:pic>
        <p:sp>
          <p:nvSpPr>
            <p:cNvPr id="14" name="Retângulo 13"/>
            <p:cNvSpPr/>
            <p:nvPr/>
          </p:nvSpPr>
          <p:spPr>
            <a:xfrm>
              <a:off x="6816080" y="124817"/>
              <a:ext cx="6096000" cy="107721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pt-BR" sz="3200" b="1" dirty="0">
                  <a:solidFill>
                    <a:srgbClr val="00B0F0"/>
                  </a:solidFill>
                  <a:latin typeface="Bookman Old Style" panose="02050604050505020204" pitchFamily="18" charset="0"/>
                </a:rPr>
                <a:t>9 </a:t>
              </a:r>
              <a:r>
                <a:rPr lang="pt-BR" dirty="0">
                  <a:latin typeface="Bookman Old Style" panose="02050604050505020204" pitchFamily="18" charset="0"/>
                </a:rPr>
                <a:t>Temas de Atualização Periódica</a:t>
              </a:r>
            </a:p>
          </p:txBody>
        </p:sp>
      </p:grpSp>
      <p:grpSp>
        <p:nvGrpSpPr>
          <p:cNvPr id="18" name="Agrupar 17"/>
          <p:cNvGrpSpPr/>
          <p:nvPr/>
        </p:nvGrpSpPr>
        <p:grpSpPr>
          <a:xfrm>
            <a:off x="9770212" y="997512"/>
            <a:ext cx="2037805" cy="1077218"/>
            <a:chOff x="8240329" y="841841"/>
            <a:chExt cx="2037805" cy="1077218"/>
          </a:xfrm>
        </p:grpSpPr>
        <p:sp>
          <p:nvSpPr>
            <p:cNvPr id="16" name="CaixaDeTexto 15"/>
            <p:cNvSpPr txBox="1"/>
            <p:nvPr/>
          </p:nvSpPr>
          <p:spPr>
            <a:xfrm>
              <a:off x="8240329" y="841841"/>
              <a:ext cx="20378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200" b="1" dirty="0">
                  <a:solidFill>
                    <a:srgbClr val="C00000"/>
                  </a:solidFill>
                  <a:latin typeface="Bookman Old Style" panose="02050604050505020204" pitchFamily="18" charset="0"/>
                </a:rPr>
                <a:t>39</a:t>
              </a:r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8841509" y="1026507"/>
              <a:ext cx="1258701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>
                  <a:solidFill>
                    <a:srgbClr val="C00000"/>
                  </a:solidFill>
                  <a:latin typeface="Bookman Old Style" panose="02050604050505020204" pitchFamily="18" charset="0"/>
                </a:rPr>
                <a:t>temas</a:t>
              </a:r>
              <a:r>
                <a:rPr lang="pt-BR" sz="1200" dirty="0">
                  <a:latin typeface="Bookman Old Style" panose="02050604050505020204" pitchFamily="18" charset="0"/>
                </a:rPr>
                <a:t> </a:t>
              </a:r>
            </a:p>
            <a:p>
              <a:r>
                <a:rPr lang="pt-BR" sz="1200" dirty="0">
                  <a:latin typeface="Bookman Old Style" panose="02050604050505020204" pitchFamily="18" charset="0"/>
                </a:rPr>
                <a:t>sem processos regulatórios</a:t>
              </a:r>
            </a:p>
          </p:txBody>
        </p:sp>
      </p:grpSp>
      <p:cxnSp>
        <p:nvCxnSpPr>
          <p:cNvPr id="23" name="Conector reto 22"/>
          <p:cNvCxnSpPr/>
          <p:nvPr/>
        </p:nvCxnSpPr>
        <p:spPr>
          <a:xfrm flipV="1">
            <a:off x="5949920" y="2219574"/>
            <a:ext cx="5615061" cy="6387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Imagem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4819" y="2640024"/>
            <a:ext cx="1504950" cy="1457325"/>
          </a:xfrm>
          <a:prstGeom prst="rect">
            <a:avLst/>
          </a:prstGeom>
        </p:spPr>
      </p:pic>
      <p:grpSp>
        <p:nvGrpSpPr>
          <p:cNvPr id="27" name="Agrupar 26"/>
          <p:cNvGrpSpPr/>
          <p:nvPr/>
        </p:nvGrpSpPr>
        <p:grpSpPr>
          <a:xfrm>
            <a:off x="6287208" y="1067208"/>
            <a:ext cx="2166467" cy="1086791"/>
            <a:chOff x="8380271" y="824088"/>
            <a:chExt cx="2037805" cy="1086791"/>
          </a:xfrm>
        </p:grpSpPr>
        <p:sp>
          <p:nvSpPr>
            <p:cNvPr id="28" name="CaixaDeTexto 27"/>
            <p:cNvSpPr txBox="1"/>
            <p:nvPr/>
          </p:nvSpPr>
          <p:spPr>
            <a:xfrm>
              <a:off x="8380271" y="824088"/>
              <a:ext cx="20378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200" b="1" dirty="0">
                  <a:solidFill>
                    <a:schemeClr val="accent5">
                      <a:lumMod val="50000"/>
                    </a:schemeClr>
                  </a:solidFill>
                  <a:latin typeface="Bookman Old Style" panose="02050604050505020204" pitchFamily="18" charset="0"/>
                </a:rPr>
                <a:t>78</a:t>
              </a:r>
            </a:p>
          </p:txBody>
        </p:sp>
        <p:sp>
          <p:nvSpPr>
            <p:cNvPr id="29" name="CaixaDeTexto 28"/>
            <p:cNvSpPr txBox="1"/>
            <p:nvPr/>
          </p:nvSpPr>
          <p:spPr>
            <a:xfrm>
              <a:off x="8936962" y="987549"/>
              <a:ext cx="125870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solidFill>
                    <a:srgbClr val="002060"/>
                  </a:solidFill>
                  <a:latin typeface="Bookman Old Style" panose="02050604050505020204" pitchFamily="18" charset="0"/>
                </a:rPr>
                <a:t>temas</a:t>
              </a:r>
              <a:r>
                <a:rPr lang="pt-BR" sz="1200" dirty="0">
                  <a:latin typeface="Bookman Old Style" panose="02050604050505020204" pitchFamily="18" charset="0"/>
                </a:rPr>
                <a:t> </a:t>
              </a:r>
            </a:p>
            <a:p>
              <a:r>
                <a:rPr lang="pt-BR" sz="1200" dirty="0">
                  <a:latin typeface="Bookman Old Style" panose="02050604050505020204" pitchFamily="18" charset="0"/>
                </a:rPr>
                <a:t>com processos regulatórios em andamento</a:t>
              </a:r>
            </a:p>
          </p:txBody>
        </p:sp>
      </p:grpSp>
      <p:grpSp>
        <p:nvGrpSpPr>
          <p:cNvPr id="30" name="Agrupar 29"/>
          <p:cNvGrpSpPr/>
          <p:nvPr/>
        </p:nvGrpSpPr>
        <p:grpSpPr>
          <a:xfrm>
            <a:off x="9582561" y="2675045"/>
            <a:ext cx="2253396" cy="916351"/>
            <a:chOff x="8209376" y="901248"/>
            <a:chExt cx="2119572" cy="916351"/>
          </a:xfrm>
          <a:noFill/>
        </p:grpSpPr>
        <p:sp>
          <p:nvSpPr>
            <p:cNvPr id="31" name="CaixaDeTexto 30"/>
            <p:cNvSpPr txBox="1"/>
            <p:nvPr/>
          </p:nvSpPr>
          <p:spPr>
            <a:xfrm>
              <a:off x="8209376" y="901248"/>
              <a:ext cx="2037805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pt-BR" sz="3200" b="1" dirty="0">
                  <a:solidFill>
                    <a:srgbClr val="FFC000"/>
                  </a:solidFill>
                  <a:latin typeface="Bookman Old Style" panose="02050604050505020204" pitchFamily="18" charset="0"/>
                </a:rPr>
                <a:t>131</a:t>
              </a:r>
            </a:p>
          </p:txBody>
        </p:sp>
        <p:sp>
          <p:nvSpPr>
            <p:cNvPr id="32" name="CaixaDeTexto 31"/>
            <p:cNvSpPr txBox="1"/>
            <p:nvPr/>
          </p:nvSpPr>
          <p:spPr>
            <a:xfrm>
              <a:off x="9070247" y="1109713"/>
              <a:ext cx="1258701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pt-BR" sz="1600" b="1" dirty="0">
                  <a:solidFill>
                    <a:srgbClr val="FFC000"/>
                  </a:solidFill>
                  <a:latin typeface="Bookman Old Style" panose="02050604050505020204" pitchFamily="18" charset="0"/>
                </a:rPr>
                <a:t>processos </a:t>
              </a:r>
              <a:r>
                <a:rPr lang="pt-BR" sz="1200" dirty="0">
                  <a:latin typeface="Bookman Old Style" panose="02050604050505020204" pitchFamily="18" charset="0"/>
                </a:rPr>
                <a:t>regulatórios em andamento</a:t>
              </a:r>
            </a:p>
          </p:txBody>
        </p:sp>
      </p:grpSp>
      <p:pic>
        <p:nvPicPr>
          <p:cNvPr id="33" name="Imagem 32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35615" y="4644916"/>
            <a:ext cx="1163358" cy="1163358"/>
          </a:xfrm>
          <a:prstGeom prst="rect">
            <a:avLst/>
          </a:prstGeom>
        </p:spPr>
      </p:pic>
      <p:cxnSp>
        <p:nvCxnSpPr>
          <p:cNvPr id="34" name="Conector reto 33"/>
          <p:cNvCxnSpPr/>
          <p:nvPr/>
        </p:nvCxnSpPr>
        <p:spPr>
          <a:xfrm flipV="1">
            <a:off x="5915018" y="4242690"/>
            <a:ext cx="5615061" cy="6387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Agrupar 34"/>
          <p:cNvGrpSpPr/>
          <p:nvPr/>
        </p:nvGrpSpPr>
        <p:grpSpPr>
          <a:xfrm>
            <a:off x="6120070" y="4593843"/>
            <a:ext cx="2166467" cy="1068833"/>
            <a:chOff x="8306087" y="811268"/>
            <a:chExt cx="2037805" cy="1068833"/>
          </a:xfrm>
        </p:grpSpPr>
        <p:sp>
          <p:nvSpPr>
            <p:cNvPr id="36" name="CaixaDeTexto 35"/>
            <p:cNvSpPr txBox="1"/>
            <p:nvPr/>
          </p:nvSpPr>
          <p:spPr>
            <a:xfrm>
              <a:off x="8306087" y="811268"/>
              <a:ext cx="20378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200" b="1" dirty="0">
                  <a:solidFill>
                    <a:schemeClr val="accent6">
                      <a:lumMod val="75000"/>
                    </a:schemeClr>
                  </a:solidFill>
                  <a:latin typeface="Bookman Old Style" panose="02050604050505020204" pitchFamily="18" charset="0"/>
                </a:rPr>
                <a:t>70</a:t>
              </a:r>
            </a:p>
          </p:txBody>
        </p:sp>
        <p:sp>
          <p:nvSpPr>
            <p:cNvPr id="37" name="CaixaDeTexto 36"/>
            <p:cNvSpPr txBox="1"/>
            <p:nvPr/>
          </p:nvSpPr>
          <p:spPr>
            <a:xfrm>
              <a:off x="8936962" y="987549"/>
              <a:ext cx="1258701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anose="02050604050505020204" pitchFamily="18" charset="0"/>
                </a:rPr>
                <a:t>processos </a:t>
              </a:r>
              <a:r>
                <a:rPr lang="pt-BR" sz="1200" dirty="0">
                  <a:latin typeface="Bookman Old Style" panose="02050604050505020204" pitchFamily="18" charset="0"/>
                </a:rPr>
                <a:t>regulatórios estão em </a:t>
              </a:r>
            </a:p>
            <a:p>
              <a:endParaRPr lang="pt-BR" sz="1200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endParaRPr>
            </a:p>
          </p:txBody>
        </p:sp>
      </p:grpSp>
      <p:sp>
        <p:nvSpPr>
          <p:cNvPr id="38" name="CaixaDeTexto 37"/>
          <p:cNvSpPr txBox="1"/>
          <p:nvPr/>
        </p:nvSpPr>
        <p:spPr>
          <a:xfrm>
            <a:off x="6206824" y="5506863"/>
            <a:ext cx="173344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FASE AVANÇADA</a:t>
            </a:r>
          </a:p>
          <a:p>
            <a:pPr algn="ctr"/>
            <a:r>
              <a:rPr lang="pt-BR" sz="1200" dirty="0">
                <a:latin typeface="Bookman Old Style" panose="02050604050505020204" pitchFamily="18" charset="0"/>
              </a:rPr>
              <a:t>(minuta de CP pronta)</a:t>
            </a:r>
            <a:endParaRPr lang="pt-BR" sz="1200" b="1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algn="ctr"/>
            <a:endParaRPr lang="pt-BR" b="1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grpSp>
        <p:nvGrpSpPr>
          <p:cNvPr id="39" name="Agrupar 38"/>
          <p:cNvGrpSpPr/>
          <p:nvPr/>
        </p:nvGrpSpPr>
        <p:grpSpPr>
          <a:xfrm>
            <a:off x="9669490" y="4614939"/>
            <a:ext cx="2166467" cy="1043140"/>
            <a:chOff x="8270430" y="836961"/>
            <a:chExt cx="2037805" cy="1043140"/>
          </a:xfrm>
        </p:grpSpPr>
        <p:sp>
          <p:nvSpPr>
            <p:cNvPr id="40" name="CaixaDeTexto 39"/>
            <p:cNvSpPr txBox="1"/>
            <p:nvPr/>
          </p:nvSpPr>
          <p:spPr>
            <a:xfrm>
              <a:off x="8270430" y="836961"/>
              <a:ext cx="20378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200" b="1" dirty="0">
                  <a:solidFill>
                    <a:schemeClr val="accent2"/>
                  </a:solidFill>
                  <a:latin typeface="Bookman Old Style" panose="02050604050505020204" pitchFamily="18" charset="0"/>
                </a:rPr>
                <a:t>61</a:t>
              </a:r>
            </a:p>
          </p:txBody>
        </p:sp>
        <p:sp>
          <p:nvSpPr>
            <p:cNvPr id="41" name="CaixaDeTexto 40"/>
            <p:cNvSpPr txBox="1"/>
            <p:nvPr/>
          </p:nvSpPr>
          <p:spPr>
            <a:xfrm>
              <a:off x="8936962" y="987549"/>
              <a:ext cx="1258701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>
                  <a:solidFill>
                    <a:srgbClr val="FF9900"/>
                  </a:solidFill>
                  <a:latin typeface="Bookman Old Style" panose="02050604050505020204" pitchFamily="18" charset="0"/>
                </a:rPr>
                <a:t>processos</a:t>
              </a:r>
              <a:r>
                <a:rPr lang="pt-BR" sz="1200" dirty="0">
                  <a:latin typeface="Bookman Old Style" panose="02050604050505020204" pitchFamily="18" charset="0"/>
                </a:rPr>
                <a:t> regulatórios estão em </a:t>
              </a:r>
            </a:p>
            <a:p>
              <a:endParaRPr lang="pt-BR" sz="1200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endParaRPr>
            </a:p>
          </p:txBody>
        </p:sp>
      </p:grpSp>
      <p:sp>
        <p:nvSpPr>
          <p:cNvPr id="42" name="CaixaDeTexto 41"/>
          <p:cNvSpPr txBox="1"/>
          <p:nvPr/>
        </p:nvSpPr>
        <p:spPr>
          <a:xfrm>
            <a:off x="9828423" y="5492073"/>
            <a:ext cx="173344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9933"/>
                </a:solidFill>
                <a:latin typeface="Bookman Old Style" panose="02050604050505020204" pitchFamily="18" charset="0"/>
              </a:rPr>
              <a:t>FASE INICIAL</a:t>
            </a:r>
          </a:p>
          <a:p>
            <a:pPr algn="ctr"/>
            <a:r>
              <a:rPr lang="pt-BR" sz="1400" dirty="0">
                <a:latin typeface="Bookman Old Style" panose="02050604050505020204" pitchFamily="18" charset="0"/>
              </a:rPr>
              <a:t>(instrução e elaboração)</a:t>
            </a:r>
          </a:p>
          <a:p>
            <a:pPr algn="ctr"/>
            <a:endParaRPr lang="pt-BR" b="1" dirty="0">
              <a:solidFill>
                <a:srgbClr val="FF9933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7" name="CaixaDeTexto 6">
            <a:extLst>
              <a:ext uri="{FF2B5EF4-FFF2-40B4-BE49-F238E27FC236}">
                <a16:creationId xmlns="" xmlns:a16="http://schemas.microsoft.com/office/drawing/2014/main" id="{528095D2-D864-451B-BFE4-0E18CFED97F3}"/>
              </a:ext>
            </a:extLst>
          </p:cNvPr>
          <p:cNvSpPr txBox="1"/>
          <p:nvPr/>
        </p:nvSpPr>
        <p:spPr>
          <a:xfrm>
            <a:off x="0" y="76421"/>
            <a:ext cx="5660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990033"/>
                </a:solidFill>
                <a:latin typeface="Berlin Sans FB" panose="020E0602020502020306" pitchFamily="34" charset="0"/>
              </a:rPr>
              <a:t>Situação em 28/11/2017</a:t>
            </a:r>
          </a:p>
        </p:txBody>
      </p:sp>
      <p:pic>
        <p:nvPicPr>
          <p:cNvPr id="48" name="Imagem 4">
            <a:extLst>
              <a:ext uri="{FF2B5EF4-FFF2-40B4-BE49-F238E27FC236}">
                <a16:creationId xmlns="" xmlns:a16="http://schemas.microsoft.com/office/drawing/2014/main" id="{7F18ACA6-1C03-40D4-AE49-835F93A76B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831" b="89870" l="9980" r="89817">
                        <a14:foregroundMark x1="48473" y1="8831" x2="48473" y2="8831"/>
                        <a14:foregroundMark x1="42770" y1="8831" x2="50713" y2="1090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86956" y="1948169"/>
            <a:ext cx="8293549" cy="6503089"/>
          </a:xfrm>
          <a:prstGeom prst="rect">
            <a:avLst/>
          </a:prstGeom>
        </p:spPr>
      </p:pic>
      <p:grpSp>
        <p:nvGrpSpPr>
          <p:cNvPr id="44" name="Agrupar 43"/>
          <p:cNvGrpSpPr/>
          <p:nvPr/>
        </p:nvGrpSpPr>
        <p:grpSpPr>
          <a:xfrm>
            <a:off x="1972121" y="3747430"/>
            <a:ext cx="2166468" cy="1077218"/>
            <a:chOff x="8015979" y="1110445"/>
            <a:chExt cx="2037805" cy="1077218"/>
          </a:xfrm>
        </p:grpSpPr>
        <p:sp>
          <p:nvSpPr>
            <p:cNvPr id="45" name="CaixaDeTexto 44"/>
            <p:cNvSpPr txBox="1"/>
            <p:nvPr/>
          </p:nvSpPr>
          <p:spPr>
            <a:xfrm>
              <a:off x="8015979" y="1110445"/>
              <a:ext cx="203780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200" b="1" dirty="0">
                  <a:solidFill>
                    <a:schemeClr val="accent5">
                      <a:lumMod val="50000"/>
                    </a:schemeClr>
                  </a:solidFill>
                  <a:latin typeface="Bookman Old Style" panose="02050604050505020204" pitchFamily="18" charset="0"/>
                </a:rPr>
                <a:t>126</a:t>
              </a:r>
            </a:p>
            <a:p>
              <a:endParaRPr lang="pt-BR" sz="3200" b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46" name="CaixaDeTexto 45"/>
            <p:cNvSpPr txBox="1"/>
            <p:nvPr/>
          </p:nvSpPr>
          <p:spPr>
            <a:xfrm>
              <a:off x="8137742" y="1610565"/>
              <a:ext cx="12587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latin typeface="Bookman Old Style" panose="02050604050505020204" pitchFamily="18" charset="0"/>
                </a:rPr>
                <a:t>Temas gerais</a:t>
              </a:r>
            </a:p>
          </p:txBody>
        </p:sp>
      </p:grpSp>
      <p:grpSp>
        <p:nvGrpSpPr>
          <p:cNvPr id="19" name="Agrupar 18"/>
          <p:cNvGrpSpPr/>
          <p:nvPr/>
        </p:nvGrpSpPr>
        <p:grpSpPr>
          <a:xfrm>
            <a:off x="6223360" y="2675046"/>
            <a:ext cx="2166467" cy="1078507"/>
            <a:chOff x="8331087" y="897678"/>
            <a:chExt cx="2037805" cy="1078507"/>
          </a:xfrm>
        </p:grpSpPr>
        <p:sp>
          <p:nvSpPr>
            <p:cNvPr id="20" name="CaixaDeTexto 19"/>
            <p:cNvSpPr txBox="1"/>
            <p:nvPr/>
          </p:nvSpPr>
          <p:spPr>
            <a:xfrm>
              <a:off x="8331087" y="897678"/>
              <a:ext cx="20378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200" b="1" dirty="0">
                  <a:solidFill>
                    <a:schemeClr val="accent5">
                      <a:lumMod val="50000"/>
                    </a:schemeClr>
                  </a:solidFill>
                  <a:latin typeface="Bookman Old Style" panose="02050604050505020204" pitchFamily="18" charset="0"/>
                </a:rPr>
                <a:t>78</a:t>
              </a:r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8941285" y="1083633"/>
              <a:ext cx="1258701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>
                  <a:solidFill>
                    <a:srgbClr val="002060"/>
                  </a:solidFill>
                  <a:latin typeface="Bookman Old Style" panose="02050604050505020204" pitchFamily="18" charset="0"/>
                </a:rPr>
                <a:t>temas</a:t>
              </a:r>
              <a:r>
                <a:rPr lang="pt-BR" sz="1200" dirty="0">
                  <a:latin typeface="Bookman Old Style" panose="02050604050505020204" pitchFamily="18" charset="0"/>
                </a:rPr>
                <a:t> </a:t>
              </a:r>
            </a:p>
            <a:p>
              <a:r>
                <a:rPr lang="pt-BR" sz="1200" dirty="0">
                  <a:latin typeface="Bookman Old Style" panose="02050604050505020204" pitchFamily="18" charset="0"/>
                </a:rPr>
                <a:t>com processos regulatórios em andamento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582802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88">
            <a:extLst>
              <a:ext uri="{FF2B5EF4-FFF2-40B4-BE49-F238E27FC236}">
                <a16:creationId xmlns="" xmlns:a16="http://schemas.microsoft.com/office/drawing/2014/main" id="{5F95A914-24F9-40C9-A2AD-C35B33F1AF6C}"/>
              </a:ext>
            </a:extLst>
          </p:cNvPr>
          <p:cNvSpPr/>
          <p:nvPr/>
        </p:nvSpPr>
        <p:spPr>
          <a:xfrm>
            <a:off x="0" y="-48126"/>
            <a:ext cx="12192000" cy="91605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4">
            <a:extLst>
              <a:ext uri="{FF2B5EF4-FFF2-40B4-BE49-F238E27FC236}">
                <a16:creationId xmlns="" xmlns:a16="http://schemas.microsoft.com/office/drawing/2014/main" id="{35B74C23-5889-480F-B9EE-96F16B23C5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31" b="89870" l="9980" r="89817">
                        <a14:foregroundMark x1="48473" y1="8831" x2="48473" y2="8831"/>
                        <a14:foregroundMark x1="42770" y1="8831" x2="50713" y2="1090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V="1">
            <a:off x="10624301" y="-374174"/>
            <a:ext cx="1627655" cy="1276267"/>
          </a:xfrm>
          <a:prstGeom prst="rect">
            <a:avLst/>
          </a:prstGeom>
        </p:spPr>
      </p:pic>
      <p:sp>
        <p:nvSpPr>
          <p:cNvPr id="5" name="Retângulo de cantos arredondados 27">
            <a:extLst>
              <a:ext uri="{FF2B5EF4-FFF2-40B4-BE49-F238E27FC236}">
                <a16:creationId xmlns="" xmlns:a16="http://schemas.microsoft.com/office/drawing/2014/main" id="{9CA87BAC-9F12-4ADF-A83B-9B24211CB171}"/>
              </a:ext>
            </a:extLst>
          </p:cNvPr>
          <p:cNvSpPr/>
          <p:nvPr/>
        </p:nvSpPr>
        <p:spPr>
          <a:xfrm>
            <a:off x="561174" y="33790"/>
            <a:ext cx="11376523" cy="578882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accent1">
                    <a:lumMod val="50000"/>
                  </a:schemeClr>
                </a:solidFill>
                <a:latin typeface="Berlin Sans FB" panose="020E0602020502020306" pitchFamily="34" charset="0"/>
              </a:rPr>
              <a:t>Situação dos temas de </a:t>
            </a:r>
            <a:r>
              <a:rPr lang="pt-BR" sz="2800" dirty="0" smtClean="0">
                <a:solidFill>
                  <a:schemeClr val="accent1">
                    <a:lumMod val="50000"/>
                  </a:schemeClr>
                </a:solidFill>
                <a:latin typeface="Berlin Sans FB" panose="020E0602020502020306" pitchFamily="34" charset="0"/>
              </a:rPr>
              <a:t>alta </a:t>
            </a:r>
            <a:r>
              <a:rPr lang="pt-BR" sz="2800" dirty="0">
                <a:solidFill>
                  <a:schemeClr val="accent1">
                    <a:lumMod val="50000"/>
                  </a:schemeClr>
                </a:solidFill>
                <a:latin typeface="Berlin Sans FB" panose="020E0602020502020306" pitchFamily="34" charset="0"/>
              </a:rPr>
              <a:t>urgência e relevância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69A7EBF7-3DC3-404F-9DE2-7E708CC867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745610"/>
              </p:ext>
            </p:extLst>
          </p:nvPr>
        </p:nvGraphicFramePr>
        <p:xfrm>
          <a:off x="288759" y="949848"/>
          <a:ext cx="11454061" cy="5675541"/>
        </p:xfrm>
        <a:graphic>
          <a:graphicData uri="http://schemas.openxmlformats.org/drawingml/2006/table">
            <a:tbl>
              <a:tblPr>
                <a:solidFill>
                  <a:srgbClr val="FF7C80"/>
                </a:solidFill>
              </a:tblPr>
              <a:tblGrid>
                <a:gridCol w="753557">
                  <a:extLst>
                    <a:ext uri="{9D8B030D-6E8A-4147-A177-3AD203B41FA5}">
                      <a16:colId xmlns="" xmlns:a16="http://schemas.microsoft.com/office/drawing/2014/main" val="2128194005"/>
                    </a:ext>
                  </a:extLst>
                </a:gridCol>
                <a:gridCol w="1607587">
                  <a:extLst>
                    <a:ext uri="{9D8B030D-6E8A-4147-A177-3AD203B41FA5}">
                      <a16:colId xmlns="" xmlns:a16="http://schemas.microsoft.com/office/drawing/2014/main" val="1799591097"/>
                    </a:ext>
                  </a:extLst>
                </a:gridCol>
                <a:gridCol w="803793">
                  <a:extLst>
                    <a:ext uri="{9D8B030D-6E8A-4147-A177-3AD203B41FA5}">
                      <a16:colId xmlns="" xmlns:a16="http://schemas.microsoft.com/office/drawing/2014/main" val="2785961164"/>
                    </a:ext>
                  </a:extLst>
                </a:gridCol>
                <a:gridCol w="4504595">
                  <a:extLst>
                    <a:ext uri="{9D8B030D-6E8A-4147-A177-3AD203B41FA5}">
                      <a16:colId xmlns="" xmlns:a16="http://schemas.microsoft.com/office/drawing/2014/main" val="2533901665"/>
                    </a:ext>
                  </a:extLst>
                </a:gridCol>
                <a:gridCol w="2511856">
                  <a:extLst>
                    <a:ext uri="{9D8B030D-6E8A-4147-A177-3AD203B41FA5}">
                      <a16:colId xmlns="" xmlns:a16="http://schemas.microsoft.com/office/drawing/2014/main" val="3612010564"/>
                    </a:ext>
                  </a:extLst>
                </a:gridCol>
                <a:gridCol w="1272673">
                  <a:extLst>
                    <a:ext uri="{9D8B030D-6E8A-4147-A177-3AD203B41FA5}">
                      <a16:colId xmlns="" xmlns:a16="http://schemas.microsoft.com/office/drawing/2014/main" val="1673019586"/>
                    </a:ext>
                  </a:extLst>
                </a:gridCol>
              </a:tblGrid>
              <a:tr h="41240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nº macro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Macrotema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nº tema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Tema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Observações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Situação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53026355"/>
                  </a:ext>
                </a:extLst>
              </a:tr>
              <a:tr h="70698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EE8036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AGROTÓXICOS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3.8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Reavaliação toxicológica do ingrediente ativo 2,4-D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Consolidação de Consulta </a:t>
                      </a:r>
                      <a:r>
                        <a:rPr lang="pt-BR" sz="1000" b="1" i="0" u="none" strike="noStrike" kern="1200" dirty="0" smtClean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Pública</a:t>
                      </a:r>
                    </a:p>
                    <a:p>
                      <a:pPr algn="ctr" fontAlgn="ctr"/>
                      <a:r>
                        <a:rPr lang="en-US" sz="1000" b="1" i="0" u="none" strike="noStrike" kern="1200" dirty="0" err="1" smtClean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Processo</a:t>
                      </a:r>
                      <a:r>
                        <a:rPr lang="en-US" sz="1000" b="1" i="0" u="none" strike="noStrike" kern="1200" dirty="0" smtClean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1" i="0" u="none" strike="noStrike" kern="1200" dirty="0" err="1" smtClean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aberto</a:t>
                      </a:r>
                      <a:r>
                        <a:rPr lang="en-US" sz="1000" b="1" i="0" u="none" strike="noStrike" kern="1200" dirty="0" smtClean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1" i="0" u="none" strike="noStrike" kern="1200" dirty="0" err="1" smtClean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em</a:t>
                      </a:r>
                      <a:r>
                        <a:rPr lang="en-US" sz="1000" b="1" i="0" u="none" strike="noStrike" kern="1200" dirty="0" smtClean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2016</a:t>
                      </a:r>
                      <a:endParaRPr lang="pt-BR" sz="1000" b="1" i="0" u="none" strike="noStrike" kern="1200" dirty="0">
                        <a:solidFill>
                          <a:srgbClr val="40404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Em andamento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90045716"/>
                  </a:ext>
                </a:extLst>
              </a:tr>
              <a:tr h="70698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EE8036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AGROTÓXICOS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3.11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Reavaliação toxicológica do ingrediente ativo tiram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Consolidação de Consulta </a:t>
                      </a:r>
                      <a:r>
                        <a:rPr lang="pt-BR" sz="1000" b="1" i="0" u="none" strike="noStrike" kern="1200" dirty="0" smtClean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Pública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dirty="0" err="1" smtClean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Processo</a:t>
                      </a:r>
                      <a:r>
                        <a:rPr lang="en-US" sz="1000" b="1" i="0" u="none" strike="noStrike" kern="1200" dirty="0" smtClean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1" i="0" u="none" strike="noStrike" kern="1200" dirty="0" err="1" smtClean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aberto</a:t>
                      </a:r>
                      <a:r>
                        <a:rPr lang="en-US" sz="1000" b="1" i="0" u="none" strike="noStrike" kern="1200" dirty="0" smtClean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1" i="0" u="none" strike="noStrike" kern="1200" dirty="0" err="1" smtClean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em</a:t>
                      </a:r>
                      <a:r>
                        <a:rPr lang="en-US" sz="1000" b="1" i="0" u="none" strike="noStrike" kern="1200" dirty="0" smtClean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2015</a:t>
                      </a:r>
                      <a:endParaRPr lang="pt-BR" sz="1000" b="1" i="0" u="none" strike="noStrike" kern="1200" dirty="0" smtClean="0">
                        <a:solidFill>
                          <a:srgbClr val="40404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Em andamento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57971765"/>
                  </a:ext>
                </a:extLst>
              </a:tr>
              <a:tr h="70698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EE8036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AGROTÓXICOS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3.9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Reavaliação toxicológica do ingrediente ativo </a:t>
                      </a:r>
                      <a:r>
                        <a:rPr lang="pt-BR" sz="1600" b="0" i="0" u="none" strike="noStrike" dirty="0" err="1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abamectina</a:t>
                      </a:r>
                      <a:endParaRPr lang="pt-BR" sz="1600" b="0" i="0" u="none" strike="noStrike" dirty="0">
                        <a:solidFill>
                          <a:srgbClr val="40404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Instrução e Elaboração (AIR </a:t>
                      </a:r>
                      <a:r>
                        <a:rPr lang="pt-BR" sz="1000" b="1" i="0" u="none" strike="noStrike" kern="1200" dirty="0" smtClean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1)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dirty="0" smtClean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1" i="0" u="none" strike="noStrike" kern="1200" dirty="0" err="1" smtClean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Processo</a:t>
                      </a:r>
                      <a:r>
                        <a:rPr lang="en-US" sz="1000" b="1" i="0" u="none" strike="noStrike" kern="1200" dirty="0" smtClean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1" i="0" u="none" strike="noStrike" kern="1200" dirty="0" err="1" smtClean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aberto</a:t>
                      </a:r>
                      <a:r>
                        <a:rPr lang="en-US" sz="1000" b="1" i="0" u="none" strike="noStrike" kern="1200" dirty="0" smtClean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1" i="0" u="none" strike="noStrike" kern="1200" dirty="0" err="1" smtClean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em</a:t>
                      </a:r>
                      <a:r>
                        <a:rPr lang="en-US" sz="1000" b="1" i="0" u="none" strike="noStrike" kern="1200" dirty="0" smtClean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2015</a:t>
                      </a:r>
                      <a:endParaRPr lang="pt-BR" sz="1000" b="1" i="0" u="none" strike="noStrike" kern="1200" dirty="0" smtClean="0">
                        <a:solidFill>
                          <a:srgbClr val="40404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 fontAlgn="ctr"/>
                      <a:endParaRPr lang="pt-BR" sz="1000" b="1" i="0" u="none" strike="noStrike" kern="1200" dirty="0" smtClean="0">
                        <a:solidFill>
                          <a:srgbClr val="40404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Em andamento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58409332"/>
                  </a:ext>
                </a:extLst>
              </a:tr>
              <a:tr h="70698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EE8036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AGROTÓXICOS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3.10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Reavaliação toxicológica do ingrediente ativo glifosato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Instrução e Elaboração (AIR </a:t>
                      </a:r>
                      <a:r>
                        <a:rPr lang="pt-BR" sz="1000" b="1" i="0" u="none" strike="noStrike" kern="1200" dirty="0" smtClean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1)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dirty="0" err="1" smtClean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Processo</a:t>
                      </a:r>
                      <a:r>
                        <a:rPr lang="en-US" sz="1000" b="1" i="0" u="none" strike="noStrike" kern="1200" dirty="0" smtClean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1" i="0" u="none" strike="noStrike" kern="1200" dirty="0" err="1" smtClean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aberto</a:t>
                      </a:r>
                      <a:r>
                        <a:rPr lang="en-US" sz="1000" b="1" i="0" u="none" strike="noStrike" kern="1200" dirty="0" smtClean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1" i="0" u="none" strike="noStrike" kern="1200" dirty="0" err="1" smtClean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em</a:t>
                      </a:r>
                      <a:r>
                        <a:rPr lang="en-US" sz="1000" b="1" i="0" u="none" strike="noStrike" kern="1200" dirty="0" smtClean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201</a:t>
                      </a:r>
                      <a:r>
                        <a:rPr lang="pt-BR" sz="1000" b="1" i="0" u="none" strike="noStrike" kern="1200" dirty="0" smtClean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</a:t>
                      </a:r>
                      <a:endParaRPr lang="pt-BR" sz="1000" b="1" i="0" u="none" strike="noStrike" kern="1200" dirty="0">
                        <a:solidFill>
                          <a:srgbClr val="40404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Em andamento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52729217"/>
                  </a:ext>
                </a:extLst>
              </a:tr>
              <a:tr h="104084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EE8036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AGROTÓXICOS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3.12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Revisão do regulamento técnico para o ingrediente ativo </a:t>
                      </a:r>
                      <a:r>
                        <a:rPr lang="pt-BR" sz="1600" b="0" i="0" u="none" strike="noStrike" dirty="0" err="1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acefato</a:t>
                      </a:r>
                      <a:r>
                        <a:rPr lang="pt-BR" sz="1600" b="0" i="0" u="none" strike="noStrike" dirty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 em decorrência de sua reavaliação toxicológica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Não Iniciado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Não iniciado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36966032"/>
                  </a:ext>
                </a:extLst>
              </a:tr>
              <a:tr h="70698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EE8036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AGROTÓXICOS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3.7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Procedimentos para a reavaliação de ingredientes ativos de agrotóxicos e afins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RDC 221/2018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Concluído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31050791"/>
                  </a:ext>
                </a:extLst>
              </a:tr>
              <a:tr h="68734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EE8036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ALIMENTOS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4.14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Requisitos sanitários para suplementos alimentares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6 </a:t>
                      </a:r>
                      <a:r>
                        <a:rPr lang="pt-BR" sz="1000" b="1" i="0" u="none" strike="noStrike" dirty="0" err="1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CPs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 em </a:t>
                      </a:r>
                      <a:r>
                        <a:rPr lang="pt-BR" sz="1000" b="1" i="0" u="none" strike="noStrike" dirty="0" smtClean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2018</a:t>
                      </a:r>
                    </a:p>
                    <a:p>
                      <a:pPr algn="ctr" fontAlgn="ctr"/>
                      <a:r>
                        <a:rPr lang="en-US" sz="1000" b="1" i="0" u="none" strike="noStrike" dirty="0" err="1" smtClean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Processos</a:t>
                      </a:r>
                      <a:r>
                        <a:rPr lang="en-US" sz="1000" b="1" i="0" u="none" strike="noStrike" baseline="0" dirty="0" smtClean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000" b="1" i="0" u="none" strike="noStrike" baseline="0" dirty="0" err="1" smtClean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abertos</a:t>
                      </a:r>
                      <a:r>
                        <a:rPr lang="en-US" sz="1000" b="1" i="0" u="none" strike="noStrike" baseline="0" dirty="0" smtClean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000" b="1" i="0" u="none" strike="noStrike" baseline="0" dirty="0" err="1" smtClean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em</a:t>
                      </a:r>
                      <a:r>
                        <a:rPr lang="en-US" sz="1000" b="1" i="0" u="none" strike="noStrike" baseline="0" dirty="0" smtClean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 2013</a:t>
                      </a:r>
                      <a:endParaRPr lang="pt-BR" sz="1000" b="1" i="0" u="none" strike="noStrike" dirty="0">
                        <a:solidFill>
                          <a:srgbClr val="40404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Em andamento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93503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416395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88">
            <a:extLst>
              <a:ext uri="{FF2B5EF4-FFF2-40B4-BE49-F238E27FC236}">
                <a16:creationId xmlns="" xmlns:a16="http://schemas.microsoft.com/office/drawing/2014/main" id="{BA2A9063-9EE2-4FEE-A4D6-F36D2ABB5B5A}"/>
              </a:ext>
            </a:extLst>
          </p:cNvPr>
          <p:cNvSpPr/>
          <p:nvPr/>
        </p:nvSpPr>
        <p:spPr>
          <a:xfrm>
            <a:off x="0" y="-48126"/>
            <a:ext cx="12192000" cy="91605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0C508F9A-B8AF-4C78-9951-960744A84C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31" b="89870" l="9980" r="89817">
                        <a14:foregroundMark x1="48473" y1="8831" x2="48473" y2="8831"/>
                        <a14:foregroundMark x1="42770" y1="8831" x2="50713" y2="1090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V="1">
            <a:off x="10624301" y="-374174"/>
            <a:ext cx="1627655" cy="1276267"/>
          </a:xfrm>
          <a:prstGeom prst="rect">
            <a:avLst/>
          </a:prstGeom>
        </p:spPr>
      </p:pic>
      <p:sp>
        <p:nvSpPr>
          <p:cNvPr id="6" name="Retângulo de cantos arredondados 27">
            <a:extLst>
              <a:ext uri="{FF2B5EF4-FFF2-40B4-BE49-F238E27FC236}">
                <a16:creationId xmlns="" xmlns:a16="http://schemas.microsoft.com/office/drawing/2014/main" id="{E84E426F-FEB1-49AD-900D-4531AD9AC81D}"/>
              </a:ext>
            </a:extLst>
          </p:cNvPr>
          <p:cNvSpPr/>
          <p:nvPr/>
        </p:nvSpPr>
        <p:spPr>
          <a:xfrm>
            <a:off x="561174" y="33790"/>
            <a:ext cx="11376523" cy="578882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accent1">
                    <a:lumMod val="50000"/>
                  </a:schemeClr>
                </a:solidFill>
                <a:latin typeface="Berlin Sans FB" panose="020E0602020502020306" pitchFamily="34" charset="0"/>
              </a:rPr>
              <a:t>Situação dos temas de </a:t>
            </a:r>
            <a:r>
              <a:rPr lang="pt-BR" sz="2800" dirty="0" smtClean="0">
                <a:solidFill>
                  <a:schemeClr val="accent1">
                    <a:lumMod val="50000"/>
                  </a:schemeClr>
                </a:solidFill>
                <a:latin typeface="Berlin Sans FB" panose="020E0602020502020306" pitchFamily="34" charset="0"/>
              </a:rPr>
              <a:t>alta </a:t>
            </a:r>
            <a:r>
              <a:rPr lang="pt-BR" sz="2800" dirty="0">
                <a:solidFill>
                  <a:schemeClr val="accent1">
                    <a:lumMod val="50000"/>
                  </a:schemeClr>
                </a:solidFill>
                <a:latin typeface="Berlin Sans FB" panose="020E0602020502020306" pitchFamily="34" charset="0"/>
              </a:rPr>
              <a:t>urgência e relevância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43D4FD30-058E-456C-BF2E-898289E540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747192"/>
              </p:ext>
            </p:extLst>
          </p:nvPr>
        </p:nvGraphicFramePr>
        <p:xfrm>
          <a:off x="288757" y="1193980"/>
          <a:ext cx="11518231" cy="5496334"/>
        </p:xfrm>
        <a:graphic>
          <a:graphicData uri="http://schemas.openxmlformats.org/drawingml/2006/table">
            <a:tbl>
              <a:tblPr/>
              <a:tblGrid>
                <a:gridCol w="680210">
                  <a:extLst>
                    <a:ext uri="{9D8B030D-6E8A-4147-A177-3AD203B41FA5}">
                      <a16:colId xmlns="" xmlns:a16="http://schemas.microsoft.com/office/drawing/2014/main" val="3433632130"/>
                    </a:ext>
                  </a:extLst>
                </a:gridCol>
                <a:gridCol w="1451116">
                  <a:extLst>
                    <a:ext uri="{9D8B030D-6E8A-4147-A177-3AD203B41FA5}">
                      <a16:colId xmlns="" xmlns:a16="http://schemas.microsoft.com/office/drawing/2014/main" val="1306820120"/>
                    </a:ext>
                  </a:extLst>
                </a:gridCol>
                <a:gridCol w="725558">
                  <a:extLst>
                    <a:ext uri="{9D8B030D-6E8A-4147-A177-3AD203B41FA5}">
                      <a16:colId xmlns="" xmlns:a16="http://schemas.microsoft.com/office/drawing/2014/main" val="911441996"/>
                    </a:ext>
                  </a:extLst>
                </a:gridCol>
                <a:gridCol w="4066147">
                  <a:extLst>
                    <a:ext uri="{9D8B030D-6E8A-4147-A177-3AD203B41FA5}">
                      <a16:colId xmlns="" xmlns:a16="http://schemas.microsoft.com/office/drawing/2014/main" val="2841781742"/>
                    </a:ext>
                  </a:extLst>
                </a:gridCol>
                <a:gridCol w="3446400">
                  <a:extLst>
                    <a:ext uri="{9D8B030D-6E8A-4147-A177-3AD203B41FA5}">
                      <a16:colId xmlns="" xmlns:a16="http://schemas.microsoft.com/office/drawing/2014/main" val="1031423333"/>
                    </a:ext>
                  </a:extLst>
                </a:gridCol>
                <a:gridCol w="1148800">
                  <a:extLst>
                    <a:ext uri="{9D8B030D-6E8A-4147-A177-3AD203B41FA5}">
                      <a16:colId xmlns="" xmlns:a16="http://schemas.microsoft.com/office/drawing/2014/main" val="2396707802"/>
                    </a:ext>
                  </a:extLst>
                </a:gridCol>
              </a:tblGrid>
              <a:tr h="25140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nº macro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Macrotema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nº tema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Tema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Observações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Situação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81186794"/>
                  </a:ext>
                </a:extLst>
              </a:tr>
              <a:tr h="98169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EE8036"/>
                          </a:solidFill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MEDICAMENTOS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7.1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Registro, pós-registro e notificação de medicamentos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Priorização de Registro - RDC 204/2017</a:t>
                      </a:r>
                      <a:b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Aprovação condicional de petições - RDC </a:t>
                      </a:r>
                      <a:r>
                        <a:rPr lang="pt-BR" sz="1000" b="1" i="0" u="none" strike="noStrike" dirty="0" smtClean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219/2018</a:t>
                      </a:r>
                    </a:p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6 </a:t>
                      </a:r>
                      <a:r>
                        <a:rPr lang="en-US" sz="1000" b="1" i="0" u="none" strike="noStrike" dirty="0" err="1" smtClean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processos</a:t>
                      </a:r>
                      <a:r>
                        <a:rPr lang="en-US" sz="1000" b="1" i="0" u="none" strike="noStrike" dirty="0" smtClean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000" b="1" i="0" u="none" strike="noStrike" dirty="0" err="1" smtClean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relacionados</a:t>
                      </a:r>
                      <a:r>
                        <a:rPr lang="en-US" sz="1000" b="1" i="0" u="none" strike="noStrike" dirty="0" smtClean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000" b="1" i="0" u="none" strike="noStrike" dirty="0" err="1" smtClean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ao</a:t>
                      </a:r>
                      <a:r>
                        <a:rPr lang="en-US" sz="1000" b="1" i="0" u="none" strike="noStrike" dirty="0" smtClean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000" b="1" i="0" u="none" strike="noStrike" dirty="0" err="1" smtClean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tema</a:t>
                      </a:r>
                      <a:r>
                        <a:rPr lang="en-US" sz="1000" b="1" i="0" u="none" strike="noStrike" dirty="0" smtClean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 e </a:t>
                      </a:r>
                      <a:r>
                        <a:rPr lang="en-US" sz="1000" b="1" i="0" u="none" strike="noStrike" dirty="0" err="1" smtClean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abertos</a:t>
                      </a:r>
                      <a:r>
                        <a:rPr lang="en-US" sz="1000" b="1" i="0" u="none" strike="noStrike" dirty="0" smtClean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 2013,</a:t>
                      </a:r>
                      <a:r>
                        <a:rPr lang="en-US" sz="1000" b="1" i="0" u="none" strike="noStrike" baseline="0" dirty="0" smtClean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 2014, 2015, 2017</a:t>
                      </a:r>
                      <a:endParaRPr lang="pt-BR" sz="1000" b="1" i="0" u="none" strike="noStrike" dirty="0">
                        <a:solidFill>
                          <a:srgbClr val="40404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Em andamento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4176899"/>
                  </a:ext>
                </a:extLst>
              </a:tr>
              <a:tr h="104155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EE8036"/>
                          </a:solidFill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MEDICAMENTOS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7.16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Farmacovigilância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 smtClean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Tema relacionado à internalização de 3</a:t>
                      </a:r>
                      <a:r>
                        <a:rPr lang="pt-BR" sz="1000" b="1" i="0" u="none" strike="noStrike" baseline="0" dirty="0" smtClean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 Guias ICH.</a:t>
                      </a:r>
                    </a:p>
                    <a:p>
                      <a:pPr algn="ctr" fontAlgn="ctr"/>
                      <a:r>
                        <a:rPr lang="pt-BR" sz="1000" b="1" i="0" u="none" strike="noStrike" dirty="0" smtClean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Apesar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de não haver iniciativa, o tema </a:t>
                      </a:r>
                      <a:r>
                        <a:rPr lang="pt-BR" sz="1000" b="1" i="0" u="none" strike="noStrike" dirty="0" smtClean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segue</a:t>
                      </a:r>
                      <a:r>
                        <a:rPr lang="pt-BR" sz="1000" b="1" i="0" u="none" strike="noStrike" baseline="0" dirty="0" smtClean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 em</a:t>
                      </a:r>
                      <a:r>
                        <a:rPr lang="pt-BR" sz="1000" b="1" i="0" u="none" strike="noStrike" dirty="0" smtClean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discussões </a:t>
                      </a:r>
                      <a:r>
                        <a:rPr lang="pt-BR" sz="1000" b="1" i="0" u="none" strike="noStrike" dirty="0" smtClean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internas</a:t>
                      </a:r>
                      <a:endParaRPr lang="pt-BR" sz="1000" b="1" i="0" u="none" strike="noStrike" dirty="0">
                        <a:solidFill>
                          <a:srgbClr val="40404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Não iniciado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07193781"/>
                  </a:ext>
                </a:extLst>
              </a:tr>
              <a:tr h="63451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EE8036"/>
                          </a:solidFill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MEDICAMENTOS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7.13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Terceirização de etapas de produção, de análise de controle de qualidade e de armazenamento de medicamentos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Em fase de consolidação de CP desde </a:t>
                      </a:r>
                      <a:r>
                        <a:rPr lang="pt-BR" sz="1000" b="1" i="0" u="none" strike="noStrike" dirty="0" smtClean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2017</a:t>
                      </a:r>
                    </a:p>
                    <a:p>
                      <a:pPr algn="ctr" fontAlgn="ctr"/>
                      <a:r>
                        <a:rPr lang="en-US" sz="1000" b="1" i="0" u="none" strike="noStrike" dirty="0" err="1" smtClean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Processo</a:t>
                      </a:r>
                      <a:r>
                        <a:rPr lang="en-US" sz="1000" b="1" i="0" u="none" strike="noStrike" baseline="0" dirty="0" smtClean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000" b="1" i="0" u="none" strike="noStrike" baseline="0" dirty="0" err="1" smtClean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aberto</a:t>
                      </a:r>
                      <a:r>
                        <a:rPr lang="en-US" sz="1000" b="1" i="0" u="none" strike="noStrike" baseline="0" dirty="0" smtClean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000" b="1" i="0" u="none" strike="noStrike" baseline="0" dirty="0" err="1" smtClean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desde</a:t>
                      </a:r>
                      <a:r>
                        <a:rPr lang="en-US" sz="1000" b="1" i="0" u="none" strike="noStrike" baseline="0" dirty="0" smtClean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 2013</a:t>
                      </a:r>
                    </a:p>
                    <a:p>
                      <a:pPr algn="ctr" fontAlgn="ctr"/>
                      <a:r>
                        <a:rPr lang="en-US" sz="1000" b="1" i="0" u="none" strike="noStrike" baseline="0" dirty="0" err="1" smtClean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Proposta</a:t>
                      </a:r>
                      <a:r>
                        <a:rPr lang="en-US" sz="1000" b="1" i="0" u="none" strike="noStrike" baseline="0" dirty="0" smtClean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 de RDC </a:t>
                      </a:r>
                      <a:r>
                        <a:rPr lang="en-US" sz="1000" b="1" i="0" u="none" strike="noStrike" baseline="0" dirty="0" err="1" smtClean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em</a:t>
                      </a:r>
                      <a:r>
                        <a:rPr lang="en-US" sz="1000" b="1" i="0" u="none" strike="noStrike" baseline="0" dirty="0" smtClean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 vistas</a:t>
                      </a:r>
                      <a:endParaRPr lang="pt-BR" sz="1000" b="1" i="0" u="none" strike="noStrike" dirty="0">
                        <a:solidFill>
                          <a:srgbClr val="40404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Em andamento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82676894"/>
                  </a:ext>
                </a:extLst>
              </a:tr>
              <a:tr h="144859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EE8036"/>
                          </a:solidFill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PRODUTOS PARA A SAÚDE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8.1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Registro, pós-registro, cadastro ou notificação de produtos para saúde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Prazo de validade do registro de dispositivos médicos - RDC 211/2018</a:t>
                      </a:r>
                      <a:b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Atualização de procedimentos de revalidação de produtos para saúde - RDC 212/2018</a:t>
                      </a:r>
                      <a:b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Notificação de produtos de baixo risco iniciado em </a:t>
                      </a:r>
                      <a:r>
                        <a:rPr lang="pt-BR" sz="1000" b="1" i="0" u="none" strike="noStrike" dirty="0" err="1" smtClean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nov</a:t>
                      </a:r>
                      <a:r>
                        <a:rPr lang="pt-BR" sz="1000" b="1" i="0" u="none" strike="noStrike" dirty="0" smtClean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/2017</a:t>
                      </a:r>
                    </a:p>
                    <a:p>
                      <a:pPr algn="ctr" fontAlgn="ctr"/>
                      <a:r>
                        <a:rPr lang="en-US" sz="1000" b="1" i="0" u="none" strike="noStrike" dirty="0" err="1" smtClean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Processos</a:t>
                      </a:r>
                      <a:r>
                        <a:rPr lang="en-US" sz="1000" b="1" i="0" u="none" strike="noStrike" dirty="0" smtClean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000" b="1" i="0" u="none" strike="noStrike" dirty="0" err="1" smtClean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abertos</a:t>
                      </a:r>
                      <a:r>
                        <a:rPr lang="en-US" sz="1000" b="1" i="0" u="none" strike="noStrike" dirty="0" smtClean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000" b="1" i="0" u="none" strike="noStrike" dirty="0" err="1" smtClean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em</a:t>
                      </a:r>
                      <a:r>
                        <a:rPr lang="en-US" sz="1000" b="1" i="0" u="none" strike="noStrike" dirty="0" smtClean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 2017, 2018</a:t>
                      </a:r>
                      <a:endParaRPr lang="pt-BR" sz="1000" b="1" i="0" u="none" strike="noStrike" dirty="0">
                        <a:solidFill>
                          <a:srgbClr val="40404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Em andamento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14364326"/>
                  </a:ext>
                </a:extLst>
              </a:tr>
              <a:tr h="104155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EE8036"/>
                          </a:solidFill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PRODUTOS PARA A SAÚDE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8.2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Reprocessamento de produtos para a saúde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Em fase de consolidação de CP desde dez/2016</a:t>
                      </a:r>
                      <a:b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Tema andará em conjunto com de processamento de produtos de saúde em </a:t>
                      </a:r>
                      <a:r>
                        <a:rPr lang="pt-BR" sz="1000" b="1" i="0" u="none" strike="noStrike" dirty="0" smtClean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SS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dirty="0" err="1" smtClean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Processos</a:t>
                      </a:r>
                      <a:r>
                        <a:rPr lang="en-US" sz="1000" b="1" i="0" u="none" strike="noStrike" dirty="0" smtClean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000" b="1" i="0" u="none" strike="noStrike" dirty="0" err="1" smtClean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abertos</a:t>
                      </a:r>
                      <a:r>
                        <a:rPr lang="en-US" sz="1000" b="1" i="0" u="none" strike="noStrike" dirty="0" smtClean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000" b="1" i="0" u="none" strike="noStrike" dirty="0" err="1" smtClean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em</a:t>
                      </a:r>
                      <a:r>
                        <a:rPr lang="en-US" sz="1000" b="1" i="0" u="none" strike="noStrike" dirty="0" smtClean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 2014</a:t>
                      </a:r>
                      <a:endParaRPr lang="pt-BR" sz="1000" b="1" i="0" u="none" strike="noStrike" dirty="0" smtClean="0">
                        <a:solidFill>
                          <a:srgbClr val="40404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Em andamento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33436293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16FAD82-8E7C-4EED-A6EA-274631EB27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60758" y="2307968"/>
            <a:ext cx="577370" cy="57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2399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88">
            <a:extLst>
              <a:ext uri="{FF2B5EF4-FFF2-40B4-BE49-F238E27FC236}">
                <a16:creationId xmlns="" xmlns:a16="http://schemas.microsoft.com/office/drawing/2014/main" id="{F5A0F114-857F-4546-9697-31787D3B9C89}"/>
              </a:ext>
            </a:extLst>
          </p:cNvPr>
          <p:cNvSpPr/>
          <p:nvPr/>
        </p:nvSpPr>
        <p:spPr>
          <a:xfrm>
            <a:off x="0" y="-48126"/>
            <a:ext cx="12192000" cy="91605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4">
            <a:extLst>
              <a:ext uri="{FF2B5EF4-FFF2-40B4-BE49-F238E27FC236}">
                <a16:creationId xmlns="" xmlns:a16="http://schemas.microsoft.com/office/drawing/2014/main" id="{6D7FF848-0C99-489E-9647-EB2164D923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31" b="89870" l="9980" r="89817">
                        <a14:foregroundMark x1="48473" y1="8831" x2="48473" y2="8831"/>
                        <a14:foregroundMark x1="42770" y1="8831" x2="50713" y2="1090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V="1">
            <a:off x="10624301" y="-374174"/>
            <a:ext cx="1627655" cy="1276267"/>
          </a:xfrm>
          <a:prstGeom prst="rect">
            <a:avLst/>
          </a:prstGeom>
        </p:spPr>
      </p:pic>
      <p:sp>
        <p:nvSpPr>
          <p:cNvPr id="4" name="Retângulo de cantos arredondados 27">
            <a:extLst>
              <a:ext uri="{FF2B5EF4-FFF2-40B4-BE49-F238E27FC236}">
                <a16:creationId xmlns="" xmlns:a16="http://schemas.microsoft.com/office/drawing/2014/main" id="{AD83587E-AE2E-4E59-95DB-CD58EC5BF7B0}"/>
              </a:ext>
            </a:extLst>
          </p:cNvPr>
          <p:cNvSpPr/>
          <p:nvPr/>
        </p:nvSpPr>
        <p:spPr>
          <a:xfrm>
            <a:off x="561174" y="33790"/>
            <a:ext cx="11376523" cy="578882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accent1">
                    <a:lumMod val="50000"/>
                  </a:schemeClr>
                </a:solidFill>
                <a:latin typeface="Berlin Sans FB" panose="020E0602020502020306" pitchFamily="34" charset="0"/>
              </a:rPr>
              <a:t>Situação dos temas de </a:t>
            </a:r>
            <a:r>
              <a:rPr lang="pt-BR" sz="2800" dirty="0" smtClean="0">
                <a:solidFill>
                  <a:schemeClr val="accent1">
                    <a:lumMod val="50000"/>
                  </a:schemeClr>
                </a:solidFill>
                <a:latin typeface="Berlin Sans FB" panose="020E0602020502020306" pitchFamily="34" charset="0"/>
              </a:rPr>
              <a:t>alta </a:t>
            </a:r>
            <a:r>
              <a:rPr lang="pt-BR" sz="2800" dirty="0">
                <a:solidFill>
                  <a:schemeClr val="accent1">
                    <a:lumMod val="50000"/>
                  </a:schemeClr>
                </a:solidFill>
                <a:latin typeface="Berlin Sans FB" panose="020E0602020502020306" pitchFamily="34" charset="0"/>
              </a:rPr>
              <a:t>urgência e relevância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39ABBB58-1332-47B2-8E8C-EB86E29DF9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319913"/>
              </p:ext>
            </p:extLst>
          </p:nvPr>
        </p:nvGraphicFramePr>
        <p:xfrm>
          <a:off x="561173" y="1228141"/>
          <a:ext cx="11165604" cy="5284953"/>
        </p:xfrm>
        <a:graphic>
          <a:graphicData uri="http://schemas.openxmlformats.org/drawingml/2006/table">
            <a:tbl>
              <a:tblPr/>
              <a:tblGrid>
                <a:gridCol w="659386">
                  <a:extLst>
                    <a:ext uri="{9D8B030D-6E8A-4147-A177-3AD203B41FA5}">
                      <a16:colId xmlns="" xmlns:a16="http://schemas.microsoft.com/office/drawing/2014/main" val="2816717020"/>
                    </a:ext>
                  </a:extLst>
                </a:gridCol>
                <a:gridCol w="1406690">
                  <a:extLst>
                    <a:ext uri="{9D8B030D-6E8A-4147-A177-3AD203B41FA5}">
                      <a16:colId xmlns="" xmlns:a16="http://schemas.microsoft.com/office/drawing/2014/main" val="2541254387"/>
                    </a:ext>
                  </a:extLst>
                </a:gridCol>
                <a:gridCol w="703345">
                  <a:extLst>
                    <a:ext uri="{9D8B030D-6E8A-4147-A177-3AD203B41FA5}">
                      <a16:colId xmlns="" xmlns:a16="http://schemas.microsoft.com/office/drawing/2014/main" val="345463163"/>
                    </a:ext>
                  </a:extLst>
                </a:gridCol>
                <a:gridCol w="3941663">
                  <a:extLst>
                    <a:ext uri="{9D8B030D-6E8A-4147-A177-3AD203B41FA5}">
                      <a16:colId xmlns="" xmlns:a16="http://schemas.microsoft.com/office/drawing/2014/main" val="1785840894"/>
                    </a:ext>
                  </a:extLst>
                </a:gridCol>
                <a:gridCol w="3340890">
                  <a:extLst>
                    <a:ext uri="{9D8B030D-6E8A-4147-A177-3AD203B41FA5}">
                      <a16:colId xmlns="" xmlns:a16="http://schemas.microsoft.com/office/drawing/2014/main" val="2399273654"/>
                    </a:ext>
                  </a:extLst>
                </a:gridCol>
                <a:gridCol w="1113630">
                  <a:extLst>
                    <a:ext uri="{9D8B030D-6E8A-4147-A177-3AD203B41FA5}">
                      <a16:colId xmlns="" xmlns:a16="http://schemas.microsoft.com/office/drawing/2014/main" val="2590700142"/>
                    </a:ext>
                  </a:extLst>
                </a:gridCol>
              </a:tblGrid>
              <a:tr h="43017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nº macro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Macrotema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nº tema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Tema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Observações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Situação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34366849"/>
                  </a:ext>
                </a:extLst>
              </a:tr>
              <a:tr h="14339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EE8036"/>
                          </a:solidFill>
                          <a:effectLst/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SANGUE, TECIDOS, CÉLULAS E ÓRGÃOS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10.4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Produtos de terapias avançadas: terapia celular avançada, engenharia tecidual e terapia gênica à base de células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Pesquisa clínica em terapias celulares em fase de consolidação de CP desde 2018</a:t>
                      </a:r>
                      <a:br>
                        <a:rPr lang="pt-BR" sz="1000" b="1" i="0" u="none" strike="noStrike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pt-BR" sz="1000" b="1" i="0" u="none" strike="noStrike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Registro de terapias avanças em fase de instrução e elaboração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Em andamento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2934822"/>
                  </a:ext>
                </a:extLst>
              </a:tr>
              <a:tr h="77840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EE8036"/>
                          </a:solidFill>
                          <a:effectLst/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LABORATÓRIOS ANALÍTICOS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13.4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Credenciamento de laboratórios analíticos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Em fase inicial desde 2011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Em andamento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94366199"/>
                  </a:ext>
                </a:extLst>
              </a:tr>
              <a:tr h="10856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EE8036"/>
                          </a:solidFill>
                          <a:effectLst/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LABORATÓRIOS ANALÍTICOS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13.1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Requisitos sanitários para amostras e análises laboratoriais de produtos e serviços sob o regime de vigilância sanitária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Guia em desenvolvimento na GELAS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Em andamento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71353590"/>
                  </a:ext>
                </a:extLst>
              </a:tr>
              <a:tr h="77840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EE8036"/>
                          </a:solidFill>
                          <a:effectLst/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SERVIÇOS DE SAÚDE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15.7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Requisitos sanitários para funcionamento de serviços de vacinação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RDC 197/2017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Concluído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19656660"/>
                  </a:ext>
                </a:extLst>
              </a:tr>
              <a:tr h="77840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EE8036"/>
                          </a:solidFill>
                          <a:effectLst/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SERVIÇOS DE SAÚDE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15.8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Requisitos sanitários para prestação de serviços de diálise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Em fase inicial desde fev/2018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 smtClean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</a:rPr>
                        <a:t>Concluído</a:t>
                      </a:r>
                      <a:endParaRPr lang="pt-BR" sz="1000" b="1" i="0" u="none" strike="noStrike" dirty="0">
                        <a:solidFill>
                          <a:srgbClr val="40404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148515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050439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88">
            <a:extLst>
              <a:ext uri="{FF2B5EF4-FFF2-40B4-BE49-F238E27FC236}">
                <a16:creationId xmlns="" xmlns:a16="http://schemas.microsoft.com/office/drawing/2014/main" id="{37B92D98-4CC6-4FBC-B42B-0125904D34B4}"/>
              </a:ext>
            </a:extLst>
          </p:cNvPr>
          <p:cNvSpPr/>
          <p:nvPr/>
        </p:nvSpPr>
        <p:spPr>
          <a:xfrm>
            <a:off x="0" y="-48126"/>
            <a:ext cx="12192000" cy="91605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4">
            <a:extLst>
              <a:ext uri="{FF2B5EF4-FFF2-40B4-BE49-F238E27FC236}">
                <a16:creationId xmlns="" xmlns:a16="http://schemas.microsoft.com/office/drawing/2014/main" id="{140EF5B5-C865-4EBC-9D15-D505DE3C39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31" b="89870" l="9980" r="89817">
                        <a14:foregroundMark x1="48473" y1="8831" x2="48473" y2="8831"/>
                        <a14:foregroundMark x1="42770" y1="8831" x2="50713" y2="1090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V="1">
            <a:off x="10624301" y="-374174"/>
            <a:ext cx="1627655" cy="1276267"/>
          </a:xfrm>
          <a:prstGeom prst="rect">
            <a:avLst/>
          </a:prstGeom>
        </p:spPr>
      </p:pic>
      <p:sp>
        <p:nvSpPr>
          <p:cNvPr id="4" name="Retângulo de cantos arredondados 27">
            <a:extLst>
              <a:ext uri="{FF2B5EF4-FFF2-40B4-BE49-F238E27FC236}">
                <a16:creationId xmlns="" xmlns:a16="http://schemas.microsoft.com/office/drawing/2014/main" id="{6877297C-A209-43A8-B536-8417386782A9}"/>
              </a:ext>
            </a:extLst>
          </p:cNvPr>
          <p:cNvSpPr/>
          <p:nvPr/>
        </p:nvSpPr>
        <p:spPr>
          <a:xfrm>
            <a:off x="561174" y="33790"/>
            <a:ext cx="11376523" cy="578882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accent1">
                    <a:lumMod val="50000"/>
                  </a:schemeClr>
                </a:solidFill>
                <a:latin typeface="Berlin Sans FB" panose="020E0602020502020306" pitchFamily="34" charset="0"/>
              </a:rPr>
              <a:t>Situação dos temas de alta urgência e relevância</a:t>
            </a:r>
          </a:p>
        </p:txBody>
      </p:sp>
      <p:sp>
        <p:nvSpPr>
          <p:cNvPr id="6" name="CaixaDeTexto 29">
            <a:extLst>
              <a:ext uri="{FF2B5EF4-FFF2-40B4-BE49-F238E27FC236}">
                <a16:creationId xmlns="" xmlns:a16="http://schemas.microsoft.com/office/drawing/2014/main" id="{8881B121-1B39-42A4-872C-5DB8D6A98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76171" y="1402416"/>
            <a:ext cx="15848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pt-BR" sz="2800" b="1" dirty="0">
                <a:solidFill>
                  <a:srgbClr val="002060"/>
                </a:solidFill>
                <a:latin typeface="+mn-lt"/>
              </a:rPr>
              <a:t>23 temas</a:t>
            </a:r>
            <a:endParaRPr lang="pt-BR" sz="1400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9026845"/>
              </p:ext>
            </p:extLst>
          </p:nvPr>
        </p:nvGraphicFramePr>
        <p:xfrm>
          <a:off x="354842" y="1402416"/>
          <a:ext cx="9539785" cy="458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3864148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tângulo 42"/>
          <p:cNvSpPr/>
          <p:nvPr/>
        </p:nvSpPr>
        <p:spPr>
          <a:xfrm>
            <a:off x="-30022" y="0"/>
            <a:ext cx="5686683" cy="6858000"/>
          </a:xfrm>
          <a:prstGeom prst="rt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0FF813D8-E43F-4E04-A1D8-3E2CEC8DEF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46294" y="-2347016"/>
            <a:ext cx="21396021" cy="15129457"/>
          </a:xfrm>
          <a:prstGeom prst="rect">
            <a:avLst/>
          </a:prstGeom>
        </p:spPr>
      </p:pic>
      <p:sp>
        <p:nvSpPr>
          <p:cNvPr id="47" name="CaixaDeTexto 6">
            <a:extLst>
              <a:ext uri="{FF2B5EF4-FFF2-40B4-BE49-F238E27FC236}">
                <a16:creationId xmlns="" xmlns:a16="http://schemas.microsoft.com/office/drawing/2014/main" id="{528095D2-D864-451B-BFE4-0E18CFED97F3}"/>
              </a:ext>
            </a:extLst>
          </p:cNvPr>
          <p:cNvSpPr txBox="1"/>
          <p:nvPr/>
        </p:nvSpPr>
        <p:spPr>
          <a:xfrm>
            <a:off x="4663584" y="1709125"/>
            <a:ext cx="63343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err="1">
                <a:solidFill>
                  <a:srgbClr val="ED7D31">
                    <a:lumMod val="75000"/>
                  </a:srgbClr>
                </a:solidFill>
                <a:latin typeface="Berlin Sans FB" panose="020E0602020502020306" pitchFamily="34" charset="0"/>
              </a:rPr>
              <a:t>Planejamento</a:t>
            </a:r>
            <a:r>
              <a:rPr lang="en-US" sz="6000" dirty="0">
                <a:solidFill>
                  <a:srgbClr val="ED7D31">
                    <a:lumMod val="75000"/>
                  </a:srgbClr>
                </a:solidFill>
                <a:latin typeface="Berlin Sans FB" panose="020E0602020502020306" pitchFamily="34" charset="0"/>
              </a:rPr>
              <a:t> dos </a:t>
            </a:r>
            <a:r>
              <a:rPr lang="en-US" sz="6000" dirty="0" err="1">
                <a:solidFill>
                  <a:srgbClr val="ED7D31">
                    <a:lumMod val="75000"/>
                  </a:srgbClr>
                </a:solidFill>
                <a:latin typeface="Berlin Sans FB" panose="020E0602020502020306" pitchFamily="34" charset="0"/>
              </a:rPr>
              <a:t>temas</a:t>
            </a:r>
            <a:endParaRPr kumimoji="0" lang="pt-BR" sz="60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B9337CC-8629-40E4-84DD-A40EF878F7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160" y="-1662602"/>
            <a:ext cx="7119528" cy="503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40065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Imagem 45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34" b="96677" l="9959" r="896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2132"/>
          <a:stretch/>
        </p:blipFill>
        <p:spPr>
          <a:xfrm>
            <a:off x="3882807" y="1762017"/>
            <a:ext cx="3791175" cy="5095983"/>
          </a:xfrm>
          <a:prstGeom prst="rect">
            <a:avLst/>
          </a:prstGeom>
        </p:spPr>
      </p:pic>
      <p:sp>
        <p:nvSpPr>
          <p:cNvPr id="55" name="Retângulo 54"/>
          <p:cNvSpPr/>
          <p:nvPr/>
        </p:nvSpPr>
        <p:spPr>
          <a:xfrm>
            <a:off x="0" y="0"/>
            <a:ext cx="12192000" cy="1648636"/>
          </a:xfrm>
          <a:prstGeom prst="rect">
            <a:avLst/>
          </a:prstGeom>
          <a:solidFill>
            <a:srgbClr val="EAB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6" name="Espaço Reservado para Conteúdo 3"/>
          <p:cNvGraphicFramePr>
            <a:graphicFrameLocks noGrp="1"/>
          </p:cNvGraphicFramePr>
          <p:nvPr>
            <p:ph idx="1"/>
            <p:extLst/>
          </p:nvPr>
        </p:nvGraphicFramePr>
        <p:xfrm>
          <a:off x="1927406" y="2187111"/>
          <a:ext cx="7958877" cy="2612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0" name="Grupo 9"/>
          <p:cNvGrpSpPr/>
          <p:nvPr/>
        </p:nvGrpSpPr>
        <p:grpSpPr>
          <a:xfrm>
            <a:off x="7038144" y="4022743"/>
            <a:ext cx="2706736" cy="353029"/>
            <a:chOff x="3874137" y="1238198"/>
            <a:chExt cx="2318885" cy="353029"/>
          </a:xfrm>
        </p:grpSpPr>
        <p:sp>
          <p:nvSpPr>
            <p:cNvPr id="11" name="CaixaDeTexto 10"/>
            <p:cNvSpPr txBox="1"/>
            <p:nvPr/>
          </p:nvSpPr>
          <p:spPr>
            <a:xfrm>
              <a:off x="3881493" y="1261926"/>
              <a:ext cx="2311529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400" b="1" dirty="0">
                  <a:solidFill>
                    <a:srgbClr val="EAB200"/>
                  </a:solidFill>
                  <a:latin typeface="Bell Gothic Std Black" panose="020B0806020202040204" pitchFamily="34" charset="0"/>
                </a:rPr>
                <a:t>Desenvolvimento dos temas</a:t>
              </a:r>
            </a:p>
          </p:txBody>
        </p:sp>
        <p:sp>
          <p:nvSpPr>
            <p:cNvPr id="12" name="Elipse 11"/>
            <p:cNvSpPr/>
            <p:nvPr/>
          </p:nvSpPr>
          <p:spPr>
            <a:xfrm>
              <a:off x="3874137" y="1238198"/>
              <a:ext cx="274331" cy="353029"/>
            </a:xfrm>
            <a:prstGeom prst="ellipse">
              <a:avLst/>
            </a:prstGeom>
            <a:solidFill>
              <a:srgbClr val="EAB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b="1" dirty="0">
                  <a:latin typeface="Bell Gothic Std Black" panose="020B0806020202040204" pitchFamily="34" charset="0"/>
                </a:rPr>
                <a:t>5</a:t>
              </a: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2002409" y="4097833"/>
            <a:ext cx="2776162" cy="307777"/>
            <a:chOff x="2329642" y="651412"/>
            <a:chExt cx="2977975" cy="307777"/>
          </a:xfrm>
        </p:grpSpPr>
        <p:sp>
          <p:nvSpPr>
            <p:cNvPr id="17" name="CaixaDeTexto 16"/>
            <p:cNvSpPr txBox="1"/>
            <p:nvPr/>
          </p:nvSpPr>
          <p:spPr>
            <a:xfrm>
              <a:off x="2329642" y="651412"/>
              <a:ext cx="2705326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400" b="1" dirty="0">
                  <a:solidFill>
                    <a:srgbClr val="009644"/>
                  </a:solidFill>
                  <a:latin typeface="Bell Gothic Std Black" panose="020B0806020202040204" pitchFamily="34" charset="0"/>
                </a:rPr>
                <a:t>Acompanhamento dos temas</a:t>
              </a:r>
            </a:p>
          </p:txBody>
        </p:sp>
        <p:sp>
          <p:nvSpPr>
            <p:cNvPr id="18" name="Elipse 17"/>
            <p:cNvSpPr/>
            <p:nvPr/>
          </p:nvSpPr>
          <p:spPr>
            <a:xfrm>
              <a:off x="4964143" y="651412"/>
              <a:ext cx="343474" cy="307777"/>
            </a:xfrm>
            <a:prstGeom prst="ellipse">
              <a:avLst/>
            </a:prstGeom>
            <a:solidFill>
              <a:srgbClr val="0096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b="1" dirty="0">
                  <a:solidFill>
                    <a:schemeClr val="bg1"/>
                  </a:solidFill>
                  <a:latin typeface="Bell Gothic Std Black" panose="020B0806020202040204" pitchFamily="34" charset="0"/>
                </a:rPr>
                <a:t>6</a:t>
              </a:r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2318605" y="2533601"/>
            <a:ext cx="2412195" cy="738664"/>
            <a:chOff x="4503858" y="621182"/>
            <a:chExt cx="2143080" cy="738664"/>
          </a:xfrm>
        </p:grpSpPr>
        <p:sp>
          <p:nvSpPr>
            <p:cNvPr id="20" name="CaixaDeTexto 19"/>
            <p:cNvSpPr txBox="1"/>
            <p:nvPr/>
          </p:nvSpPr>
          <p:spPr>
            <a:xfrm>
              <a:off x="4503858" y="621182"/>
              <a:ext cx="1880608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400" b="1" dirty="0">
                  <a:solidFill>
                    <a:srgbClr val="921A84"/>
                  </a:solidFill>
                  <a:latin typeface="Bell Gothic Std Black" panose="020B0806020202040204" pitchFamily="34" charset="0"/>
                </a:rPr>
                <a:t>Atualização do planejamento regulatório dos temas</a:t>
              </a:r>
            </a:p>
          </p:txBody>
        </p:sp>
        <p:sp>
          <p:nvSpPr>
            <p:cNvPr id="21" name="Elipse 20"/>
            <p:cNvSpPr/>
            <p:nvPr/>
          </p:nvSpPr>
          <p:spPr>
            <a:xfrm>
              <a:off x="6322902" y="727378"/>
              <a:ext cx="324036" cy="366628"/>
            </a:xfrm>
            <a:prstGeom prst="ellipse">
              <a:avLst/>
            </a:prstGeom>
            <a:solidFill>
              <a:srgbClr val="921A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200" b="1" dirty="0">
                  <a:solidFill>
                    <a:schemeClr val="bg1"/>
                  </a:solidFill>
                  <a:latin typeface="Bell Gothic Std Black" panose="020B0806020202040204" pitchFamily="34" charset="0"/>
                </a:rPr>
                <a:t>7</a:t>
              </a:r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3098434" y="1930118"/>
            <a:ext cx="2362640" cy="385688"/>
            <a:chOff x="3954955" y="760694"/>
            <a:chExt cx="2362640" cy="385688"/>
          </a:xfrm>
        </p:grpSpPr>
        <p:sp>
          <p:nvSpPr>
            <p:cNvPr id="23" name="CaixaDeTexto 22"/>
            <p:cNvSpPr txBox="1"/>
            <p:nvPr/>
          </p:nvSpPr>
          <p:spPr>
            <a:xfrm>
              <a:off x="3954955" y="769379"/>
              <a:ext cx="2010357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>
                <a:defRPr sz="1400" b="1">
                  <a:solidFill>
                    <a:srgbClr val="921A84"/>
                  </a:solidFill>
                </a:defRPr>
              </a:lvl1pPr>
            </a:lstStyle>
            <a:p>
              <a:r>
                <a:rPr lang="pt-BR" dirty="0">
                  <a:latin typeface="Bell Gothic Std Black" panose="020B0806020202040204" pitchFamily="34" charset="0"/>
                </a:rPr>
                <a:t>Revisão de prioridades</a:t>
              </a:r>
            </a:p>
          </p:txBody>
        </p:sp>
        <p:sp>
          <p:nvSpPr>
            <p:cNvPr id="24" name="Elipse 23"/>
            <p:cNvSpPr/>
            <p:nvPr/>
          </p:nvSpPr>
          <p:spPr>
            <a:xfrm>
              <a:off x="5972017" y="760694"/>
              <a:ext cx="345578" cy="385688"/>
            </a:xfrm>
            <a:prstGeom prst="ellipse">
              <a:avLst/>
            </a:prstGeom>
            <a:solidFill>
              <a:srgbClr val="921A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b="1" dirty="0">
                  <a:solidFill>
                    <a:schemeClr val="bg1"/>
                  </a:solidFill>
                  <a:latin typeface="Bell Gothic Std Black" panose="020B0806020202040204" pitchFamily="34" charset="0"/>
                </a:rPr>
                <a:t>8</a:t>
              </a:r>
            </a:p>
          </p:txBody>
        </p:sp>
      </p:grpSp>
      <p:grpSp>
        <p:nvGrpSpPr>
          <p:cNvPr id="25" name="Grupo 24"/>
          <p:cNvGrpSpPr/>
          <p:nvPr/>
        </p:nvGrpSpPr>
        <p:grpSpPr>
          <a:xfrm>
            <a:off x="6622438" y="2157829"/>
            <a:ext cx="2827758" cy="353792"/>
            <a:chOff x="5235540" y="2400914"/>
            <a:chExt cx="3445579" cy="353792"/>
          </a:xfrm>
        </p:grpSpPr>
        <p:sp>
          <p:nvSpPr>
            <p:cNvPr id="26" name="CaixaDeTexto 25"/>
            <p:cNvSpPr txBox="1"/>
            <p:nvPr/>
          </p:nvSpPr>
          <p:spPr>
            <a:xfrm>
              <a:off x="5642199" y="2446929"/>
              <a:ext cx="303892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pt-BR" sz="1400" b="1" dirty="0">
                  <a:solidFill>
                    <a:schemeClr val="accent1">
                      <a:lumMod val="50000"/>
                    </a:schemeClr>
                  </a:solidFill>
                  <a:latin typeface="Bell Gothic Std Black" panose="020B0806020202040204" pitchFamily="34" charset="0"/>
                </a:rPr>
                <a:t>Diálogos Internos e Setoriais</a:t>
              </a:r>
            </a:p>
          </p:txBody>
        </p:sp>
        <p:sp>
          <p:nvSpPr>
            <p:cNvPr id="27" name="Elipse 26"/>
            <p:cNvSpPr/>
            <p:nvPr/>
          </p:nvSpPr>
          <p:spPr>
            <a:xfrm>
              <a:off x="5235540" y="2400914"/>
              <a:ext cx="390898" cy="33753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b="1" dirty="0">
                  <a:latin typeface="Bell Gothic Std Black" panose="020B0806020202040204" pitchFamily="34" charset="0"/>
                </a:rPr>
                <a:t>2</a:t>
              </a:r>
            </a:p>
          </p:txBody>
        </p:sp>
      </p:grpSp>
      <p:grpSp>
        <p:nvGrpSpPr>
          <p:cNvPr id="28" name="Grupo 27"/>
          <p:cNvGrpSpPr/>
          <p:nvPr/>
        </p:nvGrpSpPr>
        <p:grpSpPr>
          <a:xfrm>
            <a:off x="7024996" y="2588886"/>
            <a:ext cx="3228895" cy="345350"/>
            <a:chOff x="4672129" y="3088798"/>
            <a:chExt cx="3464474" cy="345350"/>
          </a:xfrm>
        </p:grpSpPr>
        <p:sp>
          <p:nvSpPr>
            <p:cNvPr id="29" name="CaixaDeTexto 28"/>
            <p:cNvSpPr txBox="1"/>
            <p:nvPr/>
          </p:nvSpPr>
          <p:spPr>
            <a:xfrm>
              <a:off x="5037128" y="3117031"/>
              <a:ext cx="3099475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400" b="1" dirty="0">
                  <a:solidFill>
                    <a:schemeClr val="accent1">
                      <a:lumMod val="50000"/>
                    </a:schemeClr>
                  </a:solidFill>
                  <a:latin typeface="Bell Gothic Std Black" panose="020B0806020202040204" pitchFamily="34" charset="0"/>
                </a:rPr>
                <a:t>Publicação da Agenda Regulatória</a:t>
              </a:r>
            </a:p>
          </p:txBody>
        </p:sp>
        <p:sp>
          <p:nvSpPr>
            <p:cNvPr id="30" name="Elipse 29"/>
            <p:cNvSpPr/>
            <p:nvPr/>
          </p:nvSpPr>
          <p:spPr>
            <a:xfrm>
              <a:off x="4672129" y="3088798"/>
              <a:ext cx="364999" cy="34535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b="1" dirty="0">
                  <a:latin typeface="Bell Gothic Std Black" panose="020B0806020202040204" pitchFamily="34" charset="0"/>
                </a:rPr>
                <a:t>3</a:t>
              </a:r>
            </a:p>
          </p:txBody>
        </p:sp>
      </p:grpSp>
      <p:grpSp>
        <p:nvGrpSpPr>
          <p:cNvPr id="31" name="Grupo 30"/>
          <p:cNvGrpSpPr/>
          <p:nvPr/>
        </p:nvGrpSpPr>
        <p:grpSpPr>
          <a:xfrm>
            <a:off x="7189711" y="3099486"/>
            <a:ext cx="3022518" cy="523220"/>
            <a:chOff x="4959808" y="3600265"/>
            <a:chExt cx="1938971" cy="523220"/>
          </a:xfrm>
        </p:grpSpPr>
        <p:sp>
          <p:nvSpPr>
            <p:cNvPr id="32" name="CaixaDeTexto 31"/>
            <p:cNvSpPr txBox="1"/>
            <p:nvPr/>
          </p:nvSpPr>
          <p:spPr>
            <a:xfrm>
              <a:off x="4969765" y="3600265"/>
              <a:ext cx="192901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400" b="1" dirty="0">
                  <a:solidFill>
                    <a:schemeClr val="accent1">
                      <a:lumMod val="50000"/>
                    </a:schemeClr>
                  </a:solidFill>
                  <a:latin typeface="Bell Gothic Std Black" panose="020B0806020202040204" pitchFamily="34" charset="0"/>
                </a:rPr>
                <a:t>Planejamento regulatório dos temas (qualificação dos temas)</a:t>
              </a:r>
            </a:p>
          </p:txBody>
        </p:sp>
        <p:sp>
          <p:nvSpPr>
            <p:cNvPr id="33" name="Elipse 32"/>
            <p:cNvSpPr/>
            <p:nvPr/>
          </p:nvSpPr>
          <p:spPr>
            <a:xfrm>
              <a:off x="4959808" y="3617621"/>
              <a:ext cx="204005" cy="34364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b="1" dirty="0">
                  <a:latin typeface="Bell Gothic Std Black" panose="020B0806020202040204" pitchFamily="34" charset="0"/>
                </a:rPr>
                <a:t>4</a:t>
              </a:r>
            </a:p>
          </p:txBody>
        </p:sp>
      </p:grpSp>
      <p:grpSp>
        <p:nvGrpSpPr>
          <p:cNvPr id="34" name="Grupo 33"/>
          <p:cNvGrpSpPr/>
          <p:nvPr/>
        </p:nvGrpSpPr>
        <p:grpSpPr>
          <a:xfrm>
            <a:off x="6095516" y="1835206"/>
            <a:ext cx="2522641" cy="370245"/>
            <a:chOff x="3838065" y="2205503"/>
            <a:chExt cx="2522641" cy="370245"/>
          </a:xfrm>
        </p:grpSpPr>
        <p:sp>
          <p:nvSpPr>
            <p:cNvPr id="35" name="CaixaDeTexto 34"/>
            <p:cNvSpPr txBox="1"/>
            <p:nvPr/>
          </p:nvSpPr>
          <p:spPr>
            <a:xfrm>
              <a:off x="4066281" y="2225029"/>
              <a:ext cx="2294425" cy="3077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400" b="1" dirty="0">
                  <a:solidFill>
                    <a:schemeClr val="accent1">
                      <a:lumMod val="50000"/>
                    </a:schemeClr>
                  </a:solidFill>
                  <a:latin typeface="Bell Gothic Std Black" panose="020B0806020202040204" pitchFamily="34" charset="0"/>
                </a:rPr>
                <a:t>Alinhamento Estratégico</a:t>
              </a:r>
            </a:p>
          </p:txBody>
        </p:sp>
        <p:sp>
          <p:nvSpPr>
            <p:cNvPr id="36" name="Elipse 35"/>
            <p:cNvSpPr/>
            <p:nvPr/>
          </p:nvSpPr>
          <p:spPr>
            <a:xfrm>
              <a:off x="3838065" y="2205503"/>
              <a:ext cx="343222" cy="37024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b="1" dirty="0">
                  <a:latin typeface="Bell Gothic Std Black" panose="020B0806020202040204" pitchFamily="34" charset="0"/>
                </a:rPr>
                <a:t>1</a:t>
              </a:r>
            </a:p>
          </p:txBody>
        </p:sp>
      </p:grpSp>
      <p:pic>
        <p:nvPicPr>
          <p:cNvPr id="47" name="Imagem 21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92039" y="2100218"/>
            <a:ext cx="244165" cy="244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9" name="Agrupar 12"/>
          <p:cNvGrpSpPr>
            <a:grpSpLocks/>
          </p:cNvGrpSpPr>
          <p:nvPr/>
        </p:nvGrpSpPr>
        <p:grpSpPr bwMode="auto">
          <a:xfrm>
            <a:off x="10247708" y="2998811"/>
            <a:ext cx="323844" cy="335708"/>
            <a:chOff x="5461713" y="2706629"/>
            <a:chExt cx="1365750" cy="1365750"/>
          </a:xfrm>
        </p:grpSpPr>
        <p:pic>
          <p:nvPicPr>
            <p:cNvPr id="50" name="Imagem 9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1713" y="2706629"/>
              <a:ext cx="1365750" cy="136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Imagem 17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4083" y="3064255"/>
              <a:ext cx="613192" cy="613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2" name="Retângulo de cantos arredondados 27"/>
          <p:cNvSpPr/>
          <p:nvPr/>
        </p:nvSpPr>
        <p:spPr>
          <a:xfrm>
            <a:off x="2257061" y="162370"/>
            <a:ext cx="7676910" cy="105560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accent1">
                    <a:lumMod val="50000"/>
                  </a:schemeClr>
                </a:solidFill>
                <a:latin typeface="Berlin Sans FB" panose="020E0602020502020306" pitchFamily="34" charset="0"/>
              </a:rPr>
              <a:t>Modelo de gestão e etapas da AR 2017/2020</a:t>
            </a:r>
          </a:p>
          <a:p>
            <a:pPr algn="ctr"/>
            <a:r>
              <a:rPr lang="pt-BR" sz="2800" dirty="0">
                <a:solidFill>
                  <a:schemeClr val="accent1">
                    <a:lumMod val="50000"/>
                  </a:schemeClr>
                </a:solidFill>
                <a:latin typeface="Berlin Sans FB" panose="020E0602020502020306" pitchFamily="34" charset="0"/>
              </a:rPr>
              <a:t>CICLO PDCA</a:t>
            </a:r>
          </a:p>
        </p:txBody>
      </p:sp>
      <p:pic>
        <p:nvPicPr>
          <p:cNvPr id="54" name="Imagem 16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97817" y="4201435"/>
            <a:ext cx="378717" cy="378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Imagem 21"/>
          <p:cNvPicPr>
            <a:picLocks noChangeAspect="1"/>
          </p:cNvPicPr>
          <p:nvPr/>
        </p:nvPicPr>
        <p:blipFill>
          <a:blip r:embed="rId9" cstate="screen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72341" y="1775843"/>
            <a:ext cx="244165" cy="244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Imagem 16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9718" y="4052993"/>
            <a:ext cx="378717" cy="378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Imagem 16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9283" y="2732786"/>
            <a:ext cx="378717" cy="378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Imagem 16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1864" y="1897892"/>
            <a:ext cx="378717" cy="378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7" name="Agrupar 12"/>
          <p:cNvGrpSpPr>
            <a:grpSpLocks/>
          </p:cNvGrpSpPr>
          <p:nvPr/>
        </p:nvGrpSpPr>
        <p:grpSpPr bwMode="auto">
          <a:xfrm>
            <a:off x="9725253" y="3871516"/>
            <a:ext cx="323844" cy="335708"/>
            <a:chOff x="5461713" y="2706629"/>
            <a:chExt cx="1365750" cy="1365750"/>
          </a:xfrm>
        </p:grpSpPr>
        <p:pic>
          <p:nvPicPr>
            <p:cNvPr id="67" name="Imagem 9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1713" y="2706629"/>
              <a:ext cx="1365750" cy="136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" name="Imagem 17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4083" y="3064255"/>
              <a:ext cx="613192" cy="613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9" name="Imagem 68"/>
          <p:cNvPicPr>
            <a:picLocks noChangeAspect="1"/>
          </p:cNvPicPr>
          <p:nvPr/>
        </p:nvPicPr>
        <p:blipFill>
          <a:blip r:embed="rId13" cstate="screen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1768" y="3131934"/>
            <a:ext cx="723259" cy="723259"/>
          </a:xfrm>
          <a:prstGeom prst="rect">
            <a:avLst/>
          </a:prstGeom>
        </p:spPr>
      </p:pic>
      <p:pic>
        <p:nvPicPr>
          <p:cNvPr id="48" name="Imagem 21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6755" y="2484567"/>
            <a:ext cx="244165" cy="244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353516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83D047A2-D2CB-4847-8CED-A79978D25213}"/>
              </a:ext>
            </a:extLst>
          </p:cNvPr>
          <p:cNvGrpSpPr/>
          <p:nvPr/>
        </p:nvGrpSpPr>
        <p:grpSpPr>
          <a:xfrm>
            <a:off x="1896979" y="1967861"/>
            <a:ext cx="4215783" cy="2534565"/>
            <a:chOff x="1891532" y="1574848"/>
            <a:chExt cx="4215783" cy="2534565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CF2A4869-E05B-4D36-8446-0B58D5AB0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73459" y="1574848"/>
              <a:ext cx="2133856" cy="1622933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6AFA7513-2202-4640-9FBA-32D66AF89CC9}"/>
                </a:ext>
              </a:extLst>
            </p:cNvPr>
            <p:cNvGrpSpPr/>
            <p:nvPr/>
          </p:nvGrpSpPr>
          <p:grpSpPr>
            <a:xfrm>
              <a:off x="1891532" y="1669990"/>
              <a:ext cx="3025436" cy="2439423"/>
              <a:chOff x="-417444" y="674066"/>
              <a:chExt cx="2302391" cy="1700220"/>
            </a:xfrm>
          </p:grpSpPr>
          <p:sp>
            <p:nvSpPr>
              <p:cNvPr id="10" name="CaixaDeTexto 36">
                <a:extLst>
                  <a:ext uri="{FF2B5EF4-FFF2-40B4-BE49-F238E27FC236}">
                    <a16:creationId xmlns="" xmlns:a16="http://schemas.microsoft.com/office/drawing/2014/main" id="{42AF7D08-714B-48BF-84AF-38A602DB5F2D}"/>
                  </a:ext>
                </a:extLst>
              </p:cNvPr>
              <p:cNvSpPr txBox="1"/>
              <p:nvPr/>
            </p:nvSpPr>
            <p:spPr>
              <a:xfrm>
                <a:off x="-407719" y="1151563"/>
                <a:ext cx="2292666" cy="12227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3600" b="1" dirty="0">
                    <a:solidFill>
                      <a:schemeClr val="bg2">
                        <a:lumMod val="75000"/>
                      </a:schemeClr>
                    </a:solidFill>
                    <a:latin typeface="Bookman Old Style" panose="02050604050505020204" pitchFamily="18" charset="0"/>
                  </a:rPr>
                  <a:t>Oficinas</a:t>
                </a:r>
              </a:p>
              <a:p>
                <a:r>
                  <a:rPr lang="pt-BR" sz="3600" b="1" dirty="0">
                    <a:solidFill>
                      <a:schemeClr val="bg2">
                        <a:lumMod val="75000"/>
                      </a:schemeClr>
                    </a:solidFill>
                    <a:latin typeface="Bookman Old Style" panose="02050604050505020204" pitchFamily="18" charset="0"/>
                  </a:rPr>
                  <a:t>e Reuniões</a:t>
                </a:r>
              </a:p>
              <a:p>
                <a:endParaRPr lang="pt-BR" sz="3600" dirty="0">
                  <a:solidFill>
                    <a:schemeClr val="bg2">
                      <a:lumMod val="75000"/>
                    </a:schemeClr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11" name="CaixaDeTexto 35">
                <a:extLst>
                  <a:ext uri="{FF2B5EF4-FFF2-40B4-BE49-F238E27FC236}">
                    <a16:creationId xmlns="" xmlns:a16="http://schemas.microsoft.com/office/drawing/2014/main" id="{1CC8246A-7904-4147-BC5A-408BF96E8E30}"/>
                  </a:ext>
                </a:extLst>
              </p:cNvPr>
              <p:cNvSpPr txBox="1"/>
              <p:nvPr/>
            </p:nvSpPr>
            <p:spPr>
              <a:xfrm>
                <a:off x="-417444" y="674066"/>
                <a:ext cx="2166468" cy="579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4800" b="1" dirty="0">
                    <a:solidFill>
                      <a:schemeClr val="bg2">
                        <a:lumMod val="75000"/>
                      </a:schemeClr>
                    </a:solidFill>
                    <a:latin typeface="Bookman Old Style" panose="02050604050505020204" pitchFamily="18" charset="0"/>
                  </a:rPr>
                  <a:t>42h </a:t>
                </a:r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D8FA083B-DE99-40E2-A1AF-C86C916DF3AA}"/>
              </a:ext>
            </a:extLst>
          </p:cNvPr>
          <p:cNvGrpSpPr/>
          <p:nvPr/>
        </p:nvGrpSpPr>
        <p:grpSpPr>
          <a:xfrm>
            <a:off x="5583709" y="1493080"/>
            <a:ext cx="5594444" cy="2374212"/>
            <a:chOff x="5583709" y="2359350"/>
            <a:chExt cx="5594444" cy="2374212"/>
          </a:xfrm>
        </p:grpSpPr>
        <p:grpSp>
          <p:nvGrpSpPr>
            <p:cNvPr id="35" name="Group 34">
              <a:extLst>
                <a:ext uri="{FF2B5EF4-FFF2-40B4-BE49-F238E27FC236}">
                  <a16:creationId xmlns="" xmlns:a16="http://schemas.microsoft.com/office/drawing/2014/main" id="{9858442E-D701-4A20-B3E2-ACFF48C906CD}"/>
                </a:ext>
              </a:extLst>
            </p:cNvPr>
            <p:cNvGrpSpPr/>
            <p:nvPr/>
          </p:nvGrpSpPr>
          <p:grpSpPr>
            <a:xfrm>
              <a:off x="6584279" y="2894307"/>
              <a:ext cx="4593874" cy="1839255"/>
              <a:chOff x="6584279" y="2894307"/>
              <a:chExt cx="4593874" cy="1839255"/>
            </a:xfrm>
          </p:grpSpPr>
          <p:pic>
            <p:nvPicPr>
              <p:cNvPr id="6" name="Picture 5">
                <a:extLst>
                  <a:ext uri="{FF2B5EF4-FFF2-40B4-BE49-F238E27FC236}">
                    <a16:creationId xmlns="" xmlns:a16="http://schemas.microsoft.com/office/drawing/2014/main" id="{656ED40E-5200-4DCB-B03D-8138912153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12290" y="2894307"/>
                <a:ext cx="1765863" cy="1793030"/>
              </a:xfrm>
              <a:prstGeom prst="rect">
                <a:avLst/>
              </a:prstGeom>
            </p:spPr>
          </p:pic>
          <p:sp>
            <p:nvSpPr>
              <p:cNvPr id="34" name="CaixaDeTexto 36">
                <a:extLst>
                  <a:ext uri="{FF2B5EF4-FFF2-40B4-BE49-F238E27FC236}">
                    <a16:creationId xmlns="" xmlns:a16="http://schemas.microsoft.com/office/drawing/2014/main" id="{64AD3977-7E21-4B9B-91B5-2B878C8B66A8}"/>
                  </a:ext>
                </a:extLst>
              </p:cNvPr>
              <p:cNvSpPr txBox="1"/>
              <p:nvPr/>
            </p:nvSpPr>
            <p:spPr>
              <a:xfrm>
                <a:off x="6584279" y="2979236"/>
                <a:ext cx="375907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chemeClr val="bg1">
                        <a:lumMod val="50000"/>
                      </a:schemeClr>
                    </a:solidFill>
                    <a:latin typeface="Bookman Old Style" panose="02050604050505020204" pitchFamily="18" charset="0"/>
                  </a:rPr>
                  <a:t>F</a:t>
                </a:r>
                <a:r>
                  <a:rPr lang="pt-BR" sz="3600" b="1" dirty="0" err="1">
                    <a:solidFill>
                      <a:schemeClr val="bg1">
                        <a:lumMod val="50000"/>
                      </a:schemeClr>
                    </a:solidFill>
                    <a:latin typeface="Bookman Old Style" panose="02050604050505020204" pitchFamily="18" charset="0"/>
                  </a:rPr>
                  <a:t>ichas</a:t>
                </a:r>
                <a:r>
                  <a:rPr lang="pt-BR" sz="3600" b="1" dirty="0">
                    <a:solidFill>
                      <a:schemeClr val="bg1">
                        <a:lumMod val="50000"/>
                      </a:schemeClr>
                    </a:solidFill>
                    <a:latin typeface="Bookman Old Style" panose="02050604050505020204" pitchFamily="18" charset="0"/>
                  </a:rPr>
                  <a:t> preenchidas </a:t>
                </a:r>
              </a:p>
              <a:p>
                <a:r>
                  <a:rPr lang="pt-BR" sz="3600" b="1" dirty="0">
                    <a:solidFill>
                      <a:schemeClr val="bg1">
                        <a:lumMod val="50000"/>
                      </a:schemeClr>
                    </a:solidFill>
                    <a:latin typeface="Bookman Old Style" panose="02050604050505020204" pitchFamily="18" charset="0"/>
                  </a:rPr>
                  <a:t>com tutoria</a:t>
                </a:r>
              </a:p>
            </p:txBody>
          </p:sp>
        </p:grpSp>
        <p:sp>
          <p:nvSpPr>
            <p:cNvPr id="36" name="CaixaDeTexto 36">
              <a:extLst>
                <a:ext uri="{FF2B5EF4-FFF2-40B4-BE49-F238E27FC236}">
                  <a16:creationId xmlns="" xmlns:a16="http://schemas.microsoft.com/office/drawing/2014/main" id="{1AEC5F6C-F918-47FB-8D84-A0CD3AA0232A}"/>
                </a:ext>
              </a:extLst>
            </p:cNvPr>
            <p:cNvSpPr txBox="1"/>
            <p:nvPr/>
          </p:nvSpPr>
          <p:spPr>
            <a:xfrm rot="16200000">
              <a:off x="5037541" y="2905518"/>
              <a:ext cx="229266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7200" b="1" dirty="0">
                  <a:solidFill>
                    <a:schemeClr val="bg1">
                      <a:lumMod val="50000"/>
                    </a:schemeClr>
                  </a:solidFill>
                  <a:latin typeface="Bookman Old Style" panose="02050604050505020204" pitchFamily="18" charset="0"/>
                </a:rPr>
                <a:t>39</a:t>
              </a:r>
              <a:endParaRPr lang="pt-BR" sz="7200" dirty="0">
                <a:solidFill>
                  <a:schemeClr val="bg1">
                    <a:lumMod val="50000"/>
                  </a:schemeClr>
                </a:solidFill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5D547567-0152-47DF-A3CD-383DE4DCDCD6}"/>
              </a:ext>
            </a:extLst>
          </p:cNvPr>
          <p:cNvGrpSpPr/>
          <p:nvPr/>
        </p:nvGrpSpPr>
        <p:grpSpPr>
          <a:xfrm>
            <a:off x="5785882" y="4260362"/>
            <a:ext cx="4844644" cy="2502145"/>
            <a:chOff x="5478235" y="4293358"/>
            <a:chExt cx="4844644" cy="2502145"/>
          </a:xfrm>
        </p:grpSpPr>
        <p:pic>
          <p:nvPicPr>
            <p:cNvPr id="45" name="Picture 44">
              <a:extLst>
                <a:ext uri="{FF2B5EF4-FFF2-40B4-BE49-F238E27FC236}">
                  <a16:creationId xmlns="" xmlns:a16="http://schemas.microsoft.com/office/drawing/2014/main" id="{CBFA9EF3-919D-4420-BFB0-E71FCE1729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grayscl/>
            </a:blip>
            <a:stretch>
              <a:fillRect/>
            </a:stretch>
          </p:blipFill>
          <p:spPr>
            <a:xfrm>
              <a:off x="5478235" y="4293358"/>
              <a:ext cx="2143125" cy="2143125"/>
            </a:xfrm>
            <a:prstGeom prst="rect">
              <a:avLst/>
            </a:prstGeom>
          </p:spPr>
        </p:pic>
        <p:sp>
          <p:nvSpPr>
            <p:cNvPr id="32" name="CaixaDeTexto 36">
              <a:extLst>
                <a:ext uri="{FF2B5EF4-FFF2-40B4-BE49-F238E27FC236}">
                  <a16:creationId xmlns="" xmlns:a16="http://schemas.microsoft.com/office/drawing/2014/main" id="{4C7053D0-AAC4-4BF3-BDDB-BA6A3D48E520}"/>
                </a:ext>
              </a:extLst>
            </p:cNvPr>
            <p:cNvSpPr txBox="1"/>
            <p:nvPr/>
          </p:nvSpPr>
          <p:spPr>
            <a:xfrm>
              <a:off x="6456429" y="4487179"/>
              <a:ext cx="386645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3600" b="1" dirty="0">
                  <a:solidFill>
                    <a:schemeClr val="bg1">
                      <a:lumMod val="50000"/>
                    </a:schemeClr>
                  </a:solidFill>
                  <a:latin typeface="Bookman Old Style" panose="02050604050505020204" pitchFamily="18" charset="0"/>
                </a:rPr>
                <a:t>50 </a:t>
              </a:r>
            </a:p>
            <a:p>
              <a:pPr algn="r"/>
              <a:r>
                <a:rPr lang="en-US" sz="3600" b="1" dirty="0">
                  <a:solidFill>
                    <a:schemeClr val="bg1">
                      <a:lumMod val="50000"/>
                    </a:schemeClr>
                  </a:solidFill>
                  <a:latin typeface="Bookman Old Style" panose="02050604050505020204" pitchFamily="18" charset="0"/>
                </a:rPr>
                <a:t>Á</a:t>
              </a:r>
              <a:r>
                <a:rPr lang="pt-BR" sz="3600" b="1" dirty="0" err="1">
                  <a:solidFill>
                    <a:schemeClr val="bg1">
                      <a:lumMod val="50000"/>
                    </a:schemeClr>
                  </a:solidFill>
                  <a:latin typeface="Bookman Old Style" panose="02050604050505020204" pitchFamily="18" charset="0"/>
                </a:rPr>
                <a:t>reas</a:t>
              </a:r>
              <a:r>
                <a:rPr lang="pt-BR" sz="3600" b="1" dirty="0">
                  <a:solidFill>
                    <a:schemeClr val="bg1">
                      <a:lumMod val="50000"/>
                    </a:schemeClr>
                  </a:solidFill>
                  <a:latin typeface="Bookman Old Style" panose="02050604050505020204" pitchFamily="18" charset="0"/>
                </a:rPr>
                <a:t> capacitadas</a:t>
              </a:r>
            </a:p>
            <a:p>
              <a:pPr algn="r"/>
              <a:endParaRPr lang="pt-BR" sz="3600" dirty="0">
                <a:solidFill>
                  <a:schemeClr val="bg1">
                    <a:lumMod val="50000"/>
                  </a:schemeClr>
                </a:solidFill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E23F1E24-5BCE-4AEF-A8F1-0097D1671141}"/>
              </a:ext>
            </a:extLst>
          </p:cNvPr>
          <p:cNvGrpSpPr/>
          <p:nvPr/>
        </p:nvGrpSpPr>
        <p:grpSpPr>
          <a:xfrm>
            <a:off x="2543334" y="2334597"/>
            <a:ext cx="4030782" cy="4914449"/>
            <a:chOff x="1882424" y="2305351"/>
            <a:chExt cx="4030782" cy="4914449"/>
          </a:xfrm>
        </p:grpSpPr>
        <p:pic>
          <p:nvPicPr>
            <p:cNvPr id="43" name="Picture 42">
              <a:extLst>
                <a:ext uri="{FF2B5EF4-FFF2-40B4-BE49-F238E27FC236}">
                  <a16:creationId xmlns="" xmlns:a16="http://schemas.microsoft.com/office/drawing/2014/main" id="{D187B201-56EE-46E7-938E-884E42FD6E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grayscl/>
            </a:blip>
            <a:stretch>
              <a:fillRect/>
            </a:stretch>
          </p:blipFill>
          <p:spPr>
            <a:xfrm>
              <a:off x="2172728" y="4157776"/>
              <a:ext cx="2505075" cy="1828800"/>
            </a:xfrm>
            <a:prstGeom prst="rect">
              <a:avLst/>
            </a:prstGeom>
          </p:spPr>
        </p:pic>
        <p:grpSp>
          <p:nvGrpSpPr>
            <p:cNvPr id="42" name="Group 41">
              <a:extLst>
                <a:ext uri="{FF2B5EF4-FFF2-40B4-BE49-F238E27FC236}">
                  <a16:creationId xmlns="" xmlns:a16="http://schemas.microsoft.com/office/drawing/2014/main" id="{DF5AC5FA-A3FB-4066-A180-9299FB4DF573}"/>
                </a:ext>
              </a:extLst>
            </p:cNvPr>
            <p:cNvGrpSpPr/>
            <p:nvPr/>
          </p:nvGrpSpPr>
          <p:grpSpPr>
            <a:xfrm>
              <a:off x="1882424" y="2305351"/>
              <a:ext cx="4030782" cy="4914449"/>
              <a:chOff x="394401" y="2770573"/>
              <a:chExt cx="4030782" cy="4914449"/>
            </a:xfrm>
          </p:grpSpPr>
          <p:sp>
            <p:nvSpPr>
              <p:cNvPr id="40" name="CaixaDeTexto 36">
                <a:extLst>
                  <a:ext uri="{FF2B5EF4-FFF2-40B4-BE49-F238E27FC236}">
                    <a16:creationId xmlns="" xmlns:a16="http://schemas.microsoft.com/office/drawing/2014/main" id="{BDFAD1D4-125C-4B6C-A299-15D9B0AB9E7B}"/>
                  </a:ext>
                </a:extLst>
              </p:cNvPr>
              <p:cNvSpPr txBox="1"/>
              <p:nvPr/>
            </p:nvSpPr>
            <p:spPr>
              <a:xfrm>
                <a:off x="558733" y="6484693"/>
                <a:ext cx="386645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3600" b="1" dirty="0">
                    <a:solidFill>
                      <a:schemeClr val="bg1">
                        <a:lumMod val="50000"/>
                      </a:schemeClr>
                    </a:solidFill>
                    <a:latin typeface="Bookman Old Style" panose="02050604050505020204" pitchFamily="18" charset="0"/>
                  </a:rPr>
                  <a:t>da GPROR</a:t>
                </a:r>
              </a:p>
              <a:p>
                <a:endParaRPr lang="pt-BR" sz="3600" dirty="0">
                  <a:solidFill>
                    <a:schemeClr val="bg1">
                      <a:lumMod val="50000"/>
                    </a:schemeClr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41" name="CaixaDeTexto 35">
                <a:extLst>
                  <a:ext uri="{FF2B5EF4-FFF2-40B4-BE49-F238E27FC236}">
                    <a16:creationId xmlns="" xmlns:a16="http://schemas.microsoft.com/office/drawing/2014/main" id="{80B82E28-9D63-4254-894F-CB4E756D11E7}"/>
                  </a:ext>
                </a:extLst>
              </p:cNvPr>
              <p:cNvSpPr txBox="1"/>
              <p:nvPr/>
            </p:nvSpPr>
            <p:spPr>
              <a:xfrm rot="16200000">
                <a:off x="-613514" y="3778488"/>
                <a:ext cx="284682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4800" b="1" dirty="0">
                    <a:solidFill>
                      <a:schemeClr val="bg2">
                        <a:lumMod val="75000"/>
                      </a:schemeClr>
                    </a:solidFill>
                    <a:latin typeface="Bookman Old Style" panose="02050604050505020204" pitchFamily="18" charset="0"/>
                  </a:rPr>
                  <a:t>12 </a:t>
                </a:r>
              </a:p>
            </p:txBody>
          </p:sp>
        </p:grpSp>
      </p:grp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420F73D8-F8DB-4498-8F2B-F9CAEC533BE3}"/>
              </a:ext>
            </a:extLst>
          </p:cNvPr>
          <p:cNvGrpSpPr/>
          <p:nvPr/>
        </p:nvGrpSpPr>
        <p:grpSpPr>
          <a:xfrm>
            <a:off x="6061050" y="-37942"/>
            <a:ext cx="6051869" cy="2361441"/>
            <a:chOff x="6330386" y="41276"/>
            <a:chExt cx="6051869" cy="2361441"/>
          </a:xfrm>
        </p:grpSpPr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A8B1B78B-DFF4-400C-A711-A69C09111B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30386" y="41276"/>
              <a:ext cx="2511087" cy="2193227"/>
            </a:xfrm>
            <a:prstGeom prst="rect">
              <a:avLst/>
            </a:prstGeom>
          </p:spPr>
        </p:pic>
        <p:sp>
          <p:nvSpPr>
            <p:cNvPr id="38" name="CaixaDeTexto 36">
              <a:extLst>
                <a:ext uri="{FF2B5EF4-FFF2-40B4-BE49-F238E27FC236}">
                  <a16:creationId xmlns="" xmlns:a16="http://schemas.microsoft.com/office/drawing/2014/main" id="{F2D4731B-3447-4763-897F-4C98E15DF0F7}"/>
                </a:ext>
              </a:extLst>
            </p:cNvPr>
            <p:cNvSpPr txBox="1"/>
            <p:nvPr/>
          </p:nvSpPr>
          <p:spPr>
            <a:xfrm>
              <a:off x="7172468" y="1015127"/>
              <a:ext cx="22926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200" b="1">
                  <a:solidFill>
                    <a:schemeClr val="bg1">
                      <a:lumMod val="50000"/>
                    </a:schemeClr>
                  </a:solidFill>
                  <a:latin typeface="Bookman Old Style" panose="02050604050505020204" pitchFamily="18" charset="0"/>
                </a:rPr>
                <a:t>89</a:t>
              </a:r>
              <a:endParaRPr lang="pt-BR" sz="3200" dirty="0">
                <a:solidFill>
                  <a:schemeClr val="bg1">
                    <a:lumMod val="50000"/>
                  </a:schemeClr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46" name="CaixaDeTexto 36">
              <a:extLst>
                <a:ext uri="{FF2B5EF4-FFF2-40B4-BE49-F238E27FC236}">
                  <a16:creationId xmlns="" xmlns:a16="http://schemas.microsoft.com/office/drawing/2014/main" id="{FBCD7C55-0A8B-4715-92D6-83455BC06CC1}"/>
                </a:ext>
              </a:extLst>
            </p:cNvPr>
            <p:cNvSpPr txBox="1"/>
            <p:nvPr/>
          </p:nvSpPr>
          <p:spPr>
            <a:xfrm>
              <a:off x="8515805" y="648391"/>
              <a:ext cx="386645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600" b="1" dirty="0">
                  <a:solidFill>
                    <a:schemeClr val="bg1">
                      <a:lumMod val="50000"/>
                    </a:schemeClr>
                  </a:solidFill>
                  <a:latin typeface="Bookman Old Style" panose="02050604050505020204" pitchFamily="18" charset="0"/>
                </a:rPr>
                <a:t>Servidores capacitados</a:t>
              </a:r>
            </a:p>
            <a:p>
              <a:endParaRPr lang="pt-BR" sz="3600" dirty="0">
                <a:solidFill>
                  <a:schemeClr val="bg1">
                    <a:lumMod val="50000"/>
                  </a:schemeClr>
                </a:solidFill>
                <a:latin typeface="Bookman Old Style" panose="02050604050505020204" pitchFamily="18" charset="0"/>
              </a:endParaRPr>
            </a:p>
          </p:txBody>
        </p:sp>
      </p:grpSp>
      <p:sp>
        <p:nvSpPr>
          <p:cNvPr id="31" name="CaixaDeTexto 6">
            <a:extLst>
              <a:ext uri="{FF2B5EF4-FFF2-40B4-BE49-F238E27FC236}">
                <a16:creationId xmlns="" xmlns:a16="http://schemas.microsoft.com/office/drawing/2014/main" id="{528095D2-D864-451B-BFE4-0E18CFED97F3}"/>
              </a:ext>
            </a:extLst>
          </p:cNvPr>
          <p:cNvSpPr txBox="1"/>
          <p:nvPr/>
        </p:nvSpPr>
        <p:spPr>
          <a:xfrm rot="16200000">
            <a:off x="-2336547" y="2313237"/>
            <a:ext cx="63343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err="1">
                <a:solidFill>
                  <a:srgbClr val="ED7D31">
                    <a:lumMod val="75000"/>
                  </a:srgbClr>
                </a:solidFill>
                <a:latin typeface="Berlin Sans FB" panose="020E0602020502020306" pitchFamily="34" charset="0"/>
              </a:rPr>
              <a:t>Planejamento</a:t>
            </a:r>
            <a:r>
              <a:rPr lang="en-US" sz="6000" dirty="0">
                <a:solidFill>
                  <a:srgbClr val="ED7D31">
                    <a:lumMod val="75000"/>
                  </a:srgbClr>
                </a:solidFill>
                <a:latin typeface="Berlin Sans FB" panose="020E0602020502020306" pitchFamily="34" charset="0"/>
              </a:rPr>
              <a:t> dos </a:t>
            </a:r>
            <a:r>
              <a:rPr lang="en-US" sz="6000" dirty="0" err="1">
                <a:solidFill>
                  <a:srgbClr val="ED7D31">
                    <a:lumMod val="75000"/>
                  </a:srgbClr>
                </a:solidFill>
                <a:latin typeface="Berlin Sans FB" panose="020E0602020502020306" pitchFamily="34" charset="0"/>
              </a:rPr>
              <a:t>temas</a:t>
            </a:r>
            <a:endParaRPr kumimoji="0" lang="pt-BR" sz="60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569C85A1-419F-4A9E-8A84-907A2A6F1AD7}"/>
              </a:ext>
            </a:extLst>
          </p:cNvPr>
          <p:cNvGrpSpPr/>
          <p:nvPr/>
        </p:nvGrpSpPr>
        <p:grpSpPr>
          <a:xfrm>
            <a:off x="1843400" y="-611997"/>
            <a:ext cx="4603493" cy="2851452"/>
            <a:chOff x="5464151" y="624686"/>
            <a:chExt cx="4603493" cy="2851452"/>
          </a:xfrm>
        </p:grpSpPr>
        <p:pic>
          <p:nvPicPr>
            <p:cNvPr id="29" name="Picture 28">
              <a:extLst>
                <a:ext uri="{FF2B5EF4-FFF2-40B4-BE49-F238E27FC236}">
                  <a16:creationId xmlns="" xmlns:a16="http://schemas.microsoft.com/office/drawing/2014/main" id="{B0BB72C7-3727-4DFC-A915-436967E45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969226" y="1753896"/>
              <a:ext cx="1206617" cy="1222494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="" xmlns:a16="http://schemas.microsoft.com/office/drawing/2014/main" id="{81FD31AB-63DD-486A-9078-0335163C9E16}"/>
                </a:ext>
              </a:extLst>
            </p:cNvPr>
            <p:cNvGrpSpPr/>
            <p:nvPr/>
          </p:nvGrpSpPr>
          <p:grpSpPr>
            <a:xfrm>
              <a:off x="5464151" y="624686"/>
              <a:ext cx="4603493" cy="2851452"/>
              <a:chOff x="-731623" y="-131405"/>
              <a:chExt cx="4603493" cy="2851452"/>
            </a:xfrm>
          </p:grpSpPr>
          <p:sp>
            <p:nvSpPr>
              <p:cNvPr id="26" name="CaixaDeTexto 36">
                <a:extLst>
                  <a:ext uri="{FF2B5EF4-FFF2-40B4-BE49-F238E27FC236}">
                    <a16:creationId xmlns="" xmlns:a16="http://schemas.microsoft.com/office/drawing/2014/main" id="{C3DD5F4F-2516-482C-9949-ABA427F95D67}"/>
                  </a:ext>
                </a:extLst>
              </p:cNvPr>
              <p:cNvSpPr txBox="1"/>
              <p:nvPr/>
            </p:nvSpPr>
            <p:spPr>
              <a:xfrm>
                <a:off x="-731623" y="965721"/>
                <a:ext cx="3195188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3600" b="1" dirty="0">
                    <a:solidFill>
                      <a:schemeClr val="bg1">
                        <a:lumMod val="50000"/>
                      </a:schemeClr>
                    </a:solidFill>
                    <a:latin typeface="Bookman Old Style" panose="02050604050505020204" pitchFamily="18" charset="0"/>
                  </a:rPr>
                  <a:t>Teste de viabilidade</a:t>
                </a:r>
              </a:p>
              <a:p>
                <a:endParaRPr lang="pt-BR" sz="3600" dirty="0">
                  <a:solidFill>
                    <a:schemeClr val="bg1">
                      <a:lumMod val="50000"/>
                    </a:schemeClr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28" name="CaixaDeTexto 36">
                <a:extLst>
                  <a:ext uri="{FF2B5EF4-FFF2-40B4-BE49-F238E27FC236}">
                    <a16:creationId xmlns="" xmlns:a16="http://schemas.microsoft.com/office/drawing/2014/main" id="{621D15C2-8D30-4D21-8015-7D152CCFB422}"/>
                  </a:ext>
                </a:extLst>
              </p:cNvPr>
              <p:cNvSpPr txBox="1"/>
              <p:nvPr/>
            </p:nvSpPr>
            <p:spPr>
              <a:xfrm rot="16200000">
                <a:off x="2125373" y="414763"/>
                <a:ext cx="229266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7200" b="1" dirty="0">
                    <a:solidFill>
                      <a:schemeClr val="bg1">
                        <a:lumMod val="50000"/>
                      </a:schemeClr>
                    </a:solidFill>
                    <a:latin typeface="Bookman Old Style" panose="02050604050505020204" pitchFamily="18" charset="0"/>
                  </a:rPr>
                  <a:t>8h</a:t>
                </a:r>
                <a:endParaRPr lang="pt-BR" sz="7200" dirty="0">
                  <a:solidFill>
                    <a:schemeClr val="bg1">
                      <a:lumMod val="50000"/>
                    </a:schemeClr>
                  </a:solidFill>
                  <a:latin typeface="Bookman Old Style" panose="020506040505050202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5207483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88">
            <a:extLst>
              <a:ext uri="{FF2B5EF4-FFF2-40B4-BE49-F238E27FC236}">
                <a16:creationId xmlns="" xmlns:a16="http://schemas.microsoft.com/office/drawing/2014/main" id="{51D0A249-56BC-4524-9A2D-C993B3E29597}"/>
              </a:ext>
            </a:extLst>
          </p:cNvPr>
          <p:cNvSpPr/>
          <p:nvPr/>
        </p:nvSpPr>
        <p:spPr>
          <a:xfrm>
            <a:off x="0" y="-48126"/>
            <a:ext cx="12192000" cy="81012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4">
            <a:extLst>
              <a:ext uri="{FF2B5EF4-FFF2-40B4-BE49-F238E27FC236}">
                <a16:creationId xmlns="" xmlns:a16="http://schemas.microsoft.com/office/drawing/2014/main" id="{F4D66E04-8F56-4E4B-B446-8B26D5FE2B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31" b="89870" l="9980" r="89817">
                        <a14:foregroundMark x1="48473" y1="8831" x2="48473" y2="8831"/>
                        <a14:foregroundMark x1="42770" y1="8831" x2="50713" y2="1090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V="1">
            <a:off x="2804276" y="-478949"/>
            <a:ext cx="1627655" cy="1276267"/>
          </a:xfrm>
          <a:prstGeom prst="rect">
            <a:avLst/>
          </a:prstGeom>
        </p:spPr>
      </p:pic>
      <p:sp>
        <p:nvSpPr>
          <p:cNvPr id="4" name="Retângulo de cantos arredondados 27">
            <a:extLst>
              <a:ext uri="{FF2B5EF4-FFF2-40B4-BE49-F238E27FC236}">
                <a16:creationId xmlns="" xmlns:a16="http://schemas.microsoft.com/office/drawing/2014/main" id="{0530F804-BB72-4C52-A389-6551A9D61267}"/>
              </a:ext>
            </a:extLst>
          </p:cNvPr>
          <p:cNvSpPr/>
          <p:nvPr/>
        </p:nvSpPr>
        <p:spPr>
          <a:xfrm>
            <a:off x="437349" y="0"/>
            <a:ext cx="11376523" cy="71508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solidFill>
                  <a:schemeClr val="accent1">
                    <a:lumMod val="50000"/>
                  </a:schemeClr>
                </a:solidFill>
                <a:latin typeface="Berlin Sans FB" panose="020E0602020502020306" pitchFamily="34" charset="0"/>
              </a:rPr>
              <a:t>Destaques das oficinas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A0ED6FC-E05A-4DE8-BF36-FC3627A8257C}"/>
              </a:ext>
            </a:extLst>
          </p:cNvPr>
          <p:cNvSpPr/>
          <p:nvPr/>
        </p:nvSpPr>
        <p:spPr>
          <a:xfrm>
            <a:off x="-222748" y="2784900"/>
            <a:ext cx="284212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pt-BR" sz="2800" dirty="0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Integração entre áreas e com a GPROR/GGREG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D9B5341-16C6-4D06-9D60-4E1886623092}"/>
              </a:ext>
            </a:extLst>
          </p:cNvPr>
          <p:cNvSpPr/>
          <p:nvPr/>
        </p:nvSpPr>
        <p:spPr>
          <a:xfrm>
            <a:off x="704048" y="5398734"/>
            <a:ext cx="1137652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pt-BR" sz="2800" dirty="0" smtClean="0">
                <a:solidFill>
                  <a:srgbClr val="D60047"/>
                </a:solidFill>
              </a:rPr>
              <a:t>Fase atual: </a:t>
            </a:r>
            <a:endParaRPr lang="pt-BR" sz="2800" dirty="0">
              <a:solidFill>
                <a:srgbClr val="D60047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002060"/>
                </a:solidFill>
              </a:rPr>
              <a:t>recebimento de fichas das AT, 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002060"/>
                </a:solidFill>
              </a:rPr>
              <a:t>validação das fichas pela GPROR.</a:t>
            </a:r>
          </a:p>
          <a:p>
            <a:pPr algn="just"/>
            <a:endParaRPr lang="pt-BR" sz="3200" dirty="0">
              <a:solidFill>
                <a:srgbClr val="002060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" y="809624"/>
            <a:ext cx="1885950" cy="2052357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2350" y="771524"/>
            <a:ext cx="1885950" cy="205235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5525" y="761999"/>
            <a:ext cx="1885950" cy="2052357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2581275" y="2777520"/>
            <a:ext cx="37433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pt-BR" sz="2800" dirty="0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Estímulo ao planejamento de temas </a:t>
            </a:r>
          </a:p>
          <a:p>
            <a:pPr lvl="1" algn="ctr"/>
            <a:r>
              <a:rPr lang="pt-BR" sz="2800" dirty="0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(possibilidades inclusive de arquivamentos)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9058274" y="2728466"/>
            <a:ext cx="332422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pt-BR" sz="2800" dirty="0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Acesso a  informações qualitativas dos temas e  processos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2275" y="781049"/>
            <a:ext cx="1885950" cy="2052357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5962649" y="2785616"/>
            <a:ext cx="33242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pt-BR" sz="2800" dirty="0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Validação de informações de processos</a:t>
            </a: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419725"/>
            <a:ext cx="1133475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71842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6" grpId="0"/>
      <p:bldP spid="11" grpId="0"/>
      <p:bldP spid="12" grpId="0"/>
      <p:bldP spid="1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27">
            <a:extLst>
              <a:ext uri="{FF2B5EF4-FFF2-40B4-BE49-F238E27FC236}">
                <a16:creationId xmlns="" xmlns:a16="http://schemas.microsoft.com/office/drawing/2014/main" id="{0530F804-BB72-4C52-A389-6551A9D61267}"/>
              </a:ext>
            </a:extLst>
          </p:cNvPr>
          <p:cNvSpPr/>
          <p:nvPr/>
        </p:nvSpPr>
        <p:spPr>
          <a:xfrm>
            <a:off x="460375" y="161250"/>
            <a:ext cx="11376523" cy="919401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 smtClean="0">
                <a:solidFill>
                  <a:schemeClr val="accent1">
                    <a:lumMod val="50000"/>
                  </a:schemeClr>
                </a:solidFill>
                <a:latin typeface="Berlin Sans FB" panose="020E0602020502020306" pitchFamily="34" charset="0"/>
              </a:rPr>
              <a:t>Perspectivas</a:t>
            </a:r>
            <a:endParaRPr lang="pt-BR" sz="4800" dirty="0">
              <a:solidFill>
                <a:schemeClr val="accent1">
                  <a:lumMod val="50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0" name="AutoShape 2" descr="Resultado de imagem para perspectiva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pSp>
        <p:nvGrpSpPr>
          <p:cNvPr id="17" name="Grupo 16"/>
          <p:cNvGrpSpPr/>
          <p:nvPr/>
        </p:nvGrpSpPr>
        <p:grpSpPr>
          <a:xfrm>
            <a:off x="4996430" y="751815"/>
            <a:ext cx="2304411" cy="2375477"/>
            <a:chOff x="5024437" y="2125085"/>
            <a:chExt cx="2304411" cy="2375477"/>
          </a:xfrm>
        </p:grpSpPr>
        <p:pic>
          <p:nvPicPr>
            <p:cNvPr id="15" name="Imagem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24437" y="2357437"/>
              <a:ext cx="2143125" cy="2143125"/>
            </a:xfrm>
            <a:prstGeom prst="rect">
              <a:avLst/>
            </a:prstGeom>
          </p:spPr>
        </p:pic>
        <p:pic>
          <p:nvPicPr>
            <p:cNvPr id="3" name="Imagem 4">
              <a:extLst>
                <a:ext uri="{FF2B5EF4-FFF2-40B4-BE49-F238E27FC236}">
                  <a16:creationId xmlns="" xmlns:a16="http://schemas.microsoft.com/office/drawing/2014/main" id="{F4D66E04-8F56-4E4B-B446-8B26D5FE2B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831" b="89870" l="9980" r="89817">
                          <a14:foregroundMark x1="48473" y1="8831" x2="48473" y2="8831"/>
                          <a14:foregroundMark x1="42770" y1="8831" x2="50713" y2="1090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V="1">
              <a:off x="5127188" y="2125085"/>
              <a:ext cx="2201660" cy="1726352"/>
            </a:xfrm>
            <a:prstGeom prst="rect">
              <a:avLst/>
            </a:prstGeom>
          </p:spPr>
        </p:pic>
      </p:grpSp>
      <p:grpSp>
        <p:nvGrpSpPr>
          <p:cNvPr id="22" name="Grupo 21"/>
          <p:cNvGrpSpPr/>
          <p:nvPr/>
        </p:nvGrpSpPr>
        <p:grpSpPr>
          <a:xfrm>
            <a:off x="460375" y="2992583"/>
            <a:ext cx="11536007" cy="1384995"/>
            <a:chOff x="460375" y="3494832"/>
            <a:chExt cx="11536007" cy="1384995"/>
          </a:xfrm>
        </p:grpSpPr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AD9B5341-16C6-4D06-9D60-4E1886623092}"/>
                </a:ext>
              </a:extLst>
            </p:cNvPr>
            <p:cNvSpPr/>
            <p:nvPr/>
          </p:nvSpPr>
          <p:spPr>
            <a:xfrm>
              <a:off x="1113481" y="3494832"/>
              <a:ext cx="10882901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just"/>
              <a:r>
                <a:rPr lang="pt-BR" sz="2800" dirty="0" err="1" smtClean="0">
                  <a:solidFill>
                    <a:srgbClr val="D60047"/>
                  </a:solidFill>
                </a:rPr>
                <a:t>Jun</a:t>
              </a:r>
              <a:r>
                <a:rPr lang="pt-BR" sz="2800" dirty="0" smtClean="0">
                  <a:solidFill>
                    <a:srgbClr val="D60047"/>
                  </a:solidFill>
                </a:rPr>
                <a:t>/2018: </a:t>
              </a:r>
              <a:endParaRPr lang="pt-BR" sz="2800" dirty="0">
                <a:solidFill>
                  <a:srgbClr val="D60047"/>
                </a:solidFill>
              </a:endParaRPr>
            </a:p>
            <a:p>
              <a:pPr marL="914400" lvl="1" indent="-457200" algn="just">
                <a:buFont typeface="Arial" panose="020B0604020202020204" pitchFamily="34" charset="0"/>
                <a:buChar char="•"/>
              </a:pPr>
              <a:r>
                <a:rPr lang="pt-BR" sz="2800" dirty="0" smtClean="0">
                  <a:solidFill>
                    <a:srgbClr val="002060"/>
                  </a:solidFill>
                </a:rPr>
                <a:t>Início da publicação das fichas de planejamento Regulatório no Portal da Anvisa </a:t>
              </a:r>
              <a:r>
                <a:rPr lang="pt-BR" sz="2000" dirty="0" smtClean="0">
                  <a:solidFill>
                    <a:srgbClr val="002060"/>
                  </a:solidFill>
                </a:rPr>
                <a:t>(Regulamentação/Agenda Regulatória/Acompanhamento de Temas)</a:t>
              </a:r>
              <a:endParaRPr lang="pt-BR" sz="2800" dirty="0">
                <a:solidFill>
                  <a:srgbClr val="002060"/>
                </a:solidFill>
              </a:endParaRPr>
            </a:p>
          </p:txBody>
        </p:sp>
        <p:pic>
          <p:nvPicPr>
            <p:cNvPr id="18" name="Imagem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0375" y="3590367"/>
              <a:ext cx="1133475" cy="1133475"/>
            </a:xfrm>
            <a:prstGeom prst="rect">
              <a:avLst/>
            </a:prstGeom>
          </p:spPr>
        </p:pic>
      </p:grpSp>
      <p:sp>
        <p:nvSpPr>
          <p:cNvPr id="20" name="Retângulo de cantos arredondados 27">
            <a:extLst>
              <a:ext uri="{FF2B5EF4-FFF2-40B4-BE49-F238E27FC236}">
                <a16:creationId xmlns="" xmlns:a16="http://schemas.microsoft.com/office/drawing/2014/main" id="{0530F804-BB72-4C52-A389-6551A9D61267}"/>
              </a:ext>
            </a:extLst>
          </p:cNvPr>
          <p:cNvSpPr/>
          <p:nvPr/>
        </p:nvSpPr>
        <p:spPr>
          <a:xfrm>
            <a:off x="307975" y="4572583"/>
            <a:ext cx="11376523" cy="173664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 smtClean="0">
                <a:solidFill>
                  <a:srgbClr val="FFC000"/>
                </a:solidFill>
                <a:latin typeface="Berlin Sans FB" panose="020E0602020502020306" pitchFamily="34" charset="0"/>
              </a:rPr>
              <a:t>Mais transparência </a:t>
            </a:r>
          </a:p>
          <a:p>
            <a:r>
              <a:rPr lang="en-US" sz="4800" dirty="0" err="1" smtClean="0">
                <a:solidFill>
                  <a:srgbClr val="FFC000"/>
                </a:solidFill>
                <a:latin typeface="Berlin Sans FB" panose="020E0602020502020306" pitchFamily="34" charset="0"/>
              </a:rPr>
              <a:t>Mais</a:t>
            </a:r>
            <a:r>
              <a:rPr lang="en-US" sz="4800" dirty="0" smtClean="0">
                <a:solidFill>
                  <a:srgbClr val="FFC000"/>
                </a:solidFill>
                <a:latin typeface="Berlin Sans FB" panose="020E0602020502020306" pitchFamily="34" charset="0"/>
              </a:rPr>
              <a:t> </a:t>
            </a:r>
            <a:r>
              <a:rPr lang="en-US" sz="4800" dirty="0" err="1" smtClean="0">
                <a:solidFill>
                  <a:srgbClr val="FFC000"/>
                </a:solidFill>
                <a:latin typeface="Berlin Sans FB" panose="020E0602020502020306" pitchFamily="34" charset="0"/>
              </a:rPr>
              <a:t>informação</a:t>
            </a:r>
            <a:endParaRPr lang="pt-BR" sz="4800" dirty="0">
              <a:solidFill>
                <a:srgbClr val="FFC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21" name="Retângulo de cantos arredondados 27">
            <a:extLst>
              <a:ext uri="{FF2B5EF4-FFF2-40B4-BE49-F238E27FC236}">
                <a16:creationId xmlns="" xmlns:a16="http://schemas.microsoft.com/office/drawing/2014/main" id="{0530F804-BB72-4C52-A389-6551A9D61267}"/>
              </a:ext>
            </a:extLst>
          </p:cNvPr>
          <p:cNvSpPr/>
          <p:nvPr/>
        </p:nvSpPr>
        <p:spPr>
          <a:xfrm>
            <a:off x="5996236" y="4552864"/>
            <a:ext cx="11376523" cy="173664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 smtClean="0">
                <a:solidFill>
                  <a:srgbClr val="FFC000"/>
                </a:solidFill>
                <a:latin typeface="Berlin Sans FB" panose="020E0602020502020306" pitchFamily="34" charset="0"/>
              </a:rPr>
              <a:t>Mais previsibilidade </a:t>
            </a:r>
          </a:p>
          <a:p>
            <a:r>
              <a:rPr lang="en-US" sz="4800" dirty="0" err="1" smtClean="0">
                <a:solidFill>
                  <a:srgbClr val="FFC000"/>
                </a:solidFill>
                <a:latin typeface="Berlin Sans FB" panose="020E0602020502020306" pitchFamily="34" charset="0"/>
              </a:rPr>
              <a:t>Melhor</a:t>
            </a:r>
            <a:r>
              <a:rPr lang="en-US" sz="4800" dirty="0" smtClean="0">
                <a:solidFill>
                  <a:srgbClr val="FFC000"/>
                </a:solidFill>
                <a:latin typeface="Berlin Sans FB" panose="020E0602020502020306" pitchFamily="34" charset="0"/>
              </a:rPr>
              <a:t> </a:t>
            </a:r>
            <a:r>
              <a:rPr lang="en-US" sz="4800" dirty="0" err="1" smtClean="0">
                <a:solidFill>
                  <a:srgbClr val="FFC000"/>
                </a:solidFill>
                <a:latin typeface="Berlin Sans FB" panose="020E0602020502020306" pitchFamily="34" charset="0"/>
              </a:rPr>
              <a:t>participação</a:t>
            </a:r>
            <a:endParaRPr lang="pt-BR" sz="4800" dirty="0">
              <a:solidFill>
                <a:srgbClr val="FFC00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80247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  <p:bldP spid="21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835" y="395276"/>
            <a:ext cx="2773434" cy="2174689"/>
          </a:xfrm>
          <a:prstGeom prst="rect">
            <a:avLst/>
          </a:prstGeom>
        </p:spPr>
      </p:pic>
      <p:sp>
        <p:nvSpPr>
          <p:cNvPr id="6" name="CaixaDeTexto 2">
            <a:extLst>
              <a:ext uri="{FF2B5EF4-FFF2-40B4-BE49-F238E27FC236}">
                <a16:creationId xmlns="" xmlns:a16="http://schemas.microsoft.com/office/drawing/2014/main" id="{2DD9B92C-1B85-467F-A114-4F19E6FC02AF}"/>
              </a:ext>
            </a:extLst>
          </p:cNvPr>
          <p:cNvSpPr txBox="1"/>
          <p:nvPr/>
        </p:nvSpPr>
        <p:spPr>
          <a:xfrm>
            <a:off x="2517451" y="2799787"/>
            <a:ext cx="66570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600" dirty="0" smtClean="0">
                <a:solidFill>
                  <a:srgbClr val="FF9900"/>
                </a:solidFill>
                <a:latin typeface="Berlin Sans FB" panose="020E0602020502020306" pitchFamily="34" charset="0"/>
              </a:rPr>
              <a:t>Planejamento </a:t>
            </a:r>
            <a:r>
              <a:rPr lang="pt-BR" sz="3600" dirty="0">
                <a:solidFill>
                  <a:srgbClr val="FF9900"/>
                </a:solidFill>
                <a:latin typeface="Berlin Sans FB" panose="020E0602020502020306" pitchFamily="34" charset="0"/>
              </a:rPr>
              <a:t>dos </a:t>
            </a:r>
            <a:r>
              <a:rPr lang="pt-BR" sz="3600" dirty="0" smtClean="0">
                <a:solidFill>
                  <a:srgbClr val="FF9900"/>
                </a:solidFill>
                <a:latin typeface="Berlin Sans FB" panose="020E0602020502020306" pitchFamily="34" charset="0"/>
              </a:rPr>
              <a:t>temas – equipe de facilitadores GPROR</a:t>
            </a:r>
            <a:endParaRPr lang="pt-BR" sz="3600" dirty="0">
              <a:solidFill>
                <a:srgbClr val="FF9900"/>
              </a:solidFill>
              <a:latin typeface="Berlin Sans FB" panose="020E0602020502020306" pitchFamily="34" charset="0"/>
            </a:endParaRPr>
          </a:p>
        </p:txBody>
      </p:sp>
      <p:sp>
        <p:nvSpPr>
          <p:cNvPr id="4" name="CaixaDeTexto 2">
            <a:extLst>
              <a:ext uri="{FF2B5EF4-FFF2-40B4-BE49-F238E27FC236}">
                <a16:creationId xmlns="" xmlns:a16="http://schemas.microsoft.com/office/drawing/2014/main" id="{2DD9B92C-1B85-467F-A114-4F19E6FC02AF}"/>
              </a:ext>
            </a:extLst>
          </p:cNvPr>
          <p:cNvSpPr txBox="1"/>
          <p:nvPr/>
        </p:nvSpPr>
        <p:spPr>
          <a:xfrm>
            <a:off x="3015712" y="4000116"/>
            <a:ext cx="5660571" cy="267765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dirty="0" smtClean="0">
                <a:latin typeface="Berlin Sans FB" panose="020E0602020502020306" pitchFamily="34" charset="0"/>
              </a:rPr>
              <a:t>Cinthya </a:t>
            </a:r>
            <a:r>
              <a:rPr lang="pt-BR" sz="2400" dirty="0" err="1" smtClean="0">
                <a:latin typeface="Berlin Sans FB" panose="020E0602020502020306" pitchFamily="34" charset="0"/>
              </a:rPr>
              <a:t>Elgrably</a:t>
            </a:r>
            <a:endParaRPr lang="pt-BR" sz="2400" dirty="0" smtClean="0">
              <a:latin typeface="Berlin Sans FB" panose="020E0602020502020306" pitchFamily="34" charset="0"/>
            </a:endParaRPr>
          </a:p>
          <a:p>
            <a:pPr algn="ctr"/>
            <a:r>
              <a:rPr lang="en-US" sz="2400" dirty="0" smtClean="0">
                <a:latin typeface="Berlin Sans FB" panose="020E0602020502020306" pitchFamily="34" charset="0"/>
              </a:rPr>
              <a:t>Daniela Reis</a:t>
            </a:r>
          </a:p>
          <a:p>
            <a:pPr algn="ctr"/>
            <a:r>
              <a:rPr lang="en-US" sz="2400" dirty="0" smtClean="0">
                <a:latin typeface="Berlin Sans FB" panose="020E0602020502020306" pitchFamily="34" charset="0"/>
              </a:rPr>
              <a:t>Felipe Sousa</a:t>
            </a:r>
          </a:p>
          <a:p>
            <a:pPr algn="ctr"/>
            <a:r>
              <a:rPr lang="en-US" sz="2400" dirty="0" err="1" smtClean="0">
                <a:latin typeface="Berlin Sans FB" panose="020E0602020502020306" pitchFamily="34" charset="0"/>
              </a:rPr>
              <a:t>Guilherme</a:t>
            </a:r>
            <a:r>
              <a:rPr lang="en-US" sz="2400" dirty="0" smtClean="0">
                <a:latin typeface="Berlin Sans FB" panose="020E0602020502020306" pitchFamily="34" charset="0"/>
              </a:rPr>
              <a:t> </a:t>
            </a:r>
            <a:r>
              <a:rPr lang="en-US" sz="2400" dirty="0" err="1" smtClean="0">
                <a:latin typeface="Berlin Sans FB" panose="020E0602020502020306" pitchFamily="34" charset="0"/>
              </a:rPr>
              <a:t>Dantas</a:t>
            </a:r>
            <a:endParaRPr lang="en-US" sz="2400" dirty="0" smtClean="0">
              <a:latin typeface="Berlin Sans FB" panose="020E0602020502020306" pitchFamily="34" charset="0"/>
            </a:endParaRPr>
          </a:p>
          <a:p>
            <a:pPr algn="ctr"/>
            <a:r>
              <a:rPr lang="en-US" sz="2400" dirty="0" err="1" smtClean="0">
                <a:latin typeface="Berlin Sans FB" panose="020E0602020502020306" pitchFamily="34" charset="0"/>
              </a:rPr>
              <a:t>João</a:t>
            </a:r>
            <a:r>
              <a:rPr lang="en-US" sz="2400" dirty="0" smtClean="0">
                <a:latin typeface="Berlin Sans FB" panose="020E0602020502020306" pitchFamily="34" charset="0"/>
              </a:rPr>
              <a:t> </a:t>
            </a:r>
            <a:r>
              <a:rPr lang="en-US" sz="2400" dirty="0" err="1" smtClean="0">
                <a:latin typeface="Berlin Sans FB" panose="020E0602020502020306" pitchFamily="34" charset="0"/>
              </a:rPr>
              <a:t>Cerutti</a:t>
            </a:r>
            <a:endParaRPr lang="en-US" sz="2400" dirty="0" smtClean="0">
              <a:latin typeface="Berlin Sans FB" panose="020E0602020502020306" pitchFamily="34" charset="0"/>
            </a:endParaRPr>
          </a:p>
          <a:p>
            <a:pPr algn="ctr"/>
            <a:r>
              <a:rPr lang="en-US" sz="2400" dirty="0" smtClean="0">
                <a:latin typeface="Berlin Sans FB" panose="020E0602020502020306" pitchFamily="34" charset="0"/>
              </a:rPr>
              <a:t>Michelle dos Reis</a:t>
            </a:r>
          </a:p>
          <a:p>
            <a:pPr algn="ctr"/>
            <a:endParaRPr lang="en-US" sz="2400" dirty="0" smtClean="0">
              <a:latin typeface="Berlin Sans FB" panose="020E0602020502020306" pitchFamily="34" charset="0"/>
            </a:endParaRPr>
          </a:p>
          <a:p>
            <a:pPr algn="ctr"/>
            <a:r>
              <a:rPr lang="en-US" sz="2400" dirty="0" err="1" smtClean="0">
                <a:latin typeface="Berlin Sans FB" panose="020E0602020502020306" pitchFamily="34" charset="0"/>
              </a:rPr>
              <a:t>Raianne</a:t>
            </a:r>
            <a:r>
              <a:rPr lang="en-US" sz="2400" dirty="0" smtClean="0">
                <a:latin typeface="Berlin Sans FB" panose="020E0602020502020306" pitchFamily="34" charset="0"/>
              </a:rPr>
              <a:t> </a:t>
            </a:r>
            <a:r>
              <a:rPr lang="en-US" sz="2400" dirty="0" err="1" smtClean="0">
                <a:latin typeface="Berlin Sans FB" panose="020E0602020502020306" pitchFamily="34" charset="0"/>
              </a:rPr>
              <a:t>Coutinho</a:t>
            </a:r>
            <a:endParaRPr lang="en-US" sz="2400" dirty="0" smtClean="0">
              <a:latin typeface="Berlin Sans FB" panose="020E0602020502020306" pitchFamily="34" charset="0"/>
            </a:endParaRPr>
          </a:p>
          <a:p>
            <a:pPr algn="ctr"/>
            <a:r>
              <a:rPr lang="en-US" sz="2400" dirty="0" smtClean="0">
                <a:latin typeface="Berlin Sans FB" panose="020E0602020502020306" pitchFamily="34" charset="0"/>
              </a:rPr>
              <a:t>Renata Assis</a:t>
            </a:r>
          </a:p>
          <a:p>
            <a:pPr algn="ctr"/>
            <a:r>
              <a:rPr lang="en-US" sz="2400" dirty="0" smtClean="0">
                <a:latin typeface="Berlin Sans FB" panose="020E0602020502020306" pitchFamily="34" charset="0"/>
              </a:rPr>
              <a:t>Rodrigo </a:t>
            </a:r>
            <a:r>
              <a:rPr lang="en-US" sz="2400" dirty="0" err="1" smtClean="0">
                <a:latin typeface="Berlin Sans FB" panose="020E0602020502020306" pitchFamily="34" charset="0"/>
              </a:rPr>
              <a:t>Taveira</a:t>
            </a:r>
            <a:endParaRPr lang="en-US" sz="2400" dirty="0" smtClean="0">
              <a:latin typeface="Berlin Sans FB" panose="020E0602020502020306" pitchFamily="34" charset="0"/>
            </a:endParaRPr>
          </a:p>
          <a:p>
            <a:pPr algn="ctr"/>
            <a:r>
              <a:rPr lang="en-US" sz="2400" dirty="0" smtClean="0">
                <a:latin typeface="Berlin Sans FB" panose="020E0602020502020306" pitchFamily="34" charset="0"/>
              </a:rPr>
              <a:t>Tatiana </a:t>
            </a:r>
            <a:r>
              <a:rPr lang="en-US" sz="2400" dirty="0" err="1" smtClean="0">
                <a:latin typeface="Berlin Sans FB" panose="020E0602020502020306" pitchFamily="34" charset="0"/>
              </a:rPr>
              <a:t>Rabelo</a:t>
            </a:r>
            <a:endParaRPr lang="en-US" sz="2400" dirty="0" smtClean="0">
              <a:latin typeface="Berlin Sans FB" panose="020E0602020502020306" pitchFamily="34" charset="0"/>
            </a:endParaRPr>
          </a:p>
          <a:p>
            <a:pPr algn="ctr"/>
            <a:r>
              <a:rPr lang="en-US" sz="2400" dirty="0" smtClean="0">
                <a:latin typeface="Berlin Sans FB" panose="020E0602020502020306" pitchFamily="34" charset="0"/>
              </a:rPr>
              <a:t>Telma </a:t>
            </a:r>
            <a:r>
              <a:rPr lang="en-US" sz="2400" dirty="0" err="1" smtClean="0">
                <a:latin typeface="Berlin Sans FB" panose="020E0602020502020306" pitchFamily="34" charset="0"/>
              </a:rPr>
              <a:t>Caldeira</a:t>
            </a:r>
            <a:endParaRPr lang="en-US" sz="2400" dirty="0" smtClean="0">
              <a:latin typeface="Berlin Sans FB" panose="020E0602020502020306" pitchFamily="34" charset="0"/>
            </a:endParaRPr>
          </a:p>
          <a:p>
            <a:pPr algn="ctr"/>
            <a:r>
              <a:rPr lang="en-US" sz="2400" dirty="0" smtClean="0">
                <a:latin typeface="Berlin Sans FB" panose="020E0602020502020306" pitchFamily="34" charset="0"/>
              </a:rPr>
              <a:t>Thais Ferreira</a:t>
            </a:r>
          </a:p>
          <a:p>
            <a:pPr algn="ctr"/>
            <a:endParaRPr lang="pt-BR" sz="24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92975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42">
            <a:extLst>
              <a:ext uri="{FF2B5EF4-FFF2-40B4-BE49-F238E27FC236}">
                <a16:creationId xmlns="" xmlns:a16="http://schemas.microsoft.com/office/drawing/2014/main" id="{1FCA71D1-665A-41DA-985E-CBC0BB4E1BBE}"/>
              </a:ext>
            </a:extLst>
          </p:cNvPr>
          <p:cNvSpPr/>
          <p:nvPr/>
        </p:nvSpPr>
        <p:spPr>
          <a:xfrm>
            <a:off x="0" y="2869"/>
            <a:ext cx="12192000" cy="119531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990033"/>
              </a:solidFill>
            </a:endParaRPr>
          </a:p>
        </p:txBody>
      </p:sp>
      <p:pic>
        <p:nvPicPr>
          <p:cNvPr id="2" name="Imagem 4">
            <a:extLst>
              <a:ext uri="{FF2B5EF4-FFF2-40B4-BE49-F238E27FC236}">
                <a16:creationId xmlns="" xmlns:a16="http://schemas.microsoft.com/office/drawing/2014/main" id="{A12117C1-BC8C-4916-BD7C-0D042A2DCF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31" b="89870" l="9980" r="89817">
                        <a14:foregroundMark x1="48473" y1="8831" x2="48473" y2="8831"/>
                        <a14:foregroundMark x1="42770" y1="8831" x2="50713" y2="1090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V="1">
            <a:off x="-393019" y="-690518"/>
            <a:ext cx="2479376" cy="1944114"/>
          </a:xfrm>
          <a:prstGeom prst="rect">
            <a:avLst/>
          </a:prstGeom>
        </p:spPr>
      </p:pic>
      <p:grpSp>
        <p:nvGrpSpPr>
          <p:cNvPr id="4" name="Agrupar 43">
            <a:extLst>
              <a:ext uri="{FF2B5EF4-FFF2-40B4-BE49-F238E27FC236}">
                <a16:creationId xmlns="" xmlns:a16="http://schemas.microsoft.com/office/drawing/2014/main" id="{5D879975-266A-49BA-83F6-B3BFE477E7E6}"/>
              </a:ext>
            </a:extLst>
          </p:cNvPr>
          <p:cNvGrpSpPr/>
          <p:nvPr/>
        </p:nvGrpSpPr>
        <p:grpSpPr>
          <a:xfrm>
            <a:off x="132362" y="3228523"/>
            <a:ext cx="2295919" cy="1331117"/>
            <a:chOff x="8015979" y="1110445"/>
            <a:chExt cx="2159568" cy="1331117"/>
          </a:xfrm>
        </p:grpSpPr>
        <p:sp>
          <p:nvSpPr>
            <p:cNvPr id="5" name="CaixaDeTexto 44">
              <a:extLst>
                <a:ext uri="{FF2B5EF4-FFF2-40B4-BE49-F238E27FC236}">
                  <a16:creationId xmlns="" xmlns:a16="http://schemas.microsoft.com/office/drawing/2014/main" id="{C6BE2F5A-DF39-4C93-B989-5A90762686CF}"/>
                </a:ext>
              </a:extLst>
            </p:cNvPr>
            <p:cNvSpPr txBox="1"/>
            <p:nvPr/>
          </p:nvSpPr>
          <p:spPr>
            <a:xfrm>
              <a:off x="8015979" y="1110445"/>
              <a:ext cx="203780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200" b="1" dirty="0">
                  <a:solidFill>
                    <a:schemeClr val="accent5">
                      <a:lumMod val="50000"/>
                    </a:schemeClr>
                  </a:solidFill>
                  <a:latin typeface="Bookman Old Style" panose="02050604050505020204" pitchFamily="18" charset="0"/>
                </a:rPr>
                <a:t>117</a:t>
              </a:r>
            </a:p>
            <a:p>
              <a:endParaRPr lang="pt-BR" sz="3200" b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6" name="CaixaDeTexto 45">
              <a:extLst>
                <a:ext uri="{FF2B5EF4-FFF2-40B4-BE49-F238E27FC236}">
                  <a16:creationId xmlns="" xmlns:a16="http://schemas.microsoft.com/office/drawing/2014/main" id="{CEB2C543-A308-4E7F-8F25-7CB95F55C3AD}"/>
                </a:ext>
              </a:extLst>
            </p:cNvPr>
            <p:cNvSpPr txBox="1"/>
            <p:nvPr/>
          </p:nvSpPr>
          <p:spPr>
            <a:xfrm>
              <a:off x="8137742" y="1610565"/>
              <a:ext cx="203780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Bookman Old Style" panose="02050604050505020204" pitchFamily="18" charset="0"/>
                </a:rPr>
                <a:t>Temas </a:t>
              </a:r>
            </a:p>
            <a:p>
              <a:r>
                <a:rPr lang="pt-BR" sz="1600" dirty="0">
                  <a:latin typeface="Bookman Old Style" panose="02050604050505020204" pitchFamily="18" charset="0"/>
                </a:rPr>
                <a:t>gerais </a:t>
              </a:r>
            </a:p>
            <a:p>
              <a:r>
                <a:rPr lang="en-US" sz="1600" dirty="0">
                  <a:latin typeface="Bookman Old Style" panose="02050604050505020204" pitchFamily="18" charset="0"/>
                </a:rPr>
                <a:t>s</a:t>
              </a:r>
              <a:r>
                <a:rPr lang="pt-BR" sz="1600" dirty="0">
                  <a:latin typeface="Bookman Old Style" panose="02050604050505020204" pitchFamily="18" charset="0"/>
                </a:rPr>
                <a:t>/AP</a:t>
              </a:r>
            </a:p>
          </p:txBody>
        </p:sp>
      </p:grpSp>
      <p:grpSp>
        <p:nvGrpSpPr>
          <p:cNvPr id="7" name="Agrupar 17">
            <a:extLst>
              <a:ext uri="{FF2B5EF4-FFF2-40B4-BE49-F238E27FC236}">
                <a16:creationId xmlns="" xmlns:a16="http://schemas.microsoft.com/office/drawing/2014/main" id="{BEB3D670-D79E-4B91-97F3-164E87949254}"/>
              </a:ext>
            </a:extLst>
          </p:cNvPr>
          <p:cNvGrpSpPr/>
          <p:nvPr/>
        </p:nvGrpSpPr>
        <p:grpSpPr>
          <a:xfrm>
            <a:off x="2347490" y="4571945"/>
            <a:ext cx="2175118" cy="769441"/>
            <a:chOff x="8240329" y="841841"/>
            <a:chExt cx="2175118" cy="769441"/>
          </a:xfrm>
        </p:grpSpPr>
        <p:sp>
          <p:nvSpPr>
            <p:cNvPr id="8" name="CaixaDeTexto 15">
              <a:extLst>
                <a:ext uri="{FF2B5EF4-FFF2-40B4-BE49-F238E27FC236}">
                  <a16:creationId xmlns="" xmlns:a16="http://schemas.microsoft.com/office/drawing/2014/main" id="{A0EF3AC2-25C3-407A-B51D-4990FF306C1C}"/>
                </a:ext>
              </a:extLst>
            </p:cNvPr>
            <p:cNvSpPr txBox="1"/>
            <p:nvPr/>
          </p:nvSpPr>
          <p:spPr>
            <a:xfrm>
              <a:off x="8240329" y="841841"/>
              <a:ext cx="20378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200" b="1" dirty="0">
                  <a:solidFill>
                    <a:srgbClr val="C00000"/>
                  </a:solidFill>
                  <a:latin typeface="Bookman Old Style" panose="02050604050505020204" pitchFamily="18" charset="0"/>
                </a:rPr>
                <a:t>39</a:t>
              </a:r>
            </a:p>
          </p:txBody>
        </p:sp>
        <p:sp>
          <p:nvSpPr>
            <p:cNvPr id="9" name="CaixaDeTexto 16">
              <a:extLst>
                <a:ext uri="{FF2B5EF4-FFF2-40B4-BE49-F238E27FC236}">
                  <a16:creationId xmlns="" xmlns:a16="http://schemas.microsoft.com/office/drawing/2014/main" id="{E4EE6996-76AC-4EF9-9F91-DE5E5DBF3377}"/>
                </a:ext>
              </a:extLst>
            </p:cNvPr>
            <p:cNvSpPr txBox="1"/>
            <p:nvPr/>
          </p:nvSpPr>
          <p:spPr>
            <a:xfrm>
              <a:off x="8841509" y="1026507"/>
              <a:ext cx="15739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>
                  <a:solidFill>
                    <a:srgbClr val="C00000"/>
                  </a:solidFill>
                  <a:latin typeface="Bookman Old Style" panose="02050604050505020204" pitchFamily="18" charset="0"/>
                </a:rPr>
                <a:t>Temas não iniciados</a:t>
              </a:r>
              <a:endParaRPr lang="pt-BR" sz="1600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10" name="Agrupar 26">
            <a:extLst>
              <a:ext uri="{FF2B5EF4-FFF2-40B4-BE49-F238E27FC236}">
                <a16:creationId xmlns="" xmlns:a16="http://schemas.microsoft.com/office/drawing/2014/main" id="{50B7DBFA-9057-48EB-AE30-F00DB4C86682}"/>
              </a:ext>
            </a:extLst>
          </p:cNvPr>
          <p:cNvGrpSpPr/>
          <p:nvPr/>
        </p:nvGrpSpPr>
        <p:grpSpPr>
          <a:xfrm>
            <a:off x="2333961" y="2169333"/>
            <a:ext cx="2516936" cy="779014"/>
            <a:chOff x="8380271" y="824088"/>
            <a:chExt cx="2367460" cy="779014"/>
          </a:xfrm>
        </p:grpSpPr>
        <p:sp>
          <p:nvSpPr>
            <p:cNvPr id="11" name="CaixaDeTexto 27">
              <a:extLst>
                <a:ext uri="{FF2B5EF4-FFF2-40B4-BE49-F238E27FC236}">
                  <a16:creationId xmlns="" xmlns:a16="http://schemas.microsoft.com/office/drawing/2014/main" id="{A8F458E3-A424-4B15-8B1A-DED421BA10E0}"/>
                </a:ext>
              </a:extLst>
            </p:cNvPr>
            <p:cNvSpPr txBox="1"/>
            <p:nvPr/>
          </p:nvSpPr>
          <p:spPr>
            <a:xfrm>
              <a:off x="8380271" y="824088"/>
              <a:ext cx="20378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2"/>
                  </a:solidFill>
                  <a:latin typeface="Bookman Old Style" panose="02050604050505020204" pitchFamily="18" charset="0"/>
                </a:rPr>
                <a:t>78</a:t>
              </a:r>
              <a:endParaRPr lang="pt-BR" sz="3200" b="1" dirty="0">
                <a:solidFill>
                  <a:schemeClr val="accent2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12" name="CaixaDeTexto 28">
              <a:extLst>
                <a:ext uri="{FF2B5EF4-FFF2-40B4-BE49-F238E27FC236}">
                  <a16:creationId xmlns="" xmlns:a16="http://schemas.microsoft.com/office/drawing/2014/main" id="{16FBB2A7-865F-4073-AB35-ECC03AE45388}"/>
                </a:ext>
              </a:extLst>
            </p:cNvPr>
            <p:cNvSpPr txBox="1"/>
            <p:nvPr/>
          </p:nvSpPr>
          <p:spPr>
            <a:xfrm>
              <a:off x="8936962" y="987549"/>
              <a:ext cx="1810769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solidFill>
                    <a:schemeClr val="accent2"/>
                  </a:solidFill>
                  <a:latin typeface="Bookman Old Style" panose="02050604050505020204" pitchFamily="18" charset="0"/>
                </a:rPr>
                <a:t>temas</a:t>
              </a:r>
              <a:r>
                <a:rPr lang="pt-BR" sz="1200" dirty="0">
                  <a:solidFill>
                    <a:schemeClr val="accent2"/>
                  </a:solidFill>
                  <a:latin typeface="Bookman Old Style" panose="02050604050505020204" pitchFamily="18" charset="0"/>
                </a:rPr>
                <a:t> </a:t>
              </a:r>
            </a:p>
            <a:p>
              <a:r>
                <a:rPr lang="pt-BR" sz="1600" b="1" dirty="0">
                  <a:solidFill>
                    <a:schemeClr val="accent2"/>
                  </a:solidFill>
                  <a:latin typeface="Bookman Old Style" panose="02050604050505020204" pitchFamily="18" charset="0"/>
                </a:rPr>
                <a:t>em andamento</a:t>
              </a:r>
            </a:p>
          </p:txBody>
        </p:sp>
      </p:grpSp>
      <p:sp>
        <p:nvSpPr>
          <p:cNvPr id="15" name="Left Brace 14">
            <a:extLst>
              <a:ext uri="{FF2B5EF4-FFF2-40B4-BE49-F238E27FC236}">
                <a16:creationId xmlns="" xmlns:a16="http://schemas.microsoft.com/office/drawing/2014/main" id="{31F5BDCD-A4DE-420B-A86D-FA23F63279A2}"/>
              </a:ext>
            </a:extLst>
          </p:cNvPr>
          <p:cNvSpPr/>
          <p:nvPr/>
        </p:nvSpPr>
        <p:spPr>
          <a:xfrm>
            <a:off x="1339355" y="1749972"/>
            <a:ext cx="769101" cy="3893205"/>
          </a:xfrm>
          <a:prstGeom prst="leftBrac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1" name="Agrupar 26">
            <a:extLst>
              <a:ext uri="{FF2B5EF4-FFF2-40B4-BE49-F238E27FC236}">
                <a16:creationId xmlns="" xmlns:a16="http://schemas.microsoft.com/office/drawing/2014/main" id="{03104534-9D07-4AA7-9BB3-0FB50BAA58C8}"/>
              </a:ext>
            </a:extLst>
          </p:cNvPr>
          <p:cNvGrpSpPr/>
          <p:nvPr/>
        </p:nvGrpSpPr>
        <p:grpSpPr>
          <a:xfrm>
            <a:off x="7281969" y="1823531"/>
            <a:ext cx="2758304" cy="809792"/>
            <a:chOff x="8380271" y="824088"/>
            <a:chExt cx="2594494" cy="809792"/>
          </a:xfrm>
        </p:grpSpPr>
        <p:sp>
          <p:nvSpPr>
            <p:cNvPr id="22" name="CaixaDeTexto 27">
              <a:extLst>
                <a:ext uri="{FF2B5EF4-FFF2-40B4-BE49-F238E27FC236}">
                  <a16:creationId xmlns="" xmlns:a16="http://schemas.microsoft.com/office/drawing/2014/main" id="{E42C96FA-141A-4B73-B278-8639C734E3CF}"/>
                </a:ext>
              </a:extLst>
            </p:cNvPr>
            <p:cNvSpPr txBox="1"/>
            <p:nvPr/>
          </p:nvSpPr>
          <p:spPr>
            <a:xfrm>
              <a:off x="8380271" y="824088"/>
              <a:ext cx="20378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2"/>
                  </a:solidFill>
                  <a:latin typeface="Bookman Old Style" panose="02050604050505020204" pitchFamily="18" charset="0"/>
                </a:rPr>
                <a:t>81</a:t>
              </a:r>
              <a:endParaRPr lang="pt-BR" sz="3200" b="1" dirty="0">
                <a:solidFill>
                  <a:schemeClr val="accent2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23" name="CaixaDeTexto 28">
              <a:extLst>
                <a:ext uri="{FF2B5EF4-FFF2-40B4-BE49-F238E27FC236}">
                  <a16:creationId xmlns="" xmlns:a16="http://schemas.microsoft.com/office/drawing/2014/main" id="{0385D14B-CBBC-478D-8957-71060F1C7B51}"/>
                </a:ext>
              </a:extLst>
            </p:cNvPr>
            <p:cNvSpPr txBox="1"/>
            <p:nvPr/>
          </p:nvSpPr>
          <p:spPr>
            <a:xfrm>
              <a:off x="8936960" y="987549"/>
              <a:ext cx="20378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solidFill>
                    <a:schemeClr val="accent2"/>
                  </a:solidFill>
                  <a:latin typeface="Bookman Old Style" panose="02050604050505020204" pitchFamily="18" charset="0"/>
                </a:rPr>
                <a:t>temas </a:t>
              </a:r>
            </a:p>
            <a:p>
              <a:r>
                <a:rPr lang="pt-BR" b="1" dirty="0">
                  <a:solidFill>
                    <a:schemeClr val="accent2"/>
                  </a:solidFill>
                  <a:latin typeface="Bookman Old Style" panose="02050604050505020204" pitchFamily="18" charset="0"/>
                </a:rPr>
                <a:t>em andamento</a:t>
              </a:r>
            </a:p>
          </p:txBody>
        </p:sp>
      </p:grpSp>
      <p:grpSp>
        <p:nvGrpSpPr>
          <p:cNvPr id="27" name="Agrupar 26">
            <a:extLst>
              <a:ext uri="{FF2B5EF4-FFF2-40B4-BE49-F238E27FC236}">
                <a16:creationId xmlns="" xmlns:a16="http://schemas.microsoft.com/office/drawing/2014/main" id="{C4CC437E-7AF3-445E-A03B-C24EBAD63A3E}"/>
              </a:ext>
            </a:extLst>
          </p:cNvPr>
          <p:cNvGrpSpPr/>
          <p:nvPr/>
        </p:nvGrpSpPr>
        <p:grpSpPr>
          <a:xfrm>
            <a:off x="7366558" y="3164333"/>
            <a:ext cx="2525346" cy="809792"/>
            <a:chOff x="8380271" y="824088"/>
            <a:chExt cx="2375371" cy="809792"/>
          </a:xfrm>
        </p:grpSpPr>
        <p:sp>
          <p:nvSpPr>
            <p:cNvPr id="28" name="CaixaDeTexto 27">
              <a:extLst>
                <a:ext uri="{FF2B5EF4-FFF2-40B4-BE49-F238E27FC236}">
                  <a16:creationId xmlns="" xmlns:a16="http://schemas.microsoft.com/office/drawing/2014/main" id="{00918C4F-C9B7-423C-B346-40CC79B4607F}"/>
                </a:ext>
              </a:extLst>
            </p:cNvPr>
            <p:cNvSpPr txBox="1"/>
            <p:nvPr/>
          </p:nvSpPr>
          <p:spPr>
            <a:xfrm>
              <a:off x="8380271" y="824088"/>
              <a:ext cx="20378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200" b="1" dirty="0">
                  <a:solidFill>
                    <a:schemeClr val="accent6">
                      <a:lumMod val="75000"/>
                    </a:schemeClr>
                  </a:solidFill>
                  <a:latin typeface="Bookman Old Style" panose="02050604050505020204" pitchFamily="18" charset="0"/>
                </a:rPr>
                <a:t>9</a:t>
              </a:r>
            </a:p>
          </p:txBody>
        </p:sp>
        <p:sp>
          <p:nvSpPr>
            <p:cNvPr id="29" name="CaixaDeTexto 28">
              <a:extLst>
                <a:ext uri="{FF2B5EF4-FFF2-40B4-BE49-F238E27FC236}">
                  <a16:creationId xmlns="" xmlns:a16="http://schemas.microsoft.com/office/drawing/2014/main" id="{6311783E-B8F9-4A1A-8C56-5EF9CFBEED01}"/>
                </a:ext>
              </a:extLst>
            </p:cNvPr>
            <p:cNvSpPr txBox="1"/>
            <p:nvPr/>
          </p:nvSpPr>
          <p:spPr>
            <a:xfrm>
              <a:off x="8981450" y="987549"/>
              <a:ext cx="17741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solidFill>
                    <a:schemeClr val="accent6">
                      <a:lumMod val="75000"/>
                    </a:schemeClr>
                  </a:solidFill>
                  <a:latin typeface="Bookman Old Style" panose="02050604050505020204" pitchFamily="18" charset="0"/>
                </a:rPr>
                <a:t>temas </a:t>
              </a:r>
            </a:p>
            <a:p>
              <a:r>
                <a:rPr lang="pt-BR" b="1" dirty="0">
                  <a:solidFill>
                    <a:schemeClr val="accent6">
                      <a:lumMod val="75000"/>
                    </a:schemeClr>
                  </a:solidFill>
                  <a:latin typeface="Bookman Old Style" panose="02050604050505020204" pitchFamily="18" charset="0"/>
                </a:rPr>
                <a:t>Concluídos</a:t>
              </a:r>
            </a:p>
          </p:txBody>
        </p:sp>
      </p:grpSp>
      <p:sp>
        <p:nvSpPr>
          <p:cNvPr id="30" name="CaixaDeTexto 6">
            <a:extLst>
              <a:ext uri="{FF2B5EF4-FFF2-40B4-BE49-F238E27FC236}">
                <a16:creationId xmlns="" xmlns:a16="http://schemas.microsoft.com/office/drawing/2014/main" id="{10E0EE65-335A-4070-9BF0-6D5FEA59866D}"/>
              </a:ext>
            </a:extLst>
          </p:cNvPr>
          <p:cNvSpPr txBox="1"/>
          <p:nvPr/>
        </p:nvSpPr>
        <p:spPr>
          <a:xfrm>
            <a:off x="5798946" y="1101814"/>
            <a:ext cx="5660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990033"/>
                </a:solidFill>
                <a:latin typeface="Berlin Sans FB" panose="020E0602020502020306" pitchFamily="34" charset="0"/>
              </a:rPr>
              <a:t>Situação em 03/05/2018</a:t>
            </a:r>
          </a:p>
        </p:txBody>
      </p:sp>
      <p:sp>
        <p:nvSpPr>
          <p:cNvPr id="35" name="Arrow: Right 34">
            <a:extLst>
              <a:ext uri="{FF2B5EF4-FFF2-40B4-BE49-F238E27FC236}">
                <a16:creationId xmlns="" xmlns:a16="http://schemas.microsoft.com/office/drawing/2014/main" id="{8BD98292-9020-4841-AAD2-0A084B958A1E}"/>
              </a:ext>
            </a:extLst>
          </p:cNvPr>
          <p:cNvSpPr/>
          <p:nvPr/>
        </p:nvSpPr>
        <p:spPr>
          <a:xfrm>
            <a:off x="5691112" y="1623852"/>
            <a:ext cx="1044348" cy="4264888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6" name="Agrupar 17">
            <a:extLst>
              <a:ext uri="{FF2B5EF4-FFF2-40B4-BE49-F238E27FC236}">
                <a16:creationId xmlns="" xmlns:a16="http://schemas.microsoft.com/office/drawing/2014/main" id="{90293EC2-7DF2-4149-A280-E80E33964B32}"/>
              </a:ext>
            </a:extLst>
          </p:cNvPr>
          <p:cNvGrpSpPr/>
          <p:nvPr/>
        </p:nvGrpSpPr>
        <p:grpSpPr>
          <a:xfrm>
            <a:off x="7281969" y="4664277"/>
            <a:ext cx="2918351" cy="769441"/>
            <a:chOff x="8240329" y="841841"/>
            <a:chExt cx="2175118" cy="769441"/>
          </a:xfrm>
        </p:grpSpPr>
        <p:sp>
          <p:nvSpPr>
            <p:cNvPr id="37" name="CaixaDeTexto 15">
              <a:extLst>
                <a:ext uri="{FF2B5EF4-FFF2-40B4-BE49-F238E27FC236}">
                  <a16:creationId xmlns="" xmlns:a16="http://schemas.microsoft.com/office/drawing/2014/main" id="{0DF9E42E-6435-40BF-A0A2-9F6AA7650BF5}"/>
                </a:ext>
              </a:extLst>
            </p:cNvPr>
            <p:cNvSpPr txBox="1"/>
            <p:nvPr/>
          </p:nvSpPr>
          <p:spPr>
            <a:xfrm>
              <a:off x="8240329" y="841841"/>
              <a:ext cx="20378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200" b="1" dirty="0">
                  <a:solidFill>
                    <a:srgbClr val="C00000"/>
                  </a:solidFill>
                  <a:latin typeface="Bookman Old Style" panose="02050604050505020204" pitchFamily="18" charset="0"/>
                </a:rPr>
                <a:t>27</a:t>
              </a:r>
            </a:p>
          </p:txBody>
        </p:sp>
        <p:sp>
          <p:nvSpPr>
            <p:cNvPr id="38" name="CaixaDeTexto 16">
              <a:extLst>
                <a:ext uri="{FF2B5EF4-FFF2-40B4-BE49-F238E27FC236}">
                  <a16:creationId xmlns="" xmlns:a16="http://schemas.microsoft.com/office/drawing/2014/main" id="{0BF44132-B96B-40CA-A1D6-881962A67FAC}"/>
                </a:ext>
              </a:extLst>
            </p:cNvPr>
            <p:cNvSpPr txBox="1"/>
            <p:nvPr/>
          </p:nvSpPr>
          <p:spPr>
            <a:xfrm>
              <a:off x="8841509" y="1026507"/>
              <a:ext cx="15739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>
                  <a:solidFill>
                    <a:srgbClr val="C00000"/>
                  </a:solidFill>
                  <a:latin typeface="Bookman Old Style" panose="02050604050505020204" pitchFamily="18" charset="0"/>
                </a:rPr>
                <a:t>Temas sem processo iniciado</a:t>
              </a:r>
              <a:endParaRPr lang="pt-BR" sz="1600" dirty="0">
                <a:latin typeface="Bookman Old Style" panose="02050604050505020204" pitchFamily="18" charset="0"/>
              </a:endParaRPr>
            </a:p>
          </p:txBody>
        </p:sp>
      </p:grpSp>
      <p:sp>
        <p:nvSpPr>
          <p:cNvPr id="39" name="CaixaDeTexto 6">
            <a:extLst>
              <a:ext uri="{FF2B5EF4-FFF2-40B4-BE49-F238E27FC236}">
                <a16:creationId xmlns="" xmlns:a16="http://schemas.microsoft.com/office/drawing/2014/main" id="{6E8DB2F5-1622-43C8-AB92-D664FF6D7B76}"/>
              </a:ext>
            </a:extLst>
          </p:cNvPr>
          <p:cNvSpPr txBox="1"/>
          <p:nvPr/>
        </p:nvSpPr>
        <p:spPr>
          <a:xfrm>
            <a:off x="435429" y="1133990"/>
            <a:ext cx="5660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990033"/>
                </a:solidFill>
                <a:latin typeface="Berlin Sans FB" panose="020E0602020502020306" pitchFamily="34" charset="0"/>
              </a:rPr>
              <a:t>Situação em 28/11/2017</a:t>
            </a:r>
          </a:p>
        </p:txBody>
      </p:sp>
      <p:sp>
        <p:nvSpPr>
          <p:cNvPr id="40" name="CaixaDeTexto 2">
            <a:extLst>
              <a:ext uri="{FF2B5EF4-FFF2-40B4-BE49-F238E27FC236}">
                <a16:creationId xmlns="" xmlns:a16="http://schemas.microsoft.com/office/drawing/2014/main" id="{B161CA6E-E1DA-457D-B990-B92B8DE1DAA5}"/>
              </a:ext>
            </a:extLst>
          </p:cNvPr>
          <p:cNvSpPr txBox="1"/>
          <p:nvPr/>
        </p:nvSpPr>
        <p:spPr>
          <a:xfrm>
            <a:off x="3252951" y="229176"/>
            <a:ext cx="7013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600" dirty="0">
                <a:solidFill>
                  <a:srgbClr val="FFC000"/>
                </a:solidFill>
                <a:latin typeface="Berlin Sans FB" panose="020E0602020502020306" pitchFamily="34" charset="0"/>
              </a:rPr>
              <a:t>Evolução dos temas dez/17 - </a:t>
            </a:r>
            <a:r>
              <a:rPr lang="pt-BR" sz="3600" dirty="0" err="1">
                <a:solidFill>
                  <a:srgbClr val="FFC000"/>
                </a:solidFill>
                <a:latin typeface="Berlin Sans FB" panose="020E0602020502020306" pitchFamily="34" charset="0"/>
              </a:rPr>
              <a:t>abr</a:t>
            </a:r>
            <a:r>
              <a:rPr lang="pt-BR" sz="3600" dirty="0">
                <a:solidFill>
                  <a:srgbClr val="FFC000"/>
                </a:solidFill>
                <a:latin typeface="Berlin Sans FB" panose="020E0602020502020306" pitchFamily="34" charset="0"/>
              </a:rPr>
              <a:t>/18 </a:t>
            </a:r>
          </a:p>
        </p:txBody>
      </p:sp>
    </p:spTree>
    <p:extLst>
      <p:ext uri="{BB962C8B-B14F-4D97-AF65-F5344CB8AC3E}">
        <p14:creationId xmlns:p14="http://schemas.microsoft.com/office/powerpoint/2010/main" val="78479906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835" y="395276"/>
            <a:ext cx="2773434" cy="2174689"/>
          </a:xfrm>
          <a:prstGeom prst="rect">
            <a:avLst/>
          </a:prstGeom>
        </p:spPr>
      </p:pic>
      <p:sp>
        <p:nvSpPr>
          <p:cNvPr id="6" name="CaixaDeTexto 2">
            <a:extLst>
              <a:ext uri="{FF2B5EF4-FFF2-40B4-BE49-F238E27FC236}">
                <a16:creationId xmlns="" xmlns:a16="http://schemas.microsoft.com/office/drawing/2014/main" id="{2DD9B92C-1B85-467F-A114-4F19E6FC02AF}"/>
              </a:ext>
            </a:extLst>
          </p:cNvPr>
          <p:cNvSpPr txBox="1"/>
          <p:nvPr/>
        </p:nvSpPr>
        <p:spPr>
          <a:xfrm>
            <a:off x="2655775" y="2873164"/>
            <a:ext cx="6657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600" dirty="0" smtClean="0">
                <a:solidFill>
                  <a:srgbClr val="FF9900"/>
                </a:solidFill>
                <a:latin typeface="Berlin Sans FB" panose="020E0602020502020306" pitchFamily="34" charset="0"/>
              </a:rPr>
              <a:t>Grata pela atenção!</a:t>
            </a:r>
            <a:endParaRPr lang="pt-BR" sz="3600" dirty="0">
              <a:solidFill>
                <a:srgbClr val="FF9900"/>
              </a:solidFill>
              <a:latin typeface="Berlin Sans FB" panose="020E0602020502020306" pitchFamily="34" charset="0"/>
            </a:endParaRPr>
          </a:p>
        </p:txBody>
      </p:sp>
      <p:sp>
        <p:nvSpPr>
          <p:cNvPr id="4" name="CaixaDeTexto 2">
            <a:extLst>
              <a:ext uri="{FF2B5EF4-FFF2-40B4-BE49-F238E27FC236}">
                <a16:creationId xmlns="" xmlns:a16="http://schemas.microsoft.com/office/drawing/2014/main" id="{2DD9B92C-1B85-467F-A114-4F19E6FC02AF}"/>
              </a:ext>
            </a:extLst>
          </p:cNvPr>
          <p:cNvSpPr txBox="1"/>
          <p:nvPr/>
        </p:nvSpPr>
        <p:spPr>
          <a:xfrm>
            <a:off x="2346971" y="3822695"/>
            <a:ext cx="7274700" cy="150810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latin typeface="Berlin Sans FB" panose="020E0602020502020306" pitchFamily="34" charset="0"/>
              </a:rPr>
              <a:t>Telma </a:t>
            </a:r>
            <a:r>
              <a:rPr lang="en-US" sz="2400" dirty="0" err="1" smtClean="0">
                <a:latin typeface="Berlin Sans FB" panose="020E0602020502020306" pitchFamily="34" charset="0"/>
              </a:rPr>
              <a:t>Caldeira</a:t>
            </a:r>
            <a:endParaRPr lang="en-US" sz="2400" dirty="0" smtClean="0">
              <a:latin typeface="Berlin Sans FB" panose="020E0602020502020306" pitchFamily="34" charset="0"/>
            </a:endParaRPr>
          </a:p>
          <a:p>
            <a:pPr algn="ctr"/>
            <a:r>
              <a:rPr lang="en-US" sz="2400" dirty="0" err="1" smtClean="0">
                <a:latin typeface="Berlin Sans FB" panose="020E0602020502020306" pitchFamily="34" charset="0"/>
              </a:rPr>
              <a:t>Gerente</a:t>
            </a:r>
            <a:r>
              <a:rPr lang="en-US" sz="2400" dirty="0" smtClean="0">
                <a:latin typeface="Berlin Sans FB" panose="020E0602020502020306" pitchFamily="34" charset="0"/>
              </a:rPr>
              <a:t> de </a:t>
            </a:r>
            <a:r>
              <a:rPr lang="en-US" sz="2400" dirty="0" err="1" smtClean="0">
                <a:latin typeface="Berlin Sans FB" panose="020E0602020502020306" pitchFamily="34" charset="0"/>
              </a:rPr>
              <a:t>Processos</a:t>
            </a:r>
            <a:r>
              <a:rPr lang="en-US" sz="2400" dirty="0" smtClean="0">
                <a:latin typeface="Berlin Sans FB" panose="020E0602020502020306" pitchFamily="34" charset="0"/>
              </a:rPr>
              <a:t> </a:t>
            </a:r>
            <a:r>
              <a:rPr lang="en-US" sz="2400" dirty="0" err="1" smtClean="0">
                <a:latin typeface="Berlin Sans FB" panose="020E0602020502020306" pitchFamily="34" charset="0"/>
              </a:rPr>
              <a:t>Regulatórios</a:t>
            </a:r>
            <a:r>
              <a:rPr lang="en-US" sz="2400" dirty="0" smtClean="0">
                <a:latin typeface="Berlin Sans FB" panose="020E0602020502020306" pitchFamily="34" charset="0"/>
              </a:rPr>
              <a:t> – GPROR/GGREG/DIREG</a:t>
            </a:r>
          </a:p>
          <a:p>
            <a:pPr algn="ctr"/>
            <a:r>
              <a:rPr lang="en-US" dirty="0" smtClean="0">
                <a:latin typeface="Berlin Sans FB" panose="020E0602020502020306" pitchFamily="34" charset="0"/>
                <a:hlinkClick r:id="rId3"/>
              </a:rPr>
              <a:t>gpror@anvisa.gov.br</a:t>
            </a:r>
            <a:r>
              <a:rPr lang="en-US" dirty="0" smtClean="0">
                <a:latin typeface="Berlin Sans FB" panose="020E0602020502020306" pitchFamily="34" charset="0"/>
              </a:rPr>
              <a:t> </a:t>
            </a:r>
            <a:endParaRPr lang="pt-BR" dirty="0">
              <a:latin typeface="Berlin Sans FB" panose="020E0602020502020306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936321" y="532622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dirty="0"/>
              <a:t>Acompanhe o andamento da Agenda Regulatória da Anvisa pelo portal:</a:t>
            </a:r>
          </a:p>
          <a:p>
            <a:pPr algn="ctr"/>
            <a:r>
              <a:rPr lang="pt-BR" dirty="0">
                <a:hlinkClick r:id="rId4"/>
              </a:rPr>
              <a:t>http://portal.anvisa.gov.br/agenda-regulatoria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5707806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475F4060-79F5-4814-B40F-91DC0629A43A}"/>
              </a:ext>
            </a:extLst>
          </p:cNvPr>
          <p:cNvSpPr txBox="1"/>
          <p:nvPr/>
        </p:nvSpPr>
        <p:spPr>
          <a:xfrm>
            <a:off x="1702390" y="360846"/>
            <a:ext cx="25082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b="1" i="1" dirty="0">
                <a:solidFill>
                  <a:srgbClr val="0070C0"/>
                </a:solidFill>
              </a:rPr>
              <a:t>27 temas </a:t>
            </a:r>
            <a:r>
              <a:rPr lang="pt-BR" dirty="0">
                <a:solidFill>
                  <a:srgbClr val="0070C0"/>
                </a:solidFill>
              </a:rPr>
              <a:t>da</a:t>
            </a:r>
            <a:r>
              <a:rPr lang="pt-BR" b="1" i="1" dirty="0">
                <a:solidFill>
                  <a:srgbClr val="0070C0"/>
                </a:solidFill>
              </a:rPr>
              <a:t> </a:t>
            </a:r>
            <a:r>
              <a:rPr lang="pt-BR" dirty="0">
                <a:solidFill>
                  <a:srgbClr val="0070C0"/>
                </a:solidFill>
              </a:rPr>
              <a:t>AR 2017-2020 ainda </a:t>
            </a:r>
            <a:r>
              <a:rPr lang="pt-BR" b="1" i="1" dirty="0">
                <a:solidFill>
                  <a:srgbClr val="0070C0"/>
                </a:solidFill>
              </a:rPr>
              <a:t>não possuem processos regulatórios iniciados</a:t>
            </a:r>
            <a:r>
              <a:rPr lang="pt-BR" dirty="0">
                <a:solidFill>
                  <a:srgbClr val="0070C0"/>
                </a:solidFill>
              </a:rPr>
              <a:t>!</a:t>
            </a:r>
          </a:p>
        </p:txBody>
      </p:sp>
      <p:sp>
        <p:nvSpPr>
          <p:cNvPr id="5" name="Retângulo 42">
            <a:extLst/>
          </p:cNvPr>
          <p:cNvSpPr/>
          <p:nvPr/>
        </p:nvSpPr>
        <p:spPr>
          <a:xfrm>
            <a:off x="0" y="2869"/>
            <a:ext cx="1376218" cy="685513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990033"/>
              </a:solidFill>
            </a:endParaRPr>
          </a:p>
        </p:txBody>
      </p:sp>
      <p:pic>
        <p:nvPicPr>
          <p:cNvPr id="8" name="Imagem 4">
            <a:extLst/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31" b="89870" l="9980" r="89817">
                        <a14:foregroundMark x1="48473" y1="8831" x2="48473" y2="8831"/>
                        <a14:foregroundMark x1="42770" y1="8831" x2="50713" y2="1090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V="1">
            <a:off x="-497794" y="-671468"/>
            <a:ext cx="2479376" cy="1944114"/>
          </a:xfrm>
          <a:prstGeom prst="rect">
            <a:avLst/>
          </a:prstGeom>
        </p:spPr>
      </p:pic>
      <p:sp>
        <p:nvSpPr>
          <p:cNvPr id="9" name="CaixaDeTexto 2">
            <a:extLst/>
          </p:cNvPr>
          <p:cNvSpPr txBox="1"/>
          <p:nvPr/>
        </p:nvSpPr>
        <p:spPr>
          <a:xfrm rot="16200000">
            <a:off x="-2142156" y="3591173"/>
            <a:ext cx="56306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200" dirty="0">
                <a:solidFill>
                  <a:srgbClr val="FFC000"/>
                </a:solidFill>
                <a:latin typeface="Berlin Sans FB" panose="020E0602020502020306" pitchFamily="34" charset="0"/>
              </a:rPr>
              <a:t>Evolução dos temas </a:t>
            </a:r>
          </a:p>
          <a:p>
            <a:pPr algn="ctr"/>
            <a:r>
              <a:rPr lang="pt-BR" sz="3200" dirty="0">
                <a:solidFill>
                  <a:srgbClr val="FFC000"/>
                </a:solidFill>
                <a:latin typeface="Berlin Sans FB" panose="020E0602020502020306" pitchFamily="34" charset="0"/>
              </a:rPr>
              <a:t>dez/17 - </a:t>
            </a:r>
            <a:r>
              <a:rPr lang="pt-BR" sz="3200" dirty="0" err="1">
                <a:solidFill>
                  <a:srgbClr val="FFC000"/>
                </a:solidFill>
                <a:latin typeface="Berlin Sans FB" panose="020E0602020502020306" pitchFamily="34" charset="0"/>
              </a:rPr>
              <a:t>abr</a:t>
            </a:r>
            <a:r>
              <a:rPr lang="pt-BR" sz="3200" dirty="0">
                <a:solidFill>
                  <a:srgbClr val="FFC000"/>
                </a:solidFill>
                <a:latin typeface="Berlin Sans FB" panose="020E0602020502020306" pitchFamily="34" charset="0"/>
              </a:rPr>
              <a:t>/18 </a:t>
            </a:r>
          </a:p>
        </p:txBody>
      </p:sp>
      <mc:AlternateContent xmlns:mc="http://schemas.openxmlformats.org/markup-compatibility/2006">
        <mc:Choice xmlns="" xmlns:cx2="http://schemas.microsoft.com/office/drawing/2015/10/21/chartex" Requires="cx2">
          <p:graphicFrame>
            <p:nvGraphicFramePr>
              <p:cNvPr id="12" name="Gráfico 11">
                <a:extLst>
                  <a:ext uri="{FF2B5EF4-FFF2-40B4-BE49-F238E27FC236}">
                    <a16:creationId xmlns:a16="http://schemas.microsoft.com/office/drawing/2014/main" id="{59A2024F-C74F-4C2D-AC11-9D221B641840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540769704"/>
                  </p:ext>
                </p:extLst>
              </p:nvPr>
            </p:nvGraphicFramePr>
            <p:xfrm>
              <a:off x="7470859" y="2869"/>
              <a:ext cx="4331500" cy="251408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>
          <p:pic>
            <p:nvPicPr>
              <p:cNvPr id="12" name="Gráfico 11">
                <a:extLst>
                  <a:ext uri="{FF2B5EF4-FFF2-40B4-BE49-F238E27FC236}">
                    <a16:creationId xmlns:cx2="http://schemas.microsoft.com/office/drawing/2015/10/21/chartex" xmlns="" xmlns:a16="http://schemas.microsoft.com/office/drawing/2014/main" id="{59A2024F-C74F-4C2D-AC11-9D221B64184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70859" y="2869"/>
                <a:ext cx="4331500" cy="2514088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Retângulo 12">
            <a:extLst>
              <a:ext uri="{FF2B5EF4-FFF2-40B4-BE49-F238E27FC236}">
                <a16:creationId xmlns="" xmlns:a16="http://schemas.microsoft.com/office/drawing/2014/main" id="{FFE23D7F-0BEA-4C08-A74F-4169A1DDED5C}"/>
              </a:ext>
            </a:extLst>
          </p:cNvPr>
          <p:cNvSpPr/>
          <p:nvPr/>
        </p:nvSpPr>
        <p:spPr>
          <a:xfrm>
            <a:off x="1593654" y="2302907"/>
            <a:ext cx="8173156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/>
              <a:t>2.1 - Certificação sanitária de portos, aeroportos e fronteiras (GGPAF)</a:t>
            </a:r>
          </a:p>
          <a:p>
            <a:r>
              <a:rPr lang="pt-BR" sz="1000" dirty="0"/>
              <a:t>1.6 - Comercialização de Alimentos para Lactentes e Crianças de 1ª Infância, Bicos, Chupetas e Mamadeiras (NBCAL)  (GGALI)</a:t>
            </a:r>
          </a:p>
          <a:p>
            <a:r>
              <a:rPr lang="pt-BR" sz="1000" dirty="0"/>
              <a:t>4.6 - Resíduos de medicamentos veterinários em alimentos de origem animal (GGALI)</a:t>
            </a:r>
          </a:p>
          <a:p>
            <a:r>
              <a:rPr lang="pt-BR" sz="1000" dirty="0"/>
              <a:t>3.2 - Pós-registro de agrotóxicos (GGTOX)</a:t>
            </a:r>
          </a:p>
          <a:p>
            <a:r>
              <a:rPr lang="pt-BR" sz="1000" dirty="0"/>
              <a:t>3.12 - Revisão do regulamento técnico para o ingrediente ativo </a:t>
            </a:r>
            <a:r>
              <a:rPr lang="pt-BR" sz="1000" dirty="0" err="1"/>
              <a:t>acefato</a:t>
            </a:r>
            <a:r>
              <a:rPr lang="pt-BR" sz="1000" dirty="0"/>
              <a:t> em decorrência de sua reavaliação toxicológica (GGTOX) - </a:t>
            </a:r>
            <a:r>
              <a:rPr lang="pt-BR" sz="1000" b="1" dirty="0">
                <a:solidFill>
                  <a:srgbClr val="C00000"/>
                </a:solidFill>
              </a:rPr>
              <a:t>tema Alta urgência/Alta relevância - </a:t>
            </a:r>
            <a:r>
              <a:rPr lang="pt-BR" sz="1000" b="1" dirty="0">
                <a:solidFill>
                  <a:srgbClr val="0070C0"/>
                </a:solidFill>
              </a:rPr>
              <a:t>Determinação judicial</a:t>
            </a:r>
            <a:endParaRPr lang="pt-BR" sz="1000" dirty="0"/>
          </a:p>
          <a:p>
            <a:r>
              <a:rPr lang="pt-BR" sz="1000" dirty="0"/>
              <a:t>8.5 - Regularização de software como dispositivo médico (GGTPS)</a:t>
            </a:r>
          </a:p>
          <a:p>
            <a:r>
              <a:rPr lang="pt-BR" sz="1000" dirty="0"/>
              <a:t>8.8 - Regularização de implantes ortopédicos (GGTPS)</a:t>
            </a:r>
          </a:p>
          <a:p>
            <a:r>
              <a:rPr lang="pt-BR" sz="1000" dirty="0"/>
              <a:t>7.2 - Medicamentos debaixo risco sujeitos a notificação simplificada (GGMED)</a:t>
            </a:r>
          </a:p>
          <a:p>
            <a:r>
              <a:rPr lang="pt-BR" sz="1000" dirty="0"/>
              <a:t>12.3 - Boas práticas </a:t>
            </a:r>
            <a:r>
              <a:rPr lang="pt-BR" sz="1000" dirty="0" err="1"/>
              <a:t>farmacopeicas</a:t>
            </a:r>
            <a:r>
              <a:rPr lang="pt-BR" sz="1000" dirty="0"/>
              <a:t> (GGMED)</a:t>
            </a:r>
          </a:p>
          <a:p>
            <a:r>
              <a:rPr lang="pt-BR" sz="1000" dirty="0"/>
              <a:t>5.4 - Parâmetros para controle microbiológico de produtos de higiene pessoal, cosméticos e perfumes (GHCOS)</a:t>
            </a:r>
          </a:p>
          <a:p>
            <a:r>
              <a:rPr lang="pt-BR" sz="1000" dirty="0"/>
              <a:t>5.8 - Regularização de produtos de higiene pessoal descartáveis destinados ao asseio corporal (GHCOS)</a:t>
            </a:r>
          </a:p>
          <a:p>
            <a:r>
              <a:rPr lang="pt-BR" sz="1000" dirty="0"/>
              <a:t>5.9 - Regularização de repelentes de insetos (GHCOS)</a:t>
            </a:r>
          </a:p>
          <a:p>
            <a:r>
              <a:rPr lang="pt-BR" sz="1000" dirty="0"/>
              <a:t>5.10 - Regularização de protetores solares (GHCOS)</a:t>
            </a:r>
          </a:p>
          <a:p>
            <a:r>
              <a:rPr lang="pt-BR" sz="1000" dirty="0"/>
              <a:t>10.2 - Triagem laboratorial de doadores de órgãos  para transplante (GSTCO)</a:t>
            </a:r>
          </a:p>
          <a:p>
            <a:r>
              <a:rPr lang="pt-BR" sz="1000" dirty="0"/>
              <a:t>10.3 - Transporte de material biológico humano, sangue e seus componentes (GSTCO)</a:t>
            </a:r>
          </a:p>
          <a:p>
            <a:r>
              <a:rPr lang="pt-BR" sz="1000" dirty="0"/>
              <a:t>10.5 - Bancos de células e tecidos germinativos (BCTG) (GSTCO)</a:t>
            </a:r>
          </a:p>
          <a:p>
            <a:r>
              <a:rPr lang="pt-BR" sz="1000" dirty="0"/>
              <a:t>10.6 - Bancos de tecidos humanos (GSTCO)</a:t>
            </a:r>
          </a:p>
          <a:p>
            <a:r>
              <a:rPr lang="pt-BR" sz="1000" dirty="0"/>
              <a:t>1.14 - Regularização do cultivo de plantas controladas (GGMON) – </a:t>
            </a:r>
            <a:r>
              <a:rPr lang="pt-BR" sz="1000" b="1" dirty="0">
                <a:solidFill>
                  <a:srgbClr val="C00000"/>
                </a:solidFill>
              </a:rPr>
              <a:t>tema Alta urgência/Alta relevância - </a:t>
            </a:r>
            <a:r>
              <a:rPr lang="pt-BR" sz="1000" b="1" dirty="0">
                <a:solidFill>
                  <a:srgbClr val="0070C0"/>
                </a:solidFill>
              </a:rPr>
              <a:t>Recomendação MPU e ações judiciais</a:t>
            </a:r>
            <a:endParaRPr lang="pt-BR" sz="1000" dirty="0"/>
          </a:p>
          <a:p>
            <a:r>
              <a:rPr lang="pt-BR" sz="1000" dirty="0"/>
              <a:t>2.5 - Procedimentos para importação, em caráter de excepcionalidade, de produto à base de </a:t>
            </a:r>
            <a:r>
              <a:rPr lang="pt-BR" sz="1000" dirty="0" err="1"/>
              <a:t>canabidiol</a:t>
            </a:r>
            <a:r>
              <a:rPr lang="pt-BR" sz="1000" dirty="0"/>
              <a:t> em associação com outros </a:t>
            </a:r>
            <a:r>
              <a:rPr lang="pt-BR" sz="1000" dirty="0" err="1"/>
              <a:t>canabinóides</a:t>
            </a:r>
            <a:r>
              <a:rPr lang="pt-BR" sz="1000" dirty="0"/>
              <a:t> (GGMON)</a:t>
            </a:r>
          </a:p>
          <a:p>
            <a:r>
              <a:rPr lang="pt-BR" sz="1000" dirty="0"/>
              <a:t>7.16 - </a:t>
            </a:r>
            <a:r>
              <a:rPr lang="pt-BR" sz="1000" dirty="0" err="1"/>
              <a:t>Farmacovigilância</a:t>
            </a:r>
            <a:r>
              <a:rPr lang="pt-BR" sz="1000" dirty="0"/>
              <a:t> (GGMON)  - </a:t>
            </a:r>
            <a:r>
              <a:rPr lang="pt-BR" sz="1000" b="1" dirty="0">
                <a:solidFill>
                  <a:srgbClr val="C00000"/>
                </a:solidFill>
              </a:rPr>
              <a:t>tema Alta urgência/Alta relevância - </a:t>
            </a:r>
            <a:r>
              <a:rPr lang="pt-BR" sz="1000" b="1" dirty="0">
                <a:solidFill>
                  <a:srgbClr val="0070C0"/>
                </a:solidFill>
              </a:rPr>
              <a:t>ICH</a:t>
            </a:r>
            <a:endParaRPr lang="pt-BR" sz="1000" dirty="0"/>
          </a:p>
          <a:p>
            <a:r>
              <a:rPr lang="pt-BR" sz="1000" dirty="0"/>
              <a:t>5.6 - </a:t>
            </a:r>
            <a:r>
              <a:rPr lang="pt-BR" sz="1000" dirty="0" err="1"/>
              <a:t>Cosmetovigilância</a:t>
            </a:r>
            <a:r>
              <a:rPr lang="pt-BR" sz="1000" dirty="0"/>
              <a:t> (GGMON)</a:t>
            </a:r>
          </a:p>
          <a:p>
            <a:r>
              <a:rPr lang="pt-BR" sz="1000" dirty="0"/>
              <a:t>1.10 - Notificação e recolhimento de drogas ou insumos farmacêuticos com desvios de qualidade comprovados pelas empresas fabricantes de medicamentos, importadoras, </a:t>
            </a:r>
            <a:r>
              <a:rPr lang="pt-BR" sz="1000" dirty="0" err="1"/>
              <a:t>fracionadoras</a:t>
            </a:r>
            <a:r>
              <a:rPr lang="pt-BR" sz="1000" dirty="0"/>
              <a:t>, distribuidoras e farmácias (GGFIS)</a:t>
            </a:r>
          </a:p>
          <a:p>
            <a:r>
              <a:rPr lang="pt-BR" sz="1000" dirty="0"/>
              <a:t>4.12 - Boas práticas de fabricação (BPF) para estabelecimentos </a:t>
            </a:r>
            <a:r>
              <a:rPr lang="pt-BR" sz="1000" dirty="0" err="1"/>
              <a:t>industrializadores</a:t>
            </a:r>
            <a:r>
              <a:rPr lang="pt-BR" sz="1000" dirty="0"/>
              <a:t> de alimentos (GGFIS)</a:t>
            </a:r>
          </a:p>
          <a:p>
            <a:r>
              <a:rPr lang="pt-BR" sz="1000" dirty="0"/>
              <a:t>6.2 - Boas práticas de fabricação (BPF) de insumos farmacêuticos (GGFIS)</a:t>
            </a:r>
          </a:p>
          <a:p>
            <a:r>
              <a:rPr lang="pt-BR" sz="1000" dirty="0"/>
              <a:t>7.15 - Boas práticas de manipulação de preparações magistrais e oficinais para uso humano (GGFIS)</a:t>
            </a:r>
          </a:p>
          <a:p>
            <a:r>
              <a:rPr lang="pt-BR" sz="1000" dirty="0"/>
              <a:t>13.2 - Organização da rede brasileira de laboratórios analíticos em saúde (REBLAS) (GGFIS)</a:t>
            </a:r>
          </a:p>
          <a:p>
            <a:r>
              <a:rPr lang="pt-BR" sz="1000" dirty="0"/>
              <a:t>13.3 - Requisitos para funcionamento de laboratórios analíticos (GGFIS)</a:t>
            </a:r>
          </a:p>
        </p:txBody>
      </p:sp>
    </p:spTree>
    <p:extLst>
      <p:ext uri="{BB962C8B-B14F-4D97-AF65-F5344CB8AC3E}">
        <p14:creationId xmlns:p14="http://schemas.microsoft.com/office/powerpoint/2010/main" val="68436651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475F4060-79F5-4814-B40F-91DC0629A43A}"/>
              </a:ext>
            </a:extLst>
          </p:cNvPr>
          <p:cNvSpPr txBox="1"/>
          <p:nvPr/>
        </p:nvSpPr>
        <p:spPr>
          <a:xfrm>
            <a:off x="1583701" y="510587"/>
            <a:ext cx="2508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b="1" i="1" dirty="0">
                <a:solidFill>
                  <a:srgbClr val="0070C0"/>
                </a:solidFill>
              </a:rPr>
              <a:t>9 temas concluídos!</a:t>
            </a:r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5" name="Retângulo 42">
            <a:extLst/>
          </p:cNvPr>
          <p:cNvSpPr/>
          <p:nvPr/>
        </p:nvSpPr>
        <p:spPr>
          <a:xfrm>
            <a:off x="0" y="2869"/>
            <a:ext cx="1376218" cy="685513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990033"/>
              </a:solidFill>
            </a:endParaRPr>
          </a:p>
        </p:txBody>
      </p:sp>
      <p:pic>
        <p:nvPicPr>
          <p:cNvPr id="8" name="Imagem 4">
            <a:extLst/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31" b="89870" l="9980" r="89817">
                        <a14:foregroundMark x1="48473" y1="8831" x2="48473" y2="8831"/>
                        <a14:foregroundMark x1="42770" y1="8831" x2="50713" y2="1090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V="1">
            <a:off x="-497794" y="-671468"/>
            <a:ext cx="2479376" cy="1944114"/>
          </a:xfrm>
          <a:prstGeom prst="rect">
            <a:avLst/>
          </a:prstGeom>
        </p:spPr>
      </p:pic>
      <p:sp>
        <p:nvSpPr>
          <p:cNvPr id="9" name="CaixaDeTexto 2">
            <a:extLst/>
          </p:cNvPr>
          <p:cNvSpPr txBox="1"/>
          <p:nvPr/>
        </p:nvSpPr>
        <p:spPr>
          <a:xfrm rot="16200000">
            <a:off x="-2142156" y="3591173"/>
            <a:ext cx="56306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200" dirty="0">
                <a:solidFill>
                  <a:srgbClr val="FFC000"/>
                </a:solidFill>
                <a:latin typeface="Berlin Sans FB" panose="020E0602020502020306" pitchFamily="34" charset="0"/>
              </a:rPr>
              <a:t>Evolução dos temas </a:t>
            </a:r>
          </a:p>
          <a:p>
            <a:pPr algn="ctr"/>
            <a:r>
              <a:rPr lang="pt-BR" sz="3200" dirty="0">
                <a:solidFill>
                  <a:srgbClr val="FFC000"/>
                </a:solidFill>
                <a:latin typeface="Berlin Sans FB" panose="020E0602020502020306" pitchFamily="34" charset="0"/>
              </a:rPr>
              <a:t>dez/17 - </a:t>
            </a:r>
            <a:r>
              <a:rPr lang="pt-BR" sz="3200" dirty="0" err="1">
                <a:solidFill>
                  <a:srgbClr val="FFC000"/>
                </a:solidFill>
                <a:latin typeface="Berlin Sans FB" panose="020E0602020502020306" pitchFamily="34" charset="0"/>
              </a:rPr>
              <a:t>abr</a:t>
            </a:r>
            <a:r>
              <a:rPr lang="pt-BR" sz="3200" dirty="0">
                <a:solidFill>
                  <a:srgbClr val="FFC000"/>
                </a:solidFill>
                <a:latin typeface="Berlin Sans FB" panose="020E0602020502020306" pitchFamily="34" charset="0"/>
              </a:rPr>
              <a:t>/18 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="" xmlns:a16="http://schemas.microsoft.com/office/drawing/2014/main" id="{7BD597CC-C7AD-49FB-A333-F9AAB9118544}"/>
              </a:ext>
            </a:extLst>
          </p:cNvPr>
          <p:cNvSpPr/>
          <p:nvPr/>
        </p:nvSpPr>
        <p:spPr>
          <a:xfrm>
            <a:off x="1676891" y="1587929"/>
            <a:ext cx="989641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1.7 - Certificação de boas práticas de fabricação para produtos sob regime de vigilância sanitária (CBPF</a:t>
            </a:r>
            <a:r>
              <a:rPr lang="pt-BR" dirty="0" smtClean="0"/>
              <a:t>) - </a:t>
            </a:r>
            <a:r>
              <a:rPr lang="pt-BR" b="1" dirty="0">
                <a:solidFill>
                  <a:srgbClr val="C00000"/>
                </a:solidFill>
              </a:rPr>
              <a:t>tema Alta urgência/Alta relevância</a:t>
            </a:r>
            <a:endParaRPr lang="pt-BR" dirty="0"/>
          </a:p>
          <a:p>
            <a:pPr algn="just"/>
            <a:r>
              <a:rPr lang="pt-BR" dirty="0"/>
              <a:t>2.7 - Procedimentos para importação em caráter </a:t>
            </a:r>
            <a:r>
              <a:rPr lang="pt-BR" dirty="0" smtClean="0"/>
              <a:t>excepcional - </a:t>
            </a:r>
            <a:r>
              <a:rPr lang="pt-BR" b="1" dirty="0">
                <a:solidFill>
                  <a:srgbClr val="C00000"/>
                </a:solidFill>
              </a:rPr>
              <a:t>tema Alta urgência/Alta relevância</a:t>
            </a:r>
            <a:endParaRPr lang="pt-BR" dirty="0"/>
          </a:p>
          <a:p>
            <a:pPr algn="just"/>
            <a:r>
              <a:rPr lang="pt-BR" dirty="0"/>
              <a:t>3.7 - Procedimentos para a reavaliação de ingredientes ativos de agrotóxicos e </a:t>
            </a:r>
            <a:r>
              <a:rPr lang="pt-BR" dirty="0" smtClean="0"/>
              <a:t>afins - </a:t>
            </a:r>
            <a:r>
              <a:rPr lang="pt-BR" b="1" dirty="0">
                <a:solidFill>
                  <a:srgbClr val="C00000"/>
                </a:solidFill>
              </a:rPr>
              <a:t>tema Alta urgência/Alta relevância</a:t>
            </a:r>
            <a:endParaRPr lang="pt-BR" dirty="0"/>
          </a:p>
          <a:p>
            <a:pPr algn="just"/>
            <a:r>
              <a:rPr lang="pt-BR" dirty="0"/>
              <a:t>3.13 - Rastreabilidade de alimentos in natura</a:t>
            </a:r>
          </a:p>
          <a:p>
            <a:pPr algn="just"/>
            <a:r>
              <a:rPr lang="pt-BR" dirty="0"/>
              <a:t>7.5 - Registro e pós-registro de extratos e produtos alergênicos para fins de diagnóstico ou terapêutico</a:t>
            </a:r>
          </a:p>
          <a:p>
            <a:pPr algn="just"/>
            <a:r>
              <a:rPr lang="pt-BR" dirty="0"/>
              <a:t>10.7 - Centros de processamento celular</a:t>
            </a:r>
          </a:p>
          <a:p>
            <a:pPr algn="just"/>
            <a:r>
              <a:rPr lang="pt-BR" dirty="0"/>
              <a:t>15.2 - Gerenciamento de resíduos em serviços de saúde</a:t>
            </a:r>
          </a:p>
          <a:p>
            <a:pPr algn="just"/>
            <a:r>
              <a:rPr lang="pt-BR" dirty="0"/>
              <a:t>15.7 - Requisitos sanitários para funcionamento de serviços de </a:t>
            </a:r>
            <a:r>
              <a:rPr lang="pt-BR" dirty="0" smtClean="0"/>
              <a:t>vacinação - </a:t>
            </a:r>
            <a:r>
              <a:rPr lang="pt-BR" b="1" dirty="0">
                <a:solidFill>
                  <a:srgbClr val="C00000"/>
                </a:solidFill>
              </a:rPr>
              <a:t>tema Alta urgência/Alta relevância</a:t>
            </a:r>
            <a:endParaRPr lang="pt-BR" dirty="0"/>
          </a:p>
          <a:p>
            <a:pPr algn="just"/>
            <a:r>
              <a:rPr lang="pt-BR" dirty="0"/>
              <a:t>15.8 - Requisitos sanitários para prestação de serviços de </a:t>
            </a:r>
            <a:r>
              <a:rPr lang="pt-BR" dirty="0" smtClean="0"/>
              <a:t>diálise - </a:t>
            </a:r>
            <a:r>
              <a:rPr lang="pt-BR" b="1" dirty="0">
                <a:solidFill>
                  <a:srgbClr val="C00000"/>
                </a:solidFill>
              </a:rPr>
              <a:t>tema Alta urgência/Alta relevância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8198790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268188" y="1898278"/>
            <a:ext cx="3393287" cy="400929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7268187" y="1864285"/>
            <a:ext cx="0" cy="4009293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2215095" y="244438"/>
            <a:ext cx="8960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0070C0"/>
                </a:solidFill>
              </a:rPr>
              <a:t>Existem</a:t>
            </a:r>
            <a:r>
              <a:rPr lang="pt-BR" b="1" i="1" dirty="0">
                <a:solidFill>
                  <a:srgbClr val="0070C0"/>
                </a:solidFill>
              </a:rPr>
              <a:t> 107* processos regulatórios em andamento referentes a temas da AR 2017-2020</a:t>
            </a:r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928446" y="6508904"/>
            <a:ext cx="65519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i="1" dirty="0"/>
              <a:t>*</a:t>
            </a:r>
            <a:r>
              <a:rPr lang="pt-BR" sz="1200" i="1" dirty="0" err="1"/>
              <a:t>Obs</a:t>
            </a:r>
            <a:r>
              <a:rPr lang="pt-BR" sz="1200" i="1" dirty="0"/>
              <a:t>: Não foram considerados os processos regulatórios referentes a temas de atualizações periódicas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358560" y="696015"/>
            <a:ext cx="83029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>
                <a:solidFill>
                  <a:schemeClr val="accent1">
                    <a:lumMod val="50000"/>
                  </a:schemeClr>
                </a:solidFill>
              </a:rPr>
              <a:t>DISTRIBUIÇÃO DE PROCESSOS REGULATÓRIOS DE ACORDO COM A FASE DE DESENVOLVIMENTO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7268188" y="1215102"/>
            <a:ext cx="32360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37% dos processos regulatórios </a:t>
            </a:r>
          </a:p>
        </p:txBody>
      </p:sp>
      <p:sp>
        <p:nvSpPr>
          <p:cNvPr id="14" name="Chave Esquerda 13"/>
          <p:cNvSpPr/>
          <p:nvPr/>
        </p:nvSpPr>
        <p:spPr>
          <a:xfrm rot="5400000">
            <a:off x="8873937" y="59752"/>
            <a:ext cx="181789" cy="3393287"/>
          </a:xfrm>
          <a:prstGeom prst="leftBrace">
            <a:avLst>
              <a:gd name="adj1" fmla="val 8333"/>
              <a:gd name="adj2" fmla="val 49813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=""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3195624"/>
              </p:ext>
            </p:extLst>
          </p:nvPr>
        </p:nvGraphicFramePr>
        <p:xfrm>
          <a:off x="1438453" y="2160207"/>
          <a:ext cx="8871435" cy="3768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tângulo 42">
            <a:extLst/>
          </p:cNvPr>
          <p:cNvSpPr/>
          <p:nvPr/>
        </p:nvSpPr>
        <p:spPr>
          <a:xfrm>
            <a:off x="0" y="2869"/>
            <a:ext cx="1376218" cy="685513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990033"/>
              </a:solidFill>
            </a:endParaRPr>
          </a:p>
        </p:txBody>
      </p:sp>
      <p:pic>
        <p:nvPicPr>
          <p:cNvPr id="15" name="Imagem 4">
            <a:extLst/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31" b="89870" l="9980" r="89817">
                        <a14:foregroundMark x1="48473" y1="8831" x2="48473" y2="8831"/>
                        <a14:foregroundMark x1="42770" y1="8831" x2="50713" y2="1090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V="1">
            <a:off x="-497794" y="-671468"/>
            <a:ext cx="2479376" cy="1944114"/>
          </a:xfrm>
          <a:prstGeom prst="rect">
            <a:avLst/>
          </a:prstGeom>
        </p:spPr>
      </p:pic>
      <p:sp>
        <p:nvSpPr>
          <p:cNvPr id="16" name="CaixaDeTexto 2">
            <a:extLst/>
          </p:cNvPr>
          <p:cNvSpPr txBox="1"/>
          <p:nvPr/>
        </p:nvSpPr>
        <p:spPr>
          <a:xfrm rot="16200000">
            <a:off x="-2142156" y="3591173"/>
            <a:ext cx="56306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200" dirty="0">
                <a:solidFill>
                  <a:srgbClr val="FFC000"/>
                </a:solidFill>
                <a:latin typeface="Berlin Sans FB" panose="020E0602020502020306" pitchFamily="34" charset="0"/>
              </a:rPr>
              <a:t>Evolução dos temas </a:t>
            </a:r>
          </a:p>
          <a:p>
            <a:pPr algn="ctr"/>
            <a:r>
              <a:rPr lang="pt-BR" sz="3200" dirty="0">
                <a:solidFill>
                  <a:srgbClr val="FFC000"/>
                </a:solidFill>
                <a:latin typeface="Berlin Sans FB" panose="020E0602020502020306" pitchFamily="34" charset="0"/>
              </a:rPr>
              <a:t>dez/17 - </a:t>
            </a:r>
            <a:r>
              <a:rPr lang="pt-BR" sz="3200" dirty="0" err="1">
                <a:solidFill>
                  <a:srgbClr val="FFC000"/>
                </a:solidFill>
                <a:latin typeface="Berlin Sans FB" panose="020E0602020502020306" pitchFamily="34" charset="0"/>
              </a:rPr>
              <a:t>abr</a:t>
            </a:r>
            <a:r>
              <a:rPr lang="pt-BR" sz="3200" dirty="0">
                <a:solidFill>
                  <a:srgbClr val="FFC000"/>
                </a:solidFill>
                <a:latin typeface="Berlin Sans FB" panose="020E0602020502020306" pitchFamily="34" charset="0"/>
              </a:rPr>
              <a:t>/18 </a:t>
            </a:r>
          </a:p>
        </p:txBody>
      </p:sp>
    </p:spTree>
    <p:extLst>
      <p:ext uri="{BB962C8B-B14F-4D97-AF65-F5344CB8AC3E}">
        <p14:creationId xmlns:p14="http://schemas.microsoft.com/office/powerpoint/2010/main" val="413293971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42">
            <a:extLst>
              <a:ext uri="{FF2B5EF4-FFF2-40B4-BE49-F238E27FC236}">
                <a16:creationId xmlns="" xmlns:a16="http://schemas.microsoft.com/office/drawing/2014/main" id="{1FCA71D1-665A-41DA-985E-CBC0BB4E1BBE}"/>
              </a:ext>
            </a:extLst>
          </p:cNvPr>
          <p:cNvSpPr/>
          <p:nvPr/>
        </p:nvSpPr>
        <p:spPr>
          <a:xfrm>
            <a:off x="0" y="2869"/>
            <a:ext cx="12192000" cy="119531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990033"/>
              </a:solidFill>
            </a:endParaRPr>
          </a:p>
        </p:txBody>
      </p:sp>
      <p:pic>
        <p:nvPicPr>
          <p:cNvPr id="2" name="Imagem 4">
            <a:extLst>
              <a:ext uri="{FF2B5EF4-FFF2-40B4-BE49-F238E27FC236}">
                <a16:creationId xmlns="" xmlns:a16="http://schemas.microsoft.com/office/drawing/2014/main" id="{A12117C1-BC8C-4916-BD7C-0D042A2DCF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31" b="89870" l="9980" r="89817">
                        <a14:foregroundMark x1="48473" y1="8831" x2="48473" y2="8831"/>
                        <a14:foregroundMark x1="42770" y1="8831" x2="50713" y2="1090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V="1">
            <a:off x="-393019" y="-690518"/>
            <a:ext cx="2479376" cy="1944114"/>
          </a:xfrm>
          <a:prstGeom prst="rect">
            <a:avLst/>
          </a:prstGeom>
        </p:spPr>
      </p:pic>
      <p:grpSp>
        <p:nvGrpSpPr>
          <p:cNvPr id="4" name="Agrupar 43">
            <a:extLst>
              <a:ext uri="{FF2B5EF4-FFF2-40B4-BE49-F238E27FC236}">
                <a16:creationId xmlns="" xmlns:a16="http://schemas.microsoft.com/office/drawing/2014/main" id="{5D879975-266A-49BA-83F6-B3BFE477E7E6}"/>
              </a:ext>
            </a:extLst>
          </p:cNvPr>
          <p:cNvGrpSpPr/>
          <p:nvPr/>
        </p:nvGrpSpPr>
        <p:grpSpPr>
          <a:xfrm>
            <a:off x="4371985" y="1286136"/>
            <a:ext cx="3183677" cy="1200329"/>
            <a:chOff x="8015979" y="1110445"/>
            <a:chExt cx="2994603" cy="1200329"/>
          </a:xfrm>
        </p:grpSpPr>
        <p:sp>
          <p:nvSpPr>
            <p:cNvPr id="5" name="CaixaDeTexto 44">
              <a:extLst>
                <a:ext uri="{FF2B5EF4-FFF2-40B4-BE49-F238E27FC236}">
                  <a16:creationId xmlns="" xmlns:a16="http://schemas.microsoft.com/office/drawing/2014/main" id="{C6BE2F5A-DF39-4C93-B989-5A90762686CF}"/>
                </a:ext>
              </a:extLst>
            </p:cNvPr>
            <p:cNvSpPr txBox="1"/>
            <p:nvPr/>
          </p:nvSpPr>
          <p:spPr>
            <a:xfrm>
              <a:off x="8015979" y="1110445"/>
              <a:ext cx="203780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600" b="1" dirty="0">
                  <a:solidFill>
                    <a:schemeClr val="accent5">
                      <a:lumMod val="50000"/>
                    </a:schemeClr>
                  </a:solidFill>
                  <a:latin typeface="Bookman Old Style" panose="02050604050505020204" pitchFamily="18" charset="0"/>
                </a:rPr>
                <a:t>117</a:t>
              </a:r>
            </a:p>
            <a:p>
              <a:endParaRPr lang="pt-BR" sz="3600" b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6" name="CaixaDeTexto 45">
              <a:extLst>
                <a:ext uri="{FF2B5EF4-FFF2-40B4-BE49-F238E27FC236}">
                  <a16:creationId xmlns="" xmlns:a16="http://schemas.microsoft.com/office/drawing/2014/main" id="{CEB2C543-A308-4E7F-8F25-7CB95F55C3AD}"/>
                </a:ext>
              </a:extLst>
            </p:cNvPr>
            <p:cNvSpPr txBox="1"/>
            <p:nvPr/>
          </p:nvSpPr>
          <p:spPr>
            <a:xfrm>
              <a:off x="8972777" y="1152915"/>
              <a:ext cx="20378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Bookman Old Style" panose="02050604050505020204" pitchFamily="18" charset="0"/>
                </a:rPr>
                <a:t>Temas gerais </a:t>
              </a:r>
            </a:p>
            <a:p>
              <a:r>
                <a:rPr lang="en-US" sz="1600" dirty="0">
                  <a:latin typeface="Bookman Old Style" panose="02050604050505020204" pitchFamily="18" charset="0"/>
                </a:rPr>
                <a:t>(s</a:t>
              </a:r>
              <a:r>
                <a:rPr lang="pt-BR" sz="1600" dirty="0">
                  <a:latin typeface="Bookman Old Style" panose="02050604050505020204" pitchFamily="18" charset="0"/>
                </a:rPr>
                <a:t>/AP)</a:t>
              </a:r>
            </a:p>
          </p:txBody>
        </p:sp>
      </p:grpSp>
      <p:grpSp>
        <p:nvGrpSpPr>
          <p:cNvPr id="21" name="Agrupar 26">
            <a:extLst>
              <a:ext uri="{FF2B5EF4-FFF2-40B4-BE49-F238E27FC236}">
                <a16:creationId xmlns="" xmlns:a16="http://schemas.microsoft.com/office/drawing/2014/main" id="{03104534-9D07-4AA7-9BB3-0FB50BAA58C8}"/>
              </a:ext>
            </a:extLst>
          </p:cNvPr>
          <p:cNvGrpSpPr/>
          <p:nvPr/>
        </p:nvGrpSpPr>
        <p:grpSpPr>
          <a:xfrm>
            <a:off x="493918" y="2383632"/>
            <a:ext cx="2758305" cy="809792"/>
            <a:chOff x="8380271" y="824088"/>
            <a:chExt cx="2594495" cy="809792"/>
          </a:xfrm>
        </p:grpSpPr>
        <p:sp>
          <p:nvSpPr>
            <p:cNvPr id="22" name="CaixaDeTexto 27">
              <a:extLst>
                <a:ext uri="{FF2B5EF4-FFF2-40B4-BE49-F238E27FC236}">
                  <a16:creationId xmlns="" xmlns:a16="http://schemas.microsoft.com/office/drawing/2014/main" id="{E42C96FA-141A-4B73-B278-8639C734E3CF}"/>
                </a:ext>
              </a:extLst>
            </p:cNvPr>
            <p:cNvSpPr txBox="1"/>
            <p:nvPr/>
          </p:nvSpPr>
          <p:spPr>
            <a:xfrm>
              <a:off x="8380271" y="824088"/>
              <a:ext cx="20378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2"/>
                  </a:solidFill>
                  <a:latin typeface="Bookman Old Style" panose="02050604050505020204" pitchFamily="18" charset="0"/>
                </a:rPr>
                <a:t>5</a:t>
              </a:r>
              <a:endParaRPr lang="pt-BR" sz="3200" b="1" dirty="0">
                <a:solidFill>
                  <a:schemeClr val="accent2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23" name="CaixaDeTexto 28">
              <a:extLst>
                <a:ext uri="{FF2B5EF4-FFF2-40B4-BE49-F238E27FC236}">
                  <a16:creationId xmlns="" xmlns:a16="http://schemas.microsoft.com/office/drawing/2014/main" id="{0385D14B-CBBC-478D-8957-71060F1C7B51}"/>
                </a:ext>
              </a:extLst>
            </p:cNvPr>
            <p:cNvSpPr txBox="1"/>
            <p:nvPr/>
          </p:nvSpPr>
          <p:spPr>
            <a:xfrm>
              <a:off x="8936961" y="987549"/>
              <a:ext cx="20378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solidFill>
                    <a:schemeClr val="accent2"/>
                  </a:solidFill>
                  <a:latin typeface="Bookman Old Style" panose="02050604050505020204" pitchFamily="18" charset="0"/>
                </a:rPr>
                <a:t>temas </a:t>
              </a:r>
            </a:p>
            <a:p>
              <a:r>
                <a:rPr lang="pt-BR" b="1" dirty="0">
                  <a:solidFill>
                    <a:schemeClr val="accent2"/>
                  </a:solidFill>
                  <a:latin typeface="Bookman Old Style" panose="02050604050505020204" pitchFamily="18" charset="0"/>
                </a:rPr>
                <a:t>iniciados</a:t>
              </a:r>
            </a:p>
          </p:txBody>
        </p:sp>
      </p:grpSp>
      <p:grpSp>
        <p:nvGrpSpPr>
          <p:cNvPr id="27" name="Agrupar 26">
            <a:extLst>
              <a:ext uri="{FF2B5EF4-FFF2-40B4-BE49-F238E27FC236}">
                <a16:creationId xmlns="" xmlns:a16="http://schemas.microsoft.com/office/drawing/2014/main" id="{C4CC437E-7AF3-445E-A03B-C24EBAD63A3E}"/>
              </a:ext>
            </a:extLst>
          </p:cNvPr>
          <p:cNvGrpSpPr/>
          <p:nvPr/>
        </p:nvGrpSpPr>
        <p:grpSpPr>
          <a:xfrm>
            <a:off x="4193698" y="2372912"/>
            <a:ext cx="2844236" cy="702234"/>
            <a:chOff x="8380271" y="824088"/>
            <a:chExt cx="2675323" cy="702234"/>
          </a:xfrm>
        </p:grpSpPr>
        <p:sp>
          <p:nvSpPr>
            <p:cNvPr id="28" name="CaixaDeTexto 27">
              <a:extLst>
                <a:ext uri="{FF2B5EF4-FFF2-40B4-BE49-F238E27FC236}">
                  <a16:creationId xmlns="" xmlns:a16="http://schemas.microsoft.com/office/drawing/2014/main" id="{00918C4F-C9B7-423C-B346-40CC79B4607F}"/>
                </a:ext>
              </a:extLst>
            </p:cNvPr>
            <p:cNvSpPr txBox="1"/>
            <p:nvPr/>
          </p:nvSpPr>
          <p:spPr>
            <a:xfrm>
              <a:off x="8380271" y="824088"/>
              <a:ext cx="20378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200" b="1" dirty="0">
                  <a:solidFill>
                    <a:schemeClr val="accent5">
                      <a:lumMod val="75000"/>
                    </a:schemeClr>
                  </a:solidFill>
                  <a:latin typeface="Bookman Old Style" panose="02050604050505020204" pitchFamily="18" charset="0"/>
                </a:rPr>
                <a:t>12</a:t>
              </a:r>
            </a:p>
          </p:txBody>
        </p:sp>
        <p:sp>
          <p:nvSpPr>
            <p:cNvPr id="29" name="CaixaDeTexto 28">
              <a:extLst>
                <a:ext uri="{FF2B5EF4-FFF2-40B4-BE49-F238E27FC236}">
                  <a16:creationId xmlns="" xmlns:a16="http://schemas.microsoft.com/office/drawing/2014/main" id="{6311783E-B8F9-4A1A-8C56-5EF9CFBEED01}"/>
                </a:ext>
              </a:extLst>
            </p:cNvPr>
            <p:cNvSpPr txBox="1"/>
            <p:nvPr/>
          </p:nvSpPr>
          <p:spPr>
            <a:xfrm>
              <a:off x="9017789" y="879991"/>
              <a:ext cx="20378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solidFill>
                    <a:schemeClr val="accent5">
                      <a:lumMod val="75000"/>
                    </a:schemeClr>
                  </a:solidFill>
                  <a:latin typeface="Bookman Old Style" panose="02050604050505020204" pitchFamily="18" charset="0"/>
                </a:rPr>
                <a:t>temas passaram por CP</a:t>
              </a:r>
            </a:p>
          </p:txBody>
        </p:sp>
      </p:grpSp>
      <p:grpSp>
        <p:nvGrpSpPr>
          <p:cNvPr id="36" name="Agrupar 17">
            <a:extLst>
              <a:ext uri="{FF2B5EF4-FFF2-40B4-BE49-F238E27FC236}">
                <a16:creationId xmlns="" xmlns:a16="http://schemas.microsoft.com/office/drawing/2014/main" id="{90293EC2-7DF2-4149-A280-E80E33964B32}"/>
              </a:ext>
            </a:extLst>
          </p:cNvPr>
          <p:cNvGrpSpPr/>
          <p:nvPr/>
        </p:nvGrpSpPr>
        <p:grpSpPr>
          <a:xfrm>
            <a:off x="8265179" y="2259524"/>
            <a:ext cx="2037805" cy="778677"/>
            <a:chOff x="8498947" y="832605"/>
            <a:chExt cx="2037805" cy="778677"/>
          </a:xfrm>
        </p:grpSpPr>
        <p:sp>
          <p:nvSpPr>
            <p:cNvPr id="37" name="CaixaDeTexto 15">
              <a:extLst>
                <a:ext uri="{FF2B5EF4-FFF2-40B4-BE49-F238E27FC236}">
                  <a16:creationId xmlns="" xmlns:a16="http://schemas.microsoft.com/office/drawing/2014/main" id="{0DF9E42E-6435-40BF-A0A2-9F6AA7650BF5}"/>
                </a:ext>
              </a:extLst>
            </p:cNvPr>
            <p:cNvSpPr txBox="1"/>
            <p:nvPr/>
          </p:nvSpPr>
          <p:spPr>
            <a:xfrm>
              <a:off x="8498947" y="832605"/>
              <a:ext cx="20378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200" b="1" dirty="0">
                  <a:solidFill>
                    <a:schemeClr val="accent6">
                      <a:lumMod val="75000"/>
                    </a:schemeClr>
                  </a:solidFill>
                  <a:latin typeface="Bookman Old Style" panose="02050604050505020204" pitchFamily="18" charset="0"/>
                </a:rPr>
                <a:t>9</a:t>
              </a:r>
            </a:p>
          </p:txBody>
        </p:sp>
        <p:sp>
          <p:nvSpPr>
            <p:cNvPr id="38" name="CaixaDeTexto 16">
              <a:extLst>
                <a:ext uri="{FF2B5EF4-FFF2-40B4-BE49-F238E27FC236}">
                  <a16:creationId xmlns="" xmlns:a16="http://schemas.microsoft.com/office/drawing/2014/main" id="{0BF44132-B96B-40CA-A1D6-881962A67FAC}"/>
                </a:ext>
              </a:extLst>
            </p:cNvPr>
            <p:cNvSpPr txBox="1"/>
            <p:nvPr/>
          </p:nvSpPr>
          <p:spPr>
            <a:xfrm>
              <a:off x="8841509" y="1026507"/>
              <a:ext cx="15739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>
                  <a:solidFill>
                    <a:schemeClr val="accent6">
                      <a:lumMod val="75000"/>
                    </a:schemeClr>
                  </a:solidFill>
                  <a:latin typeface="Bookman Old Style" panose="02050604050505020204" pitchFamily="18" charset="0"/>
                </a:rPr>
                <a:t>Temas concluídos</a:t>
              </a:r>
              <a:endParaRPr lang="pt-BR" sz="1600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endParaRPr>
            </a:p>
          </p:txBody>
        </p:sp>
      </p:grpSp>
      <p:sp>
        <p:nvSpPr>
          <p:cNvPr id="40" name="CaixaDeTexto 2">
            <a:extLst>
              <a:ext uri="{FF2B5EF4-FFF2-40B4-BE49-F238E27FC236}">
                <a16:creationId xmlns="" xmlns:a16="http://schemas.microsoft.com/office/drawing/2014/main" id="{B161CA6E-E1DA-457D-B990-B92B8DE1DAA5}"/>
              </a:ext>
            </a:extLst>
          </p:cNvPr>
          <p:cNvSpPr txBox="1"/>
          <p:nvPr/>
        </p:nvSpPr>
        <p:spPr>
          <a:xfrm>
            <a:off x="3252951" y="229176"/>
            <a:ext cx="7013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600" dirty="0">
                <a:solidFill>
                  <a:srgbClr val="FFC000"/>
                </a:solidFill>
                <a:latin typeface="Berlin Sans FB" panose="020E0602020502020306" pitchFamily="34" charset="0"/>
              </a:rPr>
              <a:t>Evolução dos temas dez/17 - </a:t>
            </a:r>
            <a:r>
              <a:rPr lang="pt-BR" sz="3600" dirty="0" err="1">
                <a:solidFill>
                  <a:srgbClr val="FFC000"/>
                </a:solidFill>
                <a:latin typeface="Berlin Sans FB" panose="020E0602020502020306" pitchFamily="34" charset="0"/>
              </a:rPr>
              <a:t>abr</a:t>
            </a:r>
            <a:r>
              <a:rPr lang="pt-BR" sz="3600" dirty="0">
                <a:solidFill>
                  <a:srgbClr val="FFC000"/>
                </a:solidFill>
                <a:latin typeface="Berlin Sans FB" panose="020E0602020502020306" pitchFamily="34" charset="0"/>
              </a:rPr>
              <a:t>/18 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AD27862B-45E1-4A58-8454-EB8E62705905}"/>
              </a:ext>
            </a:extLst>
          </p:cNvPr>
          <p:cNvCxnSpPr>
            <a:cxnSpLocks/>
          </p:cNvCxnSpPr>
          <p:nvPr/>
        </p:nvCxnSpPr>
        <p:spPr>
          <a:xfrm flipH="1">
            <a:off x="3475125" y="2036779"/>
            <a:ext cx="4447683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583B9D85-5842-46F3-BB99-7E13E82BEFBF}"/>
              </a:ext>
            </a:extLst>
          </p:cNvPr>
          <p:cNvGrpSpPr/>
          <p:nvPr/>
        </p:nvGrpSpPr>
        <p:grpSpPr>
          <a:xfrm>
            <a:off x="498977" y="4551575"/>
            <a:ext cx="5365730" cy="1394880"/>
            <a:chOff x="359192" y="627986"/>
            <a:chExt cx="3412197" cy="1569660"/>
          </a:xfrm>
        </p:grpSpPr>
        <p:grpSp>
          <p:nvGrpSpPr>
            <p:cNvPr id="33" name="Agrupar 34">
              <a:extLst>
                <a:ext uri="{FF2B5EF4-FFF2-40B4-BE49-F238E27FC236}">
                  <a16:creationId xmlns="" xmlns:a16="http://schemas.microsoft.com/office/drawing/2014/main" id="{101FC652-B33C-4044-9870-6CF23585851E}"/>
                </a:ext>
              </a:extLst>
            </p:cNvPr>
            <p:cNvGrpSpPr/>
            <p:nvPr/>
          </p:nvGrpSpPr>
          <p:grpSpPr>
            <a:xfrm>
              <a:off x="359192" y="703958"/>
              <a:ext cx="2959439" cy="1313450"/>
              <a:chOff x="8255661" y="790480"/>
              <a:chExt cx="2783682" cy="1313450"/>
            </a:xfrm>
          </p:grpSpPr>
          <p:sp>
            <p:nvSpPr>
              <p:cNvPr id="41" name="CaixaDeTexto 35">
                <a:extLst>
                  <a:ext uri="{FF2B5EF4-FFF2-40B4-BE49-F238E27FC236}">
                    <a16:creationId xmlns="" xmlns:a16="http://schemas.microsoft.com/office/drawing/2014/main" id="{DB47572B-E932-4DC5-BDFC-95A28462709C}"/>
                  </a:ext>
                </a:extLst>
              </p:cNvPr>
              <p:cNvSpPr txBox="1"/>
              <p:nvPr/>
            </p:nvSpPr>
            <p:spPr>
              <a:xfrm>
                <a:off x="8278463" y="790480"/>
                <a:ext cx="2037805" cy="727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3600" b="1" dirty="0">
                    <a:solidFill>
                      <a:schemeClr val="accent6">
                        <a:lumMod val="75000"/>
                      </a:schemeClr>
                    </a:solidFill>
                    <a:latin typeface="Bookman Old Style" panose="02050604050505020204" pitchFamily="18" charset="0"/>
                  </a:rPr>
                  <a:t>22 % </a:t>
                </a:r>
              </a:p>
            </p:txBody>
          </p:sp>
          <p:sp>
            <p:nvSpPr>
              <p:cNvPr id="42" name="CaixaDeTexto 36">
                <a:extLst>
                  <a:ext uri="{FF2B5EF4-FFF2-40B4-BE49-F238E27FC236}">
                    <a16:creationId xmlns="" xmlns:a16="http://schemas.microsoft.com/office/drawing/2014/main" id="{E9FF395A-D533-4E5E-B868-B198FB55B058}"/>
                  </a:ext>
                </a:extLst>
              </p:cNvPr>
              <p:cNvSpPr txBox="1"/>
              <p:nvPr/>
            </p:nvSpPr>
            <p:spPr>
              <a:xfrm>
                <a:off x="8255661" y="1457599"/>
                <a:ext cx="27836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err="1">
                    <a:solidFill>
                      <a:schemeClr val="accent6">
                        <a:lumMod val="75000"/>
                      </a:schemeClr>
                    </a:solidFill>
                    <a:latin typeface="Bookman Old Style" panose="02050604050505020204" pitchFamily="18" charset="0"/>
                  </a:rPr>
                  <a:t>mudaram</a:t>
                </a:r>
                <a:r>
                  <a:rPr lang="en-US" sz="3600" dirty="0">
                    <a:solidFill>
                      <a:schemeClr val="accent6">
                        <a:lumMod val="75000"/>
                      </a:schemeClr>
                    </a:solidFill>
                    <a:latin typeface="Bookman Old Style" panose="02050604050505020204" pitchFamily="18" charset="0"/>
                  </a:rPr>
                  <a:t> de status</a:t>
                </a:r>
                <a:endParaRPr lang="pt-BR" sz="3600" dirty="0">
                  <a:solidFill>
                    <a:schemeClr val="accent6">
                      <a:lumMod val="75000"/>
                    </a:schemeClr>
                  </a:solidFill>
                  <a:latin typeface="Bookman Old Style" panose="02050604050505020204" pitchFamily="18" charset="0"/>
                </a:endParaRPr>
              </a:p>
            </p:txBody>
          </p:sp>
        </p:grpSp>
        <p:sp>
          <p:nvSpPr>
            <p:cNvPr id="34" name="CaixaDeTexto 36">
              <a:extLst>
                <a:ext uri="{FF2B5EF4-FFF2-40B4-BE49-F238E27FC236}">
                  <a16:creationId xmlns="" xmlns:a16="http://schemas.microsoft.com/office/drawing/2014/main" id="{8993B5C4-0E34-4E30-995F-DC2EABD22DE5}"/>
                </a:ext>
              </a:extLst>
            </p:cNvPr>
            <p:cNvSpPr txBox="1"/>
            <p:nvPr/>
          </p:nvSpPr>
          <p:spPr>
            <a:xfrm>
              <a:off x="1478723" y="627986"/>
              <a:ext cx="229266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>
                  <a:solidFill>
                    <a:srgbClr val="FF0000"/>
                  </a:solidFill>
                  <a:latin typeface="Bookman Old Style" panose="02050604050505020204" pitchFamily="18" charset="0"/>
                </a:rPr>
                <a:t>Temas da</a:t>
              </a:r>
            </a:p>
            <a:p>
              <a:r>
                <a:rPr lang="pt-BR" sz="2400" b="1" dirty="0">
                  <a:solidFill>
                    <a:srgbClr val="FF0000"/>
                  </a:solidFill>
                  <a:latin typeface="Bookman Old Style" panose="02050604050505020204" pitchFamily="18" charset="0"/>
                </a:rPr>
                <a:t>AR 2017/ 2020</a:t>
              </a:r>
            </a:p>
            <a:p>
              <a:endParaRPr lang="pt-BR" sz="2400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endParaRPr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22C82B72-664F-449E-875A-284FD38F0605}"/>
              </a:ext>
            </a:extLst>
          </p:cNvPr>
          <p:cNvSpPr/>
          <p:nvPr/>
        </p:nvSpPr>
        <p:spPr>
          <a:xfrm rot="21062027">
            <a:off x="6256458" y="3963004"/>
            <a:ext cx="5394155" cy="182894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990000"/>
                </a:solidFill>
              </a:rPr>
              <a:t>ATENÇÃO</a:t>
            </a:r>
            <a:r>
              <a:rPr lang="en-US" sz="3600" b="1" dirty="0">
                <a:ln>
                  <a:solidFill>
                    <a:schemeClr val="bg1"/>
                  </a:solidFill>
                </a:ln>
                <a:solidFill>
                  <a:srgbClr val="990000"/>
                </a:solidFill>
              </a:rPr>
              <a:t> </a:t>
            </a:r>
            <a:r>
              <a:rPr lang="en-US" sz="3600" b="1" dirty="0">
                <a:solidFill>
                  <a:srgbClr val="990000"/>
                </a:solidFill>
              </a:rPr>
              <a:t>– LIMITAÇÕES</a:t>
            </a:r>
          </a:p>
          <a:p>
            <a:pPr algn="ctr"/>
            <a:r>
              <a:rPr lang="en-US" sz="2000" dirty="0">
                <a:ln>
                  <a:solidFill>
                    <a:schemeClr val="bg1"/>
                  </a:solidFill>
                </a:ln>
              </a:rPr>
              <a:t>O DADO NÃO REFLETE O ANDAMENTO NA FASE DE ESTUDOS E NA FASE DE CONSOLIDAÇÃO DE CP</a:t>
            </a:r>
            <a:endParaRPr lang="pt-BR" sz="2000" dirty="0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56457954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tângulo 42"/>
          <p:cNvSpPr/>
          <p:nvPr/>
        </p:nvSpPr>
        <p:spPr>
          <a:xfrm>
            <a:off x="-30022" y="0"/>
            <a:ext cx="6096000" cy="290780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990033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7524" y="351484"/>
            <a:ext cx="56605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rgbClr val="002060"/>
                </a:solidFill>
                <a:latin typeface="Berlin Sans FB" panose="020E0602020502020306" pitchFamily="34" charset="0"/>
              </a:rPr>
              <a:t>Iniciativas Regulatórias </a:t>
            </a:r>
          </a:p>
          <a:p>
            <a:pPr algn="ctr"/>
            <a:r>
              <a:rPr lang="en-US" sz="4000" dirty="0">
                <a:solidFill>
                  <a:srgbClr val="002060"/>
                </a:solidFill>
                <a:latin typeface="Berlin Sans FB" panose="020E0602020502020306" pitchFamily="34" charset="0"/>
              </a:rPr>
              <a:t>D</a:t>
            </a:r>
            <a:r>
              <a:rPr lang="pt-BR" sz="40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ez</a:t>
            </a:r>
            <a:r>
              <a:rPr lang="pt-BR" sz="4000" dirty="0">
                <a:solidFill>
                  <a:srgbClr val="002060"/>
                </a:solidFill>
                <a:latin typeface="Berlin Sans FB" panose="020E0602020502020306" pitchFamily="34" charset="0"/>
              </a:rPr>
              <a:t>/2017 – </a:t>
            </a:r>
            <a:r>
              <a:rPr lang="pt-BR" sz="40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Abr</a:t>
            </a:r>
            <a:r>
              <a:rPr lang="pt-BR" sz="4000" dirty="0">
                <a:solidFill>
                  <a:srgbClr val="002060"/>
                </a:solidFill>
                <a:latin typeface="Berlin Sans FB" panose="020E0602020502020306" pitchFamily="34" charset="0"/>
              </a:rPr>
              <a:t>/2018</a:t>
            </a:r>
          </a:p>
        </p:txBody>
      </p:sp>
      <p:grpSp>
        <p:nvGrpSpPr>
          <p:cNvPr id="15" name="Agrupar 14"/>
          <p:cNvGrpSpPr/>
          <p:nvPr/>
        </p:nvGrpSpPr>
        <p:grpSpPr>
          <a:xfrm>
            <a:off x="6082199" y="100164"/>
            <a:ext cx="6816080" cy="984230"/>
            <a:chOff x="6096000" y="124817"/>
            <a:chExt cx="6816080" cy="984230"/>
          </a:xfrm>
        </p:grpSpPr>
        <p:pic>
          <p:nvPicPr>
            <p:cNvPr id="13" name="Espaço Reservado para Conteúdo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388967"/>
              <a:ext cx="720080" cy="720080"/>
            </a:xfrm>
            <a:prstGeom prst="rect">
              <a:avLst/>
            </a:prstGeom>
          </p:spPr>
        </p:pic>
        <p:sp>
          <p:nvSpPr>
            <p:cNvPr id="14" name="Retângulo 13"/>
            <p:cNvSpPr/>
            <p:nvPr/>
          </p:nvSpPr>
          <p:spPr>
            <a:xfrm>
              <a:off x="6816080" y="124817"/>
              <a:ext cx="6096000" cy="92801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pt-BR" sz="3200" b="1" dirty="0">
                  <a:solidFill>
                    <a:srgbClr val="00B0F0"/>
                  </a:solidFill>
                  <a:latin typeface="Bookman Old Style" panose="02050604050505020204" pitchFamily="18" charset="0"/>
                </a:rPr>
                <a:t>15 </a:t>
              </a:r>
              <a:r>
                <a:rPr lang="pt-BR" dirty="0">
                  <a:latin typeface="Bookman Old Style" panose="02050604050505020204" pitchFamily="18" charset="0"/>
                </a:rPr>
                <a:t>Iniciativas para Atualização Periódica</a:t>
              </a:r>
            </a:p>
          </p:txBody>
        </p:sp>
      </p:grpSp>
      <p:grpSp>
        <p:nvGrpSpPr>
          <p:cNvPr id="30" name="Agrupar 29"/>
          <p:cNvGrpSpPr/>
          <p:nvPr/>
        </p:nvGrpSpPr>
        <p:grpSpPr>
          <a:xfrm>
            <a:off x="6818645" y="2051300"/>
            <a:ext cx="3744751" cy="584775"/>
            <a:chOff x="8209376" y="901248"/>
            <a:chExt cx="3522358" cy="584775"/>
          </a:xfrm>
          <a:noFill/>
        </p:grpSpPr>
        <p:sp>
          <p:nvSpPr>
            <p:cNvPr id="31" name="CaixaDeTexto 30"/>
            <p:cNvSpPr txBox="1"/>
            <p:nvPr/>
          </p:nvSpPr>
          <p:spPr>
            <a:xfrm>
              <a:off x="8209376" y="901248"/>
              <a:ext cx="2037805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C000"/>
                  </a:solidFill>
                  <a:latin typeface="Bookman Old Style" panose="02050604050505020204" pitchFamily="18" charset="0"/>
                </a:rPr>
                <a:t>3</a:t>
              </a:r>
              <a:endParaRPr lang="pt-BR" sz="3200" b="1" dirty="0">
                <a:solidFill>
                  <a:srgbClr val="FFC000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32" name="CaixaDeTexto 31"/>
            <p:cNvSpPr txBox="1"/>
            <p:nvPr/>
          </p:nvSpPr>
          <p:spPr>
            <a:xfrm>
              <a:off x="8771778" y="1030950"/>
              <a:ext cx="2959956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latin typeface="Bookman Old Style" panose="02050604050505020204" pitchFamily="18" charset="0"/>
                </a:rPr>
                <a:t>Iniciativas para Guias</a:t>
              </a:r>
              <a:endParaRPr lang="pt-BR" sz="1400" dirty="0">
                <a:latin typeface="Bookman Old Style" panose="02050604050505020204" pitchFamily="18" charset="0"/>
              </a:endParaRPr>
            </a:p>
          </p:txBody>
        </p:sp>
      </p:grpSp>
      <p:cxnSp>
        <p:nvCxnSpPr>
          <p:cNvPr id="34" name="Conector reto 33"/>
          <p:cNvCxnSpPr/>
          <p:nvPr/>
        </p:nvCxnSpPr>
        <p:spPr>
          <a:xfrm flipV="1">
            <a:off x="6096000" y="2809162"/>
            <a:ext cx="5615061" cy="6387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Imagem 4">
            <a:extLst>
              <a:ext uri="{FF2B5EF4-FFF2-40B4-BE49-F238E27FC236}">
                <a16:creationId xmlns="" xmlns:a16="http://schemas.microsoft.com/office/drawing/2014/main" id="{7F18ACA6-1C03-40D4-AE49-835F93A76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31" b="89870" l="9980" r="89817">
                        <a14:foregroundMark x1="48473" y1="8831" x2="48473" y2="8831"/>
                        <a14:foregroundMark x1="42770" y1="8831" x2="50713" y2="1090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5708" y="1678716"/>
            <a:ext cx="2240429" cy="1756752"/>
          </a:xfrm>
          <a:prstGeom prst="rect">
            <a:avLst/>
          </a:prstGeom>
        </p:spPr>
      </p:pic>
      <p:grpSp>
        <p:nvGrpSpPr>
          <p:cNvPr id="19" name="Agrupar 18"/>
          <p:cNvGrpSpPr/>
          <p:nvPr/>
        </p:nvGrpSpPr>
        <p:grpSpPr>
          <a:xfrm>
            <a:off x="6790777" y="1229240"/>
            <a:ext cx="5346330" cy="584775"/>
            <a:chOff x="8331087" y="897678"/>
            <a:chExt cx="5028823" cy="584775"/>
          </a:xfrm>
        </p:grpSpPr>
        <p:sp>
          <p:nvSpPr>
            <p:cNvPr id="20" name="CaixaDeTexto 19"/>
            <p:cNvSpPr txBox="1"/>
            <p:nvPr/>
          </p:nvSpPr>
          <p:spPr>
            <a:xfrm>
              <a:off x="8331087" y="897678"/>
              <a:ext cx="20378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200" b="1" dirty="0">
                  <a:solidFill>
                    <a:schemeClr val="accent5">
                      <a:lumMod val="50000"/>
                    </a:schemeClr>
                  </a:solidFill>
                  <a:latin typeface="Bookman Old Style" panose="02050604050505020204" pitchFamily="18" charset="0"/>
                </a:rPr>
                <a:t>20</a:t>
              </a:r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8941285" y="1083633"/>
              <a:ext cx="44186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latin typeface="Bookman Old Style" panose="02050604050505020204" pitchFamily="18" charset="0"/>
                </a:rPr>
                <a:t>Iniciativas para atos normativos </a:t>
              </a:r>
            </a:p>
          </p:txBody>
        </p:sp>
      </p:grpSp>
      <p:grpSp>
        <p:nvGrpSpPr>
          <p:cNvPr id="49" name="Agrupar 43">
            <a:extLst>
              <a:ext uri="{FF2B5EF4-FFF2-40B4-BE49-F238E27FC236}">
                <a16:creationId xmlns="" xmlns:a16="http://schemas.microsoft.com/office/drawing/2014/main" id="{6D8D444E-0946-431E-9AB1-5E4D032B6352}"/>
              </a:ext>
            </a:extLst>
          </p:cNvPr>
          <p:cNvGrpSpPr/>
          <p:nvPr/>
        </p:nvGrpSpPr>
        <p:grpSpPr>
          <a:xfrm>
            <a:off x="2257723" y="1836970"/>
            <a:ext cx="2166468" cy="1077218"/>
            <a:chOff x="8015979" y="1110445"/>
            <a:chExt cx="2037805" cy="1077218"/>
          </a:xfrm>
        </p:grpSpPr>
        <p:sp>
          <p:nvSpPr>
            <p:cNvPr id="50" name="CaixaDeTexto 44">
              <a:extLst>
                <a:ext uri="{FF2B5EF4-FFF2-40B4-BE49-F238E27FC236}">
                  <a16:creationId xmlns="" xmlns:a16="http://schemas.microsoft.com/office/drawing/2014/main" id="{14C197CB-0DCC-4E19-86AA-09E00A3BAE71}"/>
                </a:ext>
              </a:extLst>
            </p:cNvPr>
            <p:cNvSpPr txBox="1"/>
            <p:nvPr/>
          </p:nvSpPr>
          <p:spPr>
            <a:xfrm>
              <a:off x="8015979" y="1110445"/>
              <a:ext cx="203780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200" b="1" dirty="0">
                  <a:solidFill>
                    <a:schemeClr val="accent5">
                      <a:lumMod val="50000"/>
                    </a:schemeClr>
                  </a:solidFill>
                  <a:latin typeface="Bookman Old Style" panose="02050604050505020204" pitchFamily="18" charset="0"/>
                </a:rPr>
                <a:t>38</a:t>
              </a:r>
            </a:p>
            <a:p>
              <a:endParaRPr lang="pt-BR" sz="3200" b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51" name="CaixaDeTexto 45">
              <a:extLst>
                <a:ext uri="{FF2B5EF4-FFF2-40B4-BE49-F238E27FC236}">
                  <a16:creationId xmlns="" xmlns:a16="http://schemas.microsoft.com/office/drawing/2014/main" id="{98BB1C5A-9F52-401C-8B11-80F187CFAC1E}"/>
                </a:ext>
              </a:extLst>
            </p:cNvPr>
            <p:cNvSpPr txBox="1"/>
            <p:nvPr/>
          </p:nvSpPr>
          <p:spPr>
            <a:xfrm>
              <a:off x="8137742" y="1610565"/>
              <a:ext cx="12587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latin typeface="Bookman Old Style" panose="02050604050505020204" pitchFamily="18" charset="0"/>
                </a:rPr>
                <a:t>iniciativas</a:t>
              </a:r>
            </a:p>
          </p:txBody>
        </p:sp>
      </p:grpSp>
      <mc:AlternateContent xmlns:mc="http://schemas.openxmlformats.org/markup-compatibility/2006">
        <mc:Choice xmlns="" xmlns:cx2="http://schemas.microsoft.com/office/drawing/2015/10/21/chartex" Requires="cx2">
          <p:graphicFrame>
            <p:nvGraphicFramePr>
              <p:cNvPr id="54" name="Chart 53">
                <a:extLst>
                  <a:ext uri="{FF2B5EF4-FFF2-40B4-BE49-F238E27FC236}">
                    <a16:creationId xmlns:a16="http://schemas.microsoft.com/office/drawing/2014/main" id="{88765DD2-DE8B-452F-92D5-6AC35CE918B8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263899527"/>
                  </p:ext>
                </p:extLst>
              </p:nvPr>
            </p:nvGraphicFramePr>
            <p:xfrm>
              <a:off x="2212152" y="3020541"/>
              <a:ext cx="7704358" cy="379885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5"/>
              </a:graphicData>
            </a:graphic>
          </p:graphicFrame>
        </mc:Choice>
        <mc:Fallback>
          <p:pic>
            <p:nvPicPr>
              <p:cNvPr id="54" name="Chart 53">
                <a:extLst>
                  <a:ext uri="{FF2B5EF4-FFF2-40B4-BE49-F238E27FC236}">
                    <a16:creationId xmlns:cx2="http://schemas.microsoft.com/office/drawing/2015/10/21/chartex" xmlns="" xmlns:a16="http://schemas.microsoft.com/office/drawing/2014/main" id="{88765DD2-DE8B-452F-92D5-6AC35CE918B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12152" y="3020541"/>
                <a:ext cx="7704358" cy="379885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7800105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Adjacência">
    <a:fillStyleLst>
      <a:solidFill>
        <a:schemeClr val="phClr"/>
      </a:solidFill>
      <a:solidFill>
        <a:schemeClr val="phClr">
          <a:tint val="55000"/>
        </a:schemeClr>
      </a:solidFill>
      <a:solidFill>
        <a:schemeClr val="phClr"/>
      </a:solidFill>
    </a:fillStyleLst>
    <a:lnStyleLst>
      <a:ln w="12700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algn="bl" rotWithShape="0">
            <a:srgbClr val="000000">
              <a:alpha val="60000"/>
            </a:srgbClr>
          </a:outerShdw>
        </a:effectLst>
      </a:effectStyle>
      <a:effectStyle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phClr">
              <a:shade val="40000"/>
              <a:satMod val="15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3446</TotalTime>
  <Words>2686</Words>
  <Application>Microsoft Office PowerPoint</Application>
  <PresentationFormat>Personalizar</PresentationFormat>
  <Paragraphs>616</Paragraphs>
  <Slides>40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40</vt:i4>
      </vt:variant>
    </vt:vector>
  </HeadingPairs>
  <TitlesOfParts>
    <vt:vector size="41" baseType="lpstr"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Telma</dc:creator>
  <cp:lastModifiedBy>Sindicato</cp:lastModifiedBy>
  <cp:revision>132</cp:revision>
  <dcterms:created xsi:type="dcterms:W3CDTF">2018-05-04T13:29:33Z</dcterms:created>
  <dcterms:modified xsi:type="dcterms:W3CDTF">2018-05-30T19:43:28Z</dcterms:modified>
</cp:coreProperties>
</file>